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7"/>
  </p:notesMasterIdLst>
  <p:sldIdLst>
    <p:sldId id="277" r:id="rId2"/>
    <p:sldId id="256" r:id="rId3"/>
    <p:sldId id="269" r:id="rId4"/>
    <p:sldId id="323" r:id="rId5"/>
    <p:sldId id="315" r:id="rId6"/>
    <p:sldId id="278" r:id="rId7"/>
    <p:sldId id="324" r:id="rId8"/>
    <p:sldId id="313" r:id="rId9"/>
    <p:sldId id="311" r:id="rId10"/>
    <p:sldId id="292" r:id="rId11"/>
    <p:sldId id="325" r:id="rId12"/>
    <p:sldId id="331" r:id="rId13"/>
    <p:sldId id="279" r:id="rId14"/>
    <p:sldId id="257" r:id="rId15"/>
    <p:sldId id="280" r:id="rId16"/>
    <p:sldId id="281" r:id="rId17"/>
    <p:sldId id="282" r:id="rId18"/>
    <p:sldId id="332" r:id="rId19"/>
    <p:sldId id="284" r:id="rId20"/>
    <p:sldId id="283" r:id="rId21"/>
    <p:sldId id="316" r:id="rId22"/>
    <p:sldId id="285" r:id="rId23"/>
    <p:sldId id="297" r:id="rId24"/>
    <p:sldId id="321" r:id="rId25"/>
    <p:sldId id="326" r:id="rId26"/>
    <p:sldId id="298" r:id="rId27"/>
    <p:sldId id="317" r:id="rId28"/>
    <p:sldId id="286" r:id="rId29"/>
    <p:sldId id="327" r:id="rId30"/>
    <p:sldId id="318" r:id="rId31"/>
    <p:sldId id="287" r:id="rId32"/>
    <p:sldId id="299" r:id="rId33"/>
    <p:sldId id="319" r:id="rId34"/>
    <p:sldId id="320" r:id="rId35"/>
    <p:sldId id="322" r:id="rId36"/>
    <p:sldId id="270" r:id="rId37"/>
    <p:sldId id="300" r:id="rId38"/>
    <p:sldId id="271" r:id="rId39"/>
    <p:sldId id="301" r:id="rId40"/>
    <p:sldId id="303" r:id="rId41"/>
    <p:sldId id="259" r:id="rId42"/>
    <p:sldId id="263" r:id="rId43"/>
    <p:sldId id="302" r:id="rId44"/>
    <p:sldId id="272" r:id="rId45"/>
    <p:sldId id="261" r:id="rId46"/>
    <p:sldId id="304" r:id="rId47"/>
    <p:sldId id="273" r:id="rId48"/>
    <p:sldId id="262" r:id="rId49"/>
    <p:sldId id="264" r:id="rId50"/>
    <p:sldId id="266" r:id="rId51"/>
    <p:sldId id="329" r:id="rId52"/>
    <p:sldId id="330" r:id="rId53"/>
    <p:sldId id="267" r:id="rId54"/>
    <p:sldId id="333" r:id="rId55"/>
    <p:sldId id="268" r:id="rId56"/>
    <p:sldId id="334" r:id="rId57"/>
    <p:sldId id="275" r:id="rId58"/>
    <p:sldId id="276" r:id="rId59"/>
    <p:sldId id="335" r:id="rId60"/>
    <p:sldId id="336" r:id="rId61"/>
    <p:sldId id="337" r:id="rId62"/>
    <p:sldId id="338" r:id="rId63"/>
    <p:sldId id="305" r:id="rId64"/>
    <p:sldId id="295" r:id="rId65"/>
    <p:sldId id="328" r:id="rId66"/>
    <p:sldId id="306" r:id="rId67"/>
    <p:sldId id="308" r:id="rId68"/>
    <p:sldId id="307" r:id="rId69"/>
    <p:sldId id="310" r:id="rId70"/>
    <p:sldId id="309" r:id="rId71"/>
    <p:sldId id="274" r:id="rId72"/>
    <p:sldId id="296" r:id="rId73"/>
    <p:sldId id="288" r:id="rId74"/>
    <p:sldId id="290" r:id="rId75"/>
    <p:sldId id="291" r:id="rId76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thula@assentadvisory.lk" initials="a" lastIdx="2" clrIdx="0">
    <p:extLst>
      <p:ext uri="{19B8F6BF-5375-455C-9EA6-DF929625EA0E}">
        <p15:presenceInfo xmlns:p15="http://schemas.microsoft.com/office/powerpoint/2012/main" userId="36eacaab72aa9b7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4" autoAdjust="0"/>
    <p:restoredTop sz="95342" autoAdjust="0"/>
  </p:normalViewPr>
  <p:slideViewPr>
    <p:cSldViewPr snapToGrid="0">
      <p:cViewPr varScale="1">
        <p:scale>
          <a:sx n="72" d="100"/>
          <a:sy n="72" d="100"/>
        </p:scale>
        <p:origin x="5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commentAuthors" Target="commentAuthors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7C9BC-39FD-4A18-92CD-11ADC49A2184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5D414-F596-42F3-98B4-7FE9299F2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78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56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49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80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925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017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34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67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6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87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1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81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06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85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D414-F596-42F3-98B4-7FE9299F2F6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52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155A3-8BE1-40C8-9306-915C37A4F26C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6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3854-5361-4B71-AD94-0D6E489546FF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39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EA8C-76B7-4959-9A1D-0577F728A7AD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6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C61C-33B1-42B5-BC97-972517C820FA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2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FDF8-5A77-415C-BA6B-8C2EE7C95725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7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3CD5-56F9-448A-8AF6-74A6C330FD15}" type="datetime1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7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8F71-74A8-4CBB-BA53-68E7BBBA542F}" type="datetime1">
              <a:rPr lang="en-US" smtClean="0"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3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FEB0-22AE-48A0-99D7-8775C1338495}" type="datetime1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5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1486-E917-4EB6-9CC8-9AE42DB9D6AE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2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BA1F1-733E-45E9-82CC-BDABEE1C9708}" type="datetime1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7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1697-D2A5-48E9-8506-1CC46F3F7F2E}" type="datetime1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2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  <a:lum/>
          </a:blip>
          <a:srcRect/>
          <a:stretch>
            <a:fillRect l="70000" t="60000" r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48679-206A-45E4-A330-6E766842C379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1D3BB-F4F1-4E3A-A10C-FC6C006EB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1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mailto:athula@assentadvisory.l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0"/>
            <a:lum/>
          </a:blip>
          <a:srcRect/>
          <a:stretch>
            <a:fillRect l="70000" t="60000" r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4B9A-132F-47D8-AF16-9BBCA2948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>
                <a:latin typeface="+mn-lt"/>
              </a:rPr>
              <a:t>SRI LANKA INCOME TAX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37202-2429-45F9-84F2-9C22DDEF3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966"/>
            <a:ext cx="10515600" cy="530240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200" b="1" i="1" dirty="0">
                <a:solidFill>
                  <a:srgbClr val="FF0000"/>
                </a:solidFill>
              </a:rPr>
              <a:t>New proposals are given in red colour 					</a:t>
            </a:r>
            <a:r>
              <a:rPr lang="en-GB" sz="1400" b="1" i="1" dirty="0">
                <a:solidFill>
                  <a:srgbClr val="FF0000"/>
                </a:solidFill>
              </a:rPr>
              <a:t>Prepared on 12.03.2020</a:t>
            </a:r>
          </a:p>
          <a:p>
            <a:pPr marL="0" indent="0">
              <a:lnSpc>
                <a:spcPct val="150000"/>
              </a:lnSpc>
              <a:buNone/>
            </a:pPr>
            <a:endParaRPr lang="en-GB" sz="3200" b="1" dirty="0"/>
          </a:p>
          <a:p>
            <a:pPr marL="0" indent="0">
              <a:lnSpc>
                <a:spcPct val="150000"/>
              </a:lnSpc>
              <a:buNone/>
            </a:pPr>
            <a:endParaRPr lang="en-GB" b="1" dirty="0"/>
          </a:p>
          <a:p>
            <a:pPr marL="2873375" indent="-1620838">
              <a:lnSpc>
                <a:spcPct val="150000"/>
              </a:lnSpc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2000" b="1" dirty="0"/>
              <a:t>ATHULA RANAWEERA (BSc., FCA, FCMA, FMAAT)</a:t>
            </a:r>
            <a:br>
              <a:rPr lang="en-GB" sz="2000" i="1" dirty="0"/>
            </a:br>
            <a:r>
              <a:rPr lang="en-GB" sz="2000" i="1" dirty="0"/>
              <a:t>Managing </a:t>
            </a:r>
            <a:r>
              <a:rPr lang="en-GB" sz="1800" i="1" dirty="0"/>
              <a:t>Partner: </a:t>
            </a:r>
            <a:r>
              <a:rPr lang="en-GB" sz="1800" b="1" i="1" dirty="0"/>
              <a:t>Ranaweera Associates (Chartered Accountants) </a:t>
            </a:r>
          </a:p>
          <a:p>
            <a:pPr marL="0" indent="0">
              <a:buNone/>
            </a:pPr>
            <a:r>
              <a:rPr lang="en-GB" sz="1800" i="1" dirty="0"/>
              <a:t>Managing Director - </a:t>
            </a:r>
            <a:r>
              <a:rPr lang="en-GB" sz="1800" b="1" i="1" dirty="0"/>
              <a:t>Assent Advisory Partners (Pvt) Ltd.</a:t>
            </a:r>
          </a:p>
          <a:p>
            <a:pPr marL="0" indent="0">
              <a:buNone/>
            </a:pPr>
            <a:r>
              <a:rPr lang="en-GB" sz="1800" b="1" i="1" dirty="0"/>
              <a:t>Assent Secretarial Consultants (Pvt) Ltd.</a:t>
            </a:r>
          </a:p>
          <a:p>
            <a:pPr marL="0" indent="0">
              <a:buNone/>
            </a:pPr>
            <a:r>
              <a:rPr lang="en-GB" sz="1800" b="1" dirty="0"/>
              <a:t>email – </a:t>
            </a:r>
            <a:r>
              <a:rPr lang="en-GB" sz="1800" b="1" dirty="0">
                <a:hlinkClick r:id="rId4"/>
              </a:rPr>
              <a:t>athula@assentadvisory.lk</a:t>
            </a:r>
            <a:r>
              <a:rPr lang="en-GB" sz="1800" b="1" dirty="0"/>
              <a:t>, athula@ranaweeraasso.lk </a:t>
            </a:r>
          </a:p>
          <a:p>
            <a:pPr marL="0" indent="0">
              <a:buNone/>
            </a:pPr>
            <a:r>
              <a:rPr lang="en-GB" sz="1800" b="1" dirty="0"/>
              <a:t>Phone – 0777 305 123, 011 7075703</a:t>
            </a:r>
          </a:p>
          <a:p>
            <a:pPr marL="2873375" indent="-1620838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7A6C99-B9B1-4078-9A01-577774750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E44A06-EED1-41E1-9560-CA3CF5641AA7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60121" y="5148302"/>
            <a:ext cx="2796988" cy="12080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C:\Users\athula.ranaweera\AppData\Local\Microsoft\Windows\INetCache\Content.Word\Logo - Assent advisory JPG.JPG">
            <a:extLst>
              <a:ext uri="{FF2B5EF4-FFF2-40B4-BE49-F238E27FC236}">
                <a16:creationId xmlns:a16="http://schemas.microsoft.com/office/drawing/2014/main" id="{C726C606-EF4C-4533-8D8B-25CD8372CC61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992" y="1825624"/>
            <a:ext cx="1917807" cy="1603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144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5E4203-961E-4C3B-BD33-D3ADA26C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10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F08FDA-3802-47B8-87AD-67BE8FAFBD34}"/>
              </a:ext>
            </a:extLst>
          </p:cNvPr>
          <p:cNvSpPr/>
          <p:nvPr/>
        </p:nvSpPr>
        <p:spPr>
          <a:xfrm>
            <a:off x="315045" y="69156"/>
            <a:ext cx="115316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/>
              <a:t>ASSESSABLE INCOME &amp; TAXABLE INCOME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025E04-89D3-437F-956F-9C6EF6F243D0}"/>
              </a:ext>
            </a:extLst>
          </p:cNvPr>
          <p:cNvSpPr/>
          <p:nvPr/>
        </p:nvSpPr>
        <p:spPr>
          <a:xfrm>
            <a:off x="115262" y="660827"/>
            <a:ext cx="118616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 algn="just"/>
            <a:endParaRPr lang="en-GB" sz="3000" b="1" dirty="0"/>
          </a:p>
          <a:p>
            <a:pPr marL="176213" indent="-176213" algn="just"/>
            <a:r>
              <a:rPr lang="en-GB" sz="3000" b="1" dirty="0"/>
              <a:t>Assessable Income = </a:t>
            </a:r>
            <a:r>
              <a:rPr lang="en-GB" sz="3000" dirty="0"/>
              <a:t>Income from employment + business + investment + 							  other sources </a:t>
            </a:r>
            <a:r>
              <a:rPr lang="en-GB" sz="3000" i="1" dirty="0"/>
              <a:t>(Sec. 4)</a:t>
            </a:r>
          </a:p>
          <a:p>
            <a:pPr marL="176213" indent="-176213" algn="just"/>
            <a:endParaRPr lang="en-GB" sz="30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000" i="1" dirty="0"/>
              <a:t>Resident person 			- on the world income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000" i="1" dirty="0"/>
              <a:t>Non-resident person 	- on the income arises in /from Sri Lanka. (Sec. 4)</a:t>
            </a:r>
          </a:p>
          <a:p>
            <a:pPr marL="176213" indent="-176213" algn="just"/>
            <a:endParaRPr lang="en-GB" sz="3000" dirty="0"/>
          </a:p>
          <a:p>
            <a:pPr marL="176213" indent="-176213" algn="just"/>
            <a:endParaRPr lang="en-GB" sz="3000" dirty="0"/>
          </a:p>
          <a:p>
            <a:pPr marL="176213" indent="-176213" algn="just"/>
            <a:r>
              <a:rPr lang="en-GB" sz="3000" b="1" dirty="0"/>
              <a:t>Taxable Income = </a:t>
            </a:r>
            <a:r>
              <a:rPr lang="en-GB" sz="3000" dirty="0"/>
              <a:t>Assessable Income less </a:t>
            </a:r>
            <a:r>
              <a:rPr lang="en-GB" sz="3000" b="1" dirty="0"/>
              <a:t>qualifying payments </a:t>
            </a:r>
            <a:r>
              <a:rPr lang="en-GB" sz="3000" dirty="0"/>
              <a:t>and </a:t>
            </a:r>
            <a:r>
              <a:rPr lang="en-GB" sz="3000" b="1" dirty="0"/>
              <a:t>reliefs</a:t>
            </a:r>
            <a:r>
              <a:rPr lang="en-GB" sz="3000" dirty="0"/>
              <a:t> 						  under Sec. 52 read along with 5</a:t>
            </a:r>
            <a:r>
              <a:rPr lang="en-GB" sz="3000" baseline="30000" dirty="0"/>
              <a:t>th</a:t>
            </a:r>
            <a:r>
              <a:rPr lang="en-GB" sz="3000" dirty="0"/>
              <a:t> Schedule.</a:t>
            </a:r>
            <a:endParaRPr lang="en-GB" sz="800" dirty="0"/>
          </a:p>
          <a:p>
            <a:pPr marL="176213" indent="-176213" algn="just"/>
            <a:r>
              <a:rPr lang="en-GB" sz="2400" dirty="0"/>
              <a:t>	</a:t>
            </a:r>
          </a:p>
          <a:p>
            <a:pPr marL="176213" indent="-176213" algn="just"/>
            <a:endParaRPr lang="en-GB" sz="2400" i="1" u="sng" dirty="0">
              <a:highlight>
                <a:srgbClr val="FFFF00"/>
              </a:highlight>
            </a:endParaRPr>
          </a:p>
          <a:p>
            <a:pPr marL="176213" indent="-176213" algn="just"/>
            <a:endParaRPr lang="en-GB" sz="2400" i="1" u="sng" dirty="0">
              <a:highlight>
                <a:srgbClr val="FFFF00"/>
              </a:highlight>
            </a:endParaRPr>
          </a:p>
          <a:p>
            <a:pPr marL="176213" indent="-176213" algn="just"/>
            <a:endParaRPr lang="en-GB" sz="2400" i="1" u="sng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01281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2BEADF-32E3-44BB-8858-9B5C799B8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6225EA-1594-407F-9972-7B6C1E79FE9C}"/>
              </a:ext>
            </a:extLst>
          </p:cNvPr>
          <p:cNvSpPr/>
          <p:nvPr/>
        </p:nvSpPr>
        <p:spPr>
          <a:xfrm>
            <a:off x="218783" y="136525"/>
            <a:ext cx="11758174" cy="584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 algn="ctr"/>
            <a:r>
              <a:rPr lang="en-GB" sz="2800" b="1" dirty="0"/>
              <a:t>QUALIFYING PAYMENTS</a:t>
            </a:r>
            <a:r>
              <a:rPr lang="en-US" sz="2800" b="1" dirty="0"/>
              <a:t> </a:t>
            </a:r>
            <a:r>
              <a:rPr lang="en-GB" sz="2800" b="1" dirty="0"/>
              <a:t>(QPs) &amp; RELIEFS (Sec. 52 &amp; Fifth Schedule)</a:t>
            </a:r>
          </a:p>
          <a:p>
            <a:pPr marL="176213" indent="-176213" algn="just">
              <a:lnSpc>
                <a:spcPct val="150000"/>
              </a:lnSpc>
            </a:pPr>
            <a:r>
              <a:rPr lang="en-GB" sz="2800" b="1" dirty="0"/>
              <a:t>QPs - </a:t>
            </a:r>
            <a:r>
              <a:rPr lang="en-GB" sz="2800" dirty="0"/>
              <a:t>Specified donations</a:t>
            </a:r>
            <a:r>
              <a:rPr lang="en-GB" sz="2800" dirty="0">
                <a:highlight>
                  <a:srgbClr val="FFFF00"/>
                </a:highlight>
              </a:rPr>
              <a:t>*</a:t>
            </a:r>
            <a:r>
              <a:rPr lang="en-GB" sz="2800" dirty="0"/>
              <a:t> &amp; profit remitted to President Fund by public corporations </a:t>
            </a:r>
            <a:r>
              <a:rPr lang="en-GB" sz="2800" i="1" dirty="0">
                <a:highlight>
                  <a:srgbClr val="FFFF00"/>
                </a:highlight>
              </a:rPr>
              <a:t>(*</a:t>
            </a:r>
            <a:r>
              <a:rPr lang="en-GB" sz="2800" i="1" u="sng" dirty="0">
                <a:highlight>
                  <a:srgbClr val="FFFF00"/>
                </a:highlight>
              </a:rPr>
              <a:t>Applicable to any </a:t>
            </a:r>
            <a:r>
              <a:rPr lang="en-US" sz="2800" i="1" u="sng" dirty="0">
                <a:highlight>
                  <a:srgbClr val="FFFF00"/>
                </a:highlight>
              </a:rPr>
              <a:t>person</a:t>
            </a:r>
            <a:r>
              <a:rPr lang="en-US" sz="2800" i="1" dirty="0">
                <a:highlight>
                  <a:srgbClr val="FFFF00"/>
                </a:highlight>
              </a:rPr>
              <a:t>)</a:t>
            </a:r>
          </a:p>
          <a:p>
            <a:pPr marL="176213" indent="-176213" algn="just">
              <a:lnSpc>
                <a:spcPct val="150000"/>
              </a:lnSpc>
            </a:pPr>
            <a:r>
              <a:rPr lang="en-US" sz="2800" b="1" i="1" dirty="0">
                <a:solidFill>
                  <a:srgbClr val="FF0000"/>
                </a:solidFill>
              </a:rPr>
              <a:t>Newly proposed QPs</a:t>
            </a:r>
          </a:p>
          <a:p>
            <a:r>
              <a:rPr lang="en-GB" sz="2600" b="1" i="1" dirty="0">
                <a:solidFill>
                  <a:srgbClr val="FF0000"/>
                </a:solidFill>
              </a:rPr>
              <a:t>It is proposed to allow following QP up to a total of Rs. 1.2 million a year </a:t>
            </a:r>
            <a:r>
              <a:rPr lang="en-GB" sz="2600" b="1" i="1" u="sng" dirty="0">
                <a:solidFill>
                  <a:srgbClr val="FF0000"/>
                </a:solidFill>
              </a:rPr>
              <a:t>for individuals</a:t>
            </a:r>
            <a:r>
              <a:rPr lang="en-GB" sz="2600" b="1" i="1" dirty="0">
                <a:solidFill>
                  <a:srgbClr val="FF0000"/>
                </a:solidFill>
              </a:rPr>
              <a:t> w.e.f. 01.04.2020;</a:t>
            </a:r>
            <a:endParaRPr lang="en-US" sz="2600" dirty="0">
              <a:solidFill>
                <a:srgbClr val="FF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600" b="1" i="1" dirty="0">
                <a:solidFill>
                  <a:srgbClr val="FF0000"/>
                </a:solidFill>
              </a:rPr>
              <a:t>Health expenditure including contributions to Medical Insurance</a:t>
            </a:r>
            <a:endParaRPr lang="en-US" sz="2600" dirty="0">
              <a:solidFill>
                <a:srgbClr val="FF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600" b="1" i="1" dirty="0">
                <a:solidFill>
                  <a:srgbClr val="FF0000"/>
                </a:solidFill>
              </a:rPr>
              <a:t>Educational expenditure incurred locally</a:t>
            </a:r>
            <a:endParaRPr lang="en-US" sz="2600" dirty="0">
              <a:solidFill>
                <a:srgbClr val="FF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600" b="1" i="1" dirty="0">
                <a:solidFill>
                  <a:srgbClr val="FF0000"/>
                </a:solidFill>
              </a:rPr>
              <a:t>Payment of interest on housing loans</a:t>
            </a:r>
            <a:endParaRPr lang="en-US" sz="2600" dirty="0">
              <a:solidFill>
                <a:srgbClr val="FF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600" b="1" i="1" dirty="0">
                <a:solidFill>
                  <a:srgbClr val="FF0000"/>
                </a:solidFill>
              </a:rPr>
              <a:t>Contribution to an approved pension scheme</a:t>
            </a:r>
            <a:endParaRPr lang="en-US" sz="2600" dirty="0">
              <a:solidFill>
                <a:srgbClr val="FF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600" b="1" i="1" dirty="0">
                <a:solidFill>
                  <a:srgbClr val="FF0000"/>
                </a:solidFill>
              </a:rPr>
              <a:t>Expenditure incurred for the purchase of equity or security.</a:t>
            </a:r>
            <a:endParaRPr lang="en-US" sz="2600" dirty="0">
              <a:solidFill>
                <a:srgbClr val="FF0000"/>
              </a:solidFill>
            </a:endParaRPr>
          </a:p>
          <a:p>
            <a:pPr marL="176213" indent="-176213" algn="just">
              <a:lnSpc>
                <a:spcPct val="150000"/>
              </a:lnSpc>
            </a:pPr>
            <a:endParaRPr lang="en-US" sz="2800" i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92951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531313-2FB8-4D2A-AA32-52990DAB4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12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B92208-0DCB-4A31-B543-5A62B23A030D}"/>
              </a:ext>
            </a:extLst>
          </p:cNvPr>
          <p:cNvSpPr/>
          <p:nvPr/>
        </p:nvSpPr>
        <p:spPr>
          <a:xfrm>
            <a:off x="170385" y="62692"/>
            <a:ext cx="1173385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 algn="ctr"/>
            <a:r>
              <a:rPr lang="en-GB" sz="3000" b="1" dirty="0"/>
              <a:t>QUALIFYING PAYMENTS</a:t>
            </a:r>
            <a:r>
              <a:rPr lang="en-US" sz="3000" b="1" dirty="0"/>
              <a:t> </a:t>
            </a:r>
            <a:r>
              <a:rPr lang="en-GB" sz="3000" b="1" dirty="0"/>
              <a:t>(QPs) &amp; RELIEFS (Sec. 52 &amp; Fifth Schedule</a:t>
            </a:r>
            <a:r>
              <a:rPr lang="en-GB" b="1" dirty="0"/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4E16DB-5681-4EB6-9034-99A3DF59E171}"/>
              </a:ext>
            </a:extLst>
          </p:cNvPr>
          <p:cNvSpPr/>
          <p:nvPr/>
        </p:nvSpPr>
        <p:spPr>
          <a:xfrm>
            <a:off x="215821" y="616690"/>
            <a:ext cx="11688418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 algn="just">
              <a:lnSpc>
                <a:spcPct val="150000"/>
              </a:lnSpc>
            </a:pPr>
            <a:r>
              <a:rPr lang="en-US" sz="2600" b="1" dirty="0"/>
              <a:t>Reliefs – </a:t>
            </a:r>
            <a:r>
              <a:rPr lang="en-US" sz="2600" i="1" dirty="0">
                <a:highlight>
                  <a:srgbClr val="FFFF00"/>
                </a:highlight>
              </a:rPr>
              <a:t>(Not available for entities)</a:t>
            </a:r>
            <a:endParaRPr lang="en-GB" sz="2600" i="1" dirty="0">
              <a:highlight>
                <a:srgbClr val="FFFF00"/>
              </a:highlight>
            </a:endParaRPr>
          </a:p>
          <a:p>
            <a:pPr marL="717550" indent="-449263" algn="just">
              <a:buFont typeface="Arial" panose="020B0604020202020204" pitchFamily="34" charset="0"/>
              <a:buChar char="•"/>
            </a:pPr>
            <a:r>
              <a:rPr lang="en-GB" sz="2600" dirty="0"/>
              <a:t>Personal allowance of Rs. 500,000/=</a:t>
            </a:r>
            <a:r>
              <a:rPr lang="en-GB" sz="2600" dirty="0">
                <a:solidFill>
                  <a:srgbClr val="FF0000"/>
                </a:solidFill>
              </a:rPr>
              <a:t> </a:t>
            </a:r>
            <a:r>
              <a:rPr lang="en-GB" sz="2600" dirty="0"/>
              <a:t>against any assessable income except against capital gains </a:t>
            </a:r>
            <a:r>
              <a:rPr lang="en-GB" sz="2600" i="1" dirty="0"/>
              <a:t>(</a:t>
            </a:r>
            <a:r>
              <a:rPr lang="en-GB" sz="2600" i="1" u="sng" dirty="0"/>
              <a:t>for resident individuals &amp; SL citizens only</a:t>
            </a:r>
            <a:r>
              <a:rPr lang="en-GB" sz="2600" i="1" dirty="0"/>
              <a:t>), </a:t>
            </a:r>
            <a:r>
              <a:rPr lang="en-GB" sz="2600" b="1" i="1" dirty="0">
                <a:solidFill>
                  <a:srgbClr val="FF0000"/>
                </a:solidFill>
              </a:rPr>
              <a:t>(Proposed to increase up to 3 million).</a:t>
            </a:r>
          </a:p>
          <a:p>
            <a:pPr marL="717550" indent="-449263" algn="just">
              <a:buFont typeface="Arial" panose="020B0604020202020204" pitchFamily="34" charset="0"/>
              <a:buChar char="•"/>
            </a:pPr>
            <a:r>
              <a:rPr lang="en-GB" sz="2600" dirty="0"/>
              <a:t>Employment allowance ˂ Rs. 700,000/= </a:t>
            </a:r>
            <a:r>
              <a:rPr lang="en-GB" sz="2600" i="1" dirty="0"/>
              <a:t>(</a:t>
            </a:r>
            <a:r>
              <a:rPr lang="en-GB" sz="2600" i="1" u="sng" dirty="0"/>
              <a:t>for residents &amp; up to E/income</a:t>
            </a:r>
            <a:r>
              <a:rPr lang="en-GB" sz="2600" i="1" dirty="0"/>
              <a:t>) </a:t>
            </a:r>
            <a:r>
              <a:rPr lang="en-GB" sz="2600" b="1" i="1" dirty="0">
                <a:solidFill>
                  <a:srgbClr val="FF0000"/>
                </a:solidFill>
              </a:rPr>
              <a:t>(No mentioning in the new proposals) </a:t>
            </a:r>
          </a:p>
          <a:p>
            <a:pPr marL="717550" indent="-449263" algn="just">
              <a:buFont typeface="Arial" panose="020B0604020202020204" pitchFamily="34" charset="0"/>
              <a:buChar char="•"/>
            </a:pPr>
            <a:r>
              <a:rPr lang="en-GB" sz="2600" dirty="0"/>
              <a:t>25% allowance on gross rent (for </a:t>
            </a:r>
            <a:r>
              <a:rPr lang="en-GB" sz="2600" u="sng" dirty="0"/>
              <a:t>repair</a:t>
            </a:r>
            <a:r>
              <a:rPr lang="en-GB" sz="2600" dirty="0"/>
              <a:t>*, </a:t>
            </a:r>
            <a:r>
              <a:rPr lang="en-GB" sz="2600" u="sng" dirty="0"/>
              <a:t>maintenance</a:t>
            </a:r>
            <a:r>
              <a:rPr lang="en-GB" sz="2600" dirty="0"/>
              <a:t>* &amp; depreciation) </a:t>
            </a:r>
            <a:r>
              <a:rPr lang="en-GB" sz="2600" i="1" dirty="0"/>
              <a:t>(</a:t>
            </a:r>
            <a:r>
              <a:rPr lang="en-GB" sz="2600" i="1" u="sng" dirty="0"/>
              <a:t>for resident individuals only</a:t>
            </a:r>
            <a:r>
              <a:rPr lang="en-GB" sz="2600" i="1" dirty="0"/>
              <a:t>), </a:t>
            </a:r>
            <a:r>
              <a:rPr lang="en-GB" sz="2200" i="1" dirty="0"/>
              <a:t>(*</a:t>
            </a:r>
            <a:r>
              <a:rPr lang="en-GB" sz="2200" i="1" u="sng" dirty="0"/>
              <a:t>Either</a:t>
            </a:r>
            <a:r>
              <a:rPr lang="en-GB" sz="2200" i="1" dirty="0"/>
              <a:t> actual expenses on </a:t>
            </a:r>
            <a:r>
              <a:rPr lang="en-GB" sz="2400" i="1" dirty="0"/>
              <a:t>repair &amp; maintenance </a:t>
            </a:r>
            <a:r>
              <a:rPr lang="en-GB" sz="2200" b="1" i="1" dirty="0"/>
              <a:t>or</a:t>
            </a:r>
            <a:r>
              <a:rPr lang="en-GB" sz="2200" i="1" dirty="0"/>
              <a:t> 25% allowance could be claimed while other expenses incurred in production of that investment income also to be claimed under Sec. 11) </a:t>
            </a:r>
          </a:p>
          <a:p>
            <a:pPr marL="717550" indent="-449263" algn="just">
              <a:buFont typeface="Arial" panose="020B0604020202020204" pitchFamily="34" charset="0"/>
              <a:buChar char="•"/>
            </a:pPr>
            <a:r>
              <a:rPr lang="en-GB" sz="2600" dirty="0"/>
              <a:t>Senior citizen’s allowance on interest up to Rs. 1.5 million </a:t>
            </a:r>
            <a:r>
              <a:rPr lang="en-GB" sz="2600" i="1" dirty="0"/>
              <a:t>(</a:t>
            </a:r>
            <a:r>
              <a:rPr lang="en-GB" sz="2600" i="1" u="sng" dirty="0"/>
              <a:t>for resident individuals only), </a:t>
            </a:r>
            <a:r>
              <a:rPr lang="en-GB" sz="2600" b="1" i="1" dirty="0">
                <a:solidFill>
                  <a:srgbClr val="FF0000"/>
                </a:solidFill>
              </a:rPr>
              <a:t>(No amendments proposed yet)</a:t>
            </a:r>
          </a:p>
          <a:p>
            <a:pPr marL="717550" indent="-449263" algn="just">
              <a:buFont typeface="Arial" panose="020B0604020202020204" pitchFamily="34" charset="0"/>
              <a:buChar char="•"/>
            </a:pPr>
            <a:r>
              <a:rPr lang="en-GB" sz="2600" dirty="0"/>
              <a:t>Resident individual’s/partner’s foreign currency service income allowance up to Rs. 15 million. </a:t>
            </a:r>
            <a:r>
              <a:rPr lang="en-GB" sz="2600" i="1" dirty="0"/>
              <a:t>(</a:t>
            </a:r>
            <a:r>
              <a:rPr lang="en-GB" sz="2600" i="1" u="sng" dirty="0"/>
              <a:t>for resident individuals only)</a:t>
            </a:r>
            <a:r>
              <a:rPr lang="en-GB" sz="2600" i="1" dirty="0"/>
              <a:t> </a:t>
            </a:r>
            <a:r>
              <a:rPr lang="en-GB" sz="2600" b="1" i="1" dirty="0">
                <a:solidFill>
                  <a:srgbClr val="FF0000"/>
                </a:solidFill>
              </a:rPr>
              <a:t>(Proposed to exempt in full w.e.f. 01.01.2020)</a:t>
            </a:r>
            <a:endParaRPr lang="en-GB" sz="2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687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E13ED-2BF9-4890-92F2-588038FDB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840"/>
            <a:ext cx="10515600" cy="48975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latin typeface="+mn-lt"/>
              </a:rPr>
              <a:t>RESIDENCY FOR TAXATION </a:t>
            </a:r>
            <a:r>
              <a:rPr lang="en-GB" sz="3600" b="1" dirty="0"/>
              <a:t>(Sec.69)</a:t>
            </a:r>
            <a:endParaRPr lang="en-GB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D6548-58C7-452A-86C5-7F2ADB1F2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67" y="645129"/>
            <a:ext cx="11999395" cy="614274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11200" b="1" dirty="0"/>
              <a:t>Individuals- 	:</a:t>
            </a:r>
            <a:r>
              <a:rPr lang="en-GB" sz="11200" dirty="0"/>
              <a:t> If resides in SL,</a:t>
            </a:r>
          </a:p>
          <a:p>
            <a:pPr marL="0" indent="0">
              <a:buNone/>
            </a:pPr>
            <a:r>
              <a:rPr lang="en-GB" sz="11200" dirty="0"/>
              <a:t>		: If present in SL aggregate to ˃ 183 days in </a:t>
            </a:r>
            <a:r>
              <a:rPr lang="en-GB" sz="11200" u="sng" dirty="0"/>
              <a:t>any</a:t>
            </a:r>
            <a:r>
              <a:rPr lang="en-GB" sz="11200" dirty="0"/>
              <a:t> 12 months period</a:t>
            </a:r>
          </a:p>
          <a:p>
            <a:pPr marL="0" indent="358775">
              <a:buNone/>
              <a:tabLst>
                <a:tab pos="1797050" algn="l"/>
                <a:tab pos="2151063" algn="l"/>
              </a:tabLst>
            </a:pPr>
            <a:r>
              <a:rPr lang="en-GB" sz="11200" dirty="0"/>
              <a:t>		</a:t>
            </a:r>
            <a:r>
              <a:rPr lang="en-GB" sz="11200" b="1" u="sng" dirty="0"/>
              <a:t>commences</a:t>
            </a:r>
            <a:r>
              <a:rPr lang="en-GB" sz="11200" b="1" dirty="0"/>
              <a:t>/</a:t>
            </a:r>
            <a:r>
              <a:rPr lang="en-GB" sz="11200" b="1" u="sng" dirty="0"/>
              <a:t>end</a:t>
            </a:r>
            <a:r>
              <a:rPr lang="en-GB" sz="11200" b="1" dirty="0"/>
              <a:t> </a:t>
            </a:r>
            <a:r>
              <a:rPr lang="en-GB" sz="11200" dirty="0"/>
              <a:t>during </a:t>
            </a:r>
            <a:r>
              <a:rPr lang="en-GB" sz="11200" u="sng" dirty="0"/>
              <a:t>the year </a:t>
            </a:r>
            <a:r>
              <a:rPr lang="en-GB" sz="11200" dirty="0"/>
              <a:t>(Y/A),</a:t>
            </a:r>
          </a:p>
          <a:p>
            <a:pPr marL="0" indent="358775">
              <a:buNone/>
              <a:tabLst>
                <a:tab pos="1797050" algn="l"/>
                <a:tab pos="1974850" algn="l"/>
              </a:tabLst>
            </a:pPr>
            <a:r>
              <a:rPr lang="en-GB" sz="11200" dirty="0"/>
              <a:t>	</a:t>
            </a:r>
            <a:r>
              <a:rPr lang="en-GB" sz="11200" b="1" dirty="0"/>
              <a:t>:</a:t>
            </a:r>
            <a:r>
              <a:rPr lang="en-GB" sz="11200" dirty="0"/>
              <a:t> If a Government official/employee and/or spouse posted abroad, </a:t>
            </a:r>
            <a:r>
              <a:rPr lang="en-GB" sz="11200" b="1" dirty="0"/>
              <a:t>or</a:t>
            </a:r>
          </a:p>
          <a:p>
            <a:pPr marL="0" indent="358775">
              <a:lnSpc>
                <a:spcPct val="120000"/>
              </a:lnSpc>
              <a:buNone/>
              <a:tabLst>
                <a:tab pos="1797050" algn="l"/>
                <a:tab pos="1974850" algn="l"/>
              </a:tabLst>
            </a:pPr>
            <a:r>
              <a:rPr lang="en-GB" sz="11200" dirty="0"/>
              <a:t>	</a:t>
            </a:r>
            <a:r>
              <a:rPr lang="en-GB" sz="11200" b="1" dirty="0"/>
              <a:t>:</a:t>
            </a:r>
            <a:r>
              <a:rPr lang="en-GB" sz="11200" dirty="0"/>
              <a:t> If employed on a SL ship, during the period of employment. </a:t>
            </a:r>
            <a:r>
              <a:rPr lang="en-GB" sz="11200" b="1" dirty="0"/>
              <a:t>Partnerships- : </a:t>
            </a:r>
            <a:r>
              <a:rPr lang="en-GB" sz="11200" dirty="0"/>
              <a:t>If formed in SL, </a:t>
            </a:r>
            <a:r>
              <a:rPr lang="en-GB" sz="11200" b="1" dirty="0"/>
              <a:t>or</a:t>
            </a:r>
          </a:p>
          <a:p>
            <a:pPr marL="0" indent="358775">
              <a:lnSpc>
                <a:spcPct val="120000"/>
              </a:lnSpc>
              <a:buNone/>
              <a:tabLst>
                <a:tab pos="2063750" algn="l"/>
              </a:tabLst>
            </a:pPr>
            <a:r>
              <a:rPr lang="en-GB" sz="11200" b="1" dirty="0"/>
              <a:t>	: </a:t>
            </a:r>
            <a:r>
              <a:rPr lang="en-GB" sz="11200" dirty="0"/>
              <a:t>Mgt. and control of affairs of the partnership exercised in SL. </a:t>
            </a:r>
            <a:r>
              <a:rPr lang="en-GB" sz="11200" b="1" dirty="0"/>
              <a:t>Companies- :</a:t>
            </a:r>
            <a:r>
              <a:rPr lang="en-GB" sz="11200" dirty="0"/>
              <a:t> Incorporated/formed under laws of SL,</a:t>
            </a:r>
          </a:p>
          <a:p>
            <a:pPr marL="0" indent="358775">
              <a:lnSpc>
                <a:spcPct val="100000"/>
              </a:lnSpc>
              <a:buNone/>
              <a:tabLst>
                <a:tab pos="2063750" algn="l"/>
              </a:tabLst>
            </a:pPr>
            <a:r>
              <a:rPr lang="en-GB" sz="11200" b="1" dirty="0"/>
              <a:t>                  :</a:t>
            </a:r>
            <a:r>
              <a:rPr lang="en-GB" sz="11200" dirty="0"/>
              <a:t> It’s registered/ principal office is in SL, </a:t>
            </a:r>
            <a:r>
              <a:rPr lang="en-GB" sz="11200" b="1" dirty="0"/>
              <a:t>or</a:t>
            </a:r>
          </a:p>
          <a:p>
            <a:pPr marL="0" indent="0">
              <a:lnSpc>
                <a:spcPct val="100000"/>
              </a:lnSpc>
              <a:buNone/>
              <a:tabLst>
                <a:tab pos="2063750" algn="l"/>
              </a:tabLst>
            </a:pPr>
            <a:r>
              <a:rPr lang="en-GB" sz="11200" b="1" dirty="0"/>
              <a:t>                      :</a:t>
            </a:r>
            <a:r>
              <a:rPr lang="en-GB" sz="11200" dirty="0"/>
              <a:t> Mgt. and control of affairs of the company exercised in SL. </a:t>
            </a:r>
          </a:p>
          <a:p>
            <a:pPr marL="0" indent="0">
              <a:lnSpc>
                <a:spcPct val="100000"/>
              </a:lnSpc>
              <a:buNone/>
              <a:tabLst>
                <a:tab pos="2063750" algn="l"/>
              </a:tabLst>
            </a:pPr>
            <a:r>
              <a:rPr lang="en-GB" sz="11200" b="1" dirty="0"/>
              <a:t>Trusts-          : </a:t>
            </a:r>
            <a:r>
              <a:rPr lang="en-GB" sz="11200" dirty="0"/>
              <a:t>If it was established in Sri Lanka,</a:t>
            </a:r>
          </a:p>
          <a:p>
            <a:pPr marL="0" indent="0">
              <a:lnSpc>
                <a:spcPct val="100000"/>
              </a:lnSpc>
              <a:buNone/>
              <a:tabLst>
                <a:tab pos="2063750" algn="l"/>
              </a:tabLst>
            </a:pPr>
            <a:r>
              <a:rPr lang="en-GB" sz="11200" b="1" dirty="0"/>
              <a:t>                      : </a:t>
            </a:r>
            <a:r>
              <a:rPr lang="en-GB" sz="11200" dirty="0"/>
              <a:t>At any time a trustee of the trust is resident in SL, </a:t>
            </a:r>
            <a:r>
              <a:rPr lang="en-GB" sz="11200" b="1" dirty="0"/>
              <a:t>or</a:t>
            </a:r>
          </a:p>
          <a:p>
            <a:pPr marL="0" indent="0">
              <a:lnSpc>
                <a:spcPct val="100000"/>
              </a:lnSpc>
              <a:buNone/>
              <a:tabLst>
                <a:tab pos="2063750" algn="l"/>
              </a:tabLst>
            </a:pPr>
            <a:r>
              <a:rPr lang="en-GB" sz="11200" b="1" dirty="0"/>
              <a:t>                      :</a:t>
            </a:r>
            <a:r>
              <a:rPr lang="en-GB" sz="11200" dirty="0"/>
              <a:t> A SL resident person directs (influenced) the trust’s mgt. decisions.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F6CAB-7CE9-4AE2-948B-1C4891F3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63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8C52-EDDF-47F2-8E72-215E3419B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" y="72928"/>
            <a:ext cx="11653520" cy="645128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latin typeface="+mn-lt"/>
              </a:rPr>
              <a:t>SOURCES OF INCOME (Sec. 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6C35F39-33ED-4631-98D2-7DFC66D1C4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204228"/>
              </p:ext>
            </p:extLst>
          </p:nvPr>
        </p:nvGraphicFramePr>
        <p:xfrm>
          <a:off x="223520" y="768545"/>
          <a:ext cx="11653520" cy="60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6619">
                  <a:extLst>
                    <a:ext uri="{9D8B030D-6E8A-4147-A177-3AD203B41FA5}">
                      <a16:colId xmlns:a16="http://schemas.microsoft.com/office/drawing/2014/main" val="1489055021"/>
                    </a:ext>
                  </a:extLst>
                </a:gridCol>
                <a:gridCol w="5336901">
                  <a:extLst>
                    <a:ext uri="{9D8B030D-6E8A-4147-A177-3AD203B41FA5}">
                      <a16:colId xmlns:a16="http://schemas.microsoft.com/office/drawing/2014/main" val="3173711165"/>
                    </a:ext>
                  </a:extLst>
                </a:gridCol>
              </a:tblGrid>
              <a:tr h="449483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400" b="1" dirty="0"/>
                        <a:t>Old Act (No. 10 of 2006)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400" b="1" dirty="0"/>
                        <a:t>New Act (No. 24 of 2017)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506662"/>
                  </a:ext>
                </a:extLst>
              </a:tr>
              <a:tr h="5567044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800" b="1" dirty="0"/>
                        <a:t>10 Sources of </a:t>
                      </a:r>
                      <a:r>
                        <a:rPr lang="en-US" sz="2800" b="1" u="sng" dirty="0"/>
                        <a:t>Statutory</a:t>
                      </a:r>
                      <a:r>
                        <a:rPr lang="en-US" sz="2800" b="1" dirty="0"/>
                        <a:t> Income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/>
                        <a:t>Employment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/>
                        <a:t>Trade, Business, Profession and Vocation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/>
                        <a:t>NAV, Rent, Dividends, Interest or Discounts Charges or Annuities, Royalties or Premium, Lottery, Betting or Gambling etc.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/>
                        <a:t>Grants, donations or contributions (NGO) &amp; Other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800" b="1" dirty="0"/>
                        <a:t>4 Sources of </a:t>
                      </a:r>
                      <a:r>
                        <a:rPr lang="en-US" sz="2800" b="1" u="sng" dirty="0"/>
                        <a:t>Assessable</a:t>
                      </a:r>
                      <a:r>
                        <a:rPr lang="en-US" sz="2800" b="1" dirty="0"/>
                        <a:t> Income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/>
                        <a:t>Employment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/>
                        <a:t>Business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8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/>
                        <a:t>Investment </a:t>
                      </a:r>
                    </a:p>
                    <a:p>
                      <a:pPr marL="0" indent="542925">
                        <a:buFont typeface="Arial" panose="020B0604020202020204" pitchFamily="34" charset="0"/>
                        <a:buNone/>
                      </a:pPr>
                      <a:r>
                        <a:rPr lang="en-US" sz="2800" i="1" dirty="0"/>
                        <a:t>(inclusive of capital gains)</a:t>
                      </a: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8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8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/>
                        <a:t>Other 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38564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2225ED-BD4E-4CD6-8C83-E2173DAD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20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F4350-8B5D-4504-88F4-DD7CBDF5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85" y="161841"/>
            <a:ext cx="11807033" cy="50979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+mn-lt"/>
              </a:rPr>
              <a:t>EMPLOYMENT INCOME (EI) </a:t>
            </a:r>
            <a:r>
              <a:rPr lang="en-GB" sz="2700" b="1" dirty="0">
                <a:latin typeface="+mn-lt"/>
              </a:rPr>
              <a:t>(Sec.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B30B9-50C7-4303-ABB5-F505A8D70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5" y="746107"/>
            <a:ext cx="11857702" cy="6052990"/>
          </a:xfrm>
        </p:spPr>
        <p:txBody>
          <a:bodyPr>
            <a:noAutofit/>
          </a:bodyPr>
          <a:lstStyle/>
          <a:p>
            <a:pPr algn="just">
              <a:tabLst>
                <a:tab pos="266700" algn="l"/>
                <a:tab pos="11210925" algn="l"/>
              </a:tabLst>
            </a:pPr>
            <a:r>
              <a:rPr lang="en-GB" sz="2700" b="1" u="sng" dirty="0"/>
              <a:t>EI shall include following,</a:t>
            </a:r>
            <a:r>
              <a:rPr lang="en-GB" sz="2700" dirty="0"/>
              <a:t> </a:t>
            </a:r>
            <a:r>
              <a:rPr lang="en-GB" sz="2700" b="1" dirty="0"/>
              <a:t>received/derived </a:t>
            </a:r>
            <a:r>
              <a:rPr lang="en-GB" sz="2700" dirty="0"/>
              <a:t>from employment during the Y/A;</a:t>
            </a:r>
          </a:p>
          <a:p>
            <a:pPr marL="0" indent="0" algn="just">
              <a:buNone/>
              <a:tabLst>
                <a:tab pos="266700" algn="l"/>
                <a:tab pos="11210925" algn="l"/>
              </a:tabLst>
            </a:pPr>
            <a:r>
              <a:rPr lang="en-GB" sz="2700" b="1" dirty="0"/>
              <a:t>	</a:t>
            </a:r>
            <a:r>
              <a:rPr lang="en-GB" sz="2700" b="1" i="1" dirty="0"/>
              <a:t>:</a:t>
            </a:r>
            <a:r>
              <a:rPr lang="en-GB" sz="2700" b="1" dirty="0"/>
              <a:t> </a:t>
            </a:r>
            <a:r>
              <a:rPr lang="en-GB" sz="2700" b="1" i="1" dirty="0"/>
              <a:t>Salary</a:t>
            </a:r>
            <a:r>
              <a:rPr lang="en-GB" sz="2700" i="1" dirty="0"/>
              <a:t>, wages, leave pay, OT, fees, pension, commissions, gratuities, bonuses etc.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 Personal allowance </a:t>
            </a:r>
            <a:r>
              <a:rPr lang="en-GB" sz="2700" i="1" dirty="0"/>
              <a:t>including COL, subsistence, rent, entertainment or travel,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</a:t>
            </a:r>
            <a:r>
              <a:rPr lang="en-GB" sz="2700" i="1" dirty="0"/>
              <a:t> Payments providing </a:t>
            </a:r>
            <a:r>
              <a:rPr lang="en-GB" sz="2700" b="1" i="1" dirty="0"/>
              <a:t>discharge or reimbursement of expenses</a:t>
            </a:r>
            <a:r>
              <a:rPr lang="en-GB" sz="2700" i="1" dirty="0"/>
              <a:t>,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</a:t>
            </a:r>
            <a:r>
              <a:rPr lang="en-GB" sz="2700" i="1" dirty="0"/>
              <a:t> Payments for the individual’s </a:t>
            </a:r>
            <a:r>
              <a:rPr lang="en-GB" sz="2700" b="1" i="1" dirty="0"/>
              <a:t>agreement to conditions of employment,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</a:t>
            </a:r>
            <a:r>
              <a:rPr lang="en-GB" sz="2700" i="1" dirty="0"/>
              <a:t> Payment for </a:t>
            </a:r>
            <a:r>
              <a:rPr lang="en-GB" sz="2700" b="1" i="1" dirty="0"/>
              <a:t>redundancy, loss or termination </a:t>
            </a:r>
            <a:r>
              <a:rPr lang="en-GB" sz="2700" i="1" dirty="0"/>
              <a:t>of employment,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</a:t>
            </a:r>
            <a:r>
              <a:rPr lang="en-GB" sz="2700" i="1" dirty="0"/>
              <a:t> Contribution to a </a:t>
            </a:r>
            <a:r>
              <a:rPr lang="en-GB" sz="2700" b="1" i="1" dirty="0"/>
              <a:t>retirement fund and retirement payments </a:t>
            </a:r>
            <a:r>
              <a:rPr lang="en-GB" sz="2700" i="1" dirty="0"/>
              <a:t>received,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 Payment/transfers to another person </a:t>
            </a:r>
            <a:r>
              <a:rPr lang="en-GB" sz="2700" i="1" dirty="0"/>
              <a:t>on behalf of him, 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</a:t>
            </a:r>
            <a:r>
              <a:rPr lang="en-GB" sz="2700" i="1" dirty="0"/>
              <a:t> </a:t>
            </a:r>
            <a:r>
              <a:rPr lang="en-GB" sz="2700" b="1" i="1" dirty="0"/>
              <a:t>Fair market value of employment benefits </a:t>
            </a:r>
            <a:r>
              <a:rPr lang="en-GB" sz="2700" i="1" dirty="0"/>
              <a:t>received/derived,</a:t>
            </a:r>
          </a:p>
          <a:p>
            <a:pPr marL="0" indent="2667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</a:t>
            </a:r>
            <a:r>
              <a:rPr lang="en-GB" sz="2700" i="1" dirty="0"/>
              <a:t> </a:t>
            </a:r>
            <a:r>
              <a:rPr lang="en-GB" sz="2700" b="1" i="1" dirty="0"/>
              <a:t>Other payments </a:t>
            </a:r>
            <a:r>
              <a:rPr lang="en-GB" sz="2700" b="1" i="1" u="sng" dirty="0"/>
              <a:t>including gifts </a:t>
            </a:r>
            <a:r>
              <a:rPr lang="en-GB" sz="2700" i="1" dirty="0"/>
              <a:t>received in respect of the employment, </a:t>
            </a:r>
            <a:r>
              <a:rPr lang="en-GB" sz="2700" b="1" i="1" dirty="0"/>
              <a:t>and</a:t>
            </a:r>
          </a:p>
          <a:p>
            <a:pPr marL="444500" indent="-177800" algn="just">
              <a:buNone/>
              <a:tabLst>
                <a:tab pos="266700" algn="l"/>
                <a:tab pos="11210925" algn="l"/>
              </a:tabLst>
            </a:pPr>
            <a:r>
              <a:rPr lang="en-GB" sz="2700" b="1" i="1" dirty="0"/>
              <a:t>:</a:t>
            </a:r>
            <a:r>
              <a:rPr lang="en-GB" sz="2700" i="1" dirty="0"/>
              <a:t> </a:t>
            </a:r>
            <a:r>
              <a:rPr lang="en-GB" sz="2700" b="1" i="1" dirty="0"/>
              <a:t>Market value of shares </a:t>
            </a:r>
            <a:r>
              <a:rPr lang="en-GB" sz="2700" i="1" u="sng" dirty="0"/>
              <a:t>at the time allotted </a:t>
            </a:r>
            <a:r>
              <a:rPr lang="en-GB" sz="2700" i="1" dirty="0"/>
              <a:t>under a employee share scheme less employee’s contribution there 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1AB644-34DB-4C3F-9194-8B23F2265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68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1B538-330C-498E-AF17-CF1B0332F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05" y="113290"/>
            <a:ext cx="11595887" cy="47013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latin typeface="+mn-lt"/>
              </a:rPr>
              <a:t>EMPLOYMENT INCOME </a:t>
            </a:r>
            <a:r>
              <a:rPr lang="en-GB" sz="2400" b="1" dirty="0" err="1">
                <a:latin typeface="+mn-lt"/>
              </a:rPr>
              <a:t>Contd</a:t>
            </a:r>
            <a:r>
              <a:rPr lang="en-GB" sz="2400" b="1" dirty="0">
                <a:latin typeface="+mn-lt"/>
              </a:rPr>
              <a:t>…. (Sec. 5)</a:t>
            </a:r>
            <a:endParaRPr lang="en-GB" sz="2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5C918-7941-4B3E-B467-B944161BB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417" y="583421"/>
            <a:ext cx="11920858" cy="6068229"/>
          </a:xfrm>
        </p:spPr>
        <p:txBody>
          <a:bodyPr>
            <a:noAutofit/>
          </a:bodyPr>
          <a:lstStyle/>
          <a:p>
            <a:pPr marL="177800" indent="-177800"/>
            <a:r>
              <a:rPr lang="en-GB" dirty="0"/>
              <a:t>Individual’s EI</a:t>
            </a:r>
            <a:r>
              <a:rPr lang="en-GB" b="1" dirty="0"/>
              <a:t> </a:t>
            </a:r>
            <a:r>
              <a:rPr lang="en-GB" dirty="0"/>
              <a:t>is the </a:t>
            </a:r>
            <a:r>
              <a:rPr lang="en-GB" b="1" dirty="0"/>
              <a:t>gains and profits from the employment.</a:t>
            </a:r>
          </a:p>
          <a:p>
            <a:pPr marL="177800" indent="-177800"/>
            <a:r>
              <a:rPr lang="en-GB" dirty="0"/>
              <a:t>Employment income </a:t>
            </a:r>
            <a:r>
              <a:rPr lang="en-GB" b="1" dirty="0"/>
              <a:t>excludes</a:t>
            </a:r>
            <a:r>
              <a:rPr lang="en-GB" dirty="0"/>
              <a:t> followings;</a:t>
            </a:r>
          </a:p>
          <a:p>
            <a:pPr marL="177800" indent="3175" algn="just">
              <a:buNone/>
            </a:pPr>
            <a:r>
              <a:rPr lang="en-GB" b="1" i="1" dirty="0"/>
              <a:t>:</a:t>
            </a:r>
            <a:r>
              <a:rPr lang="en-GB" i="1" dirty="0"/>
              <a:t> </a:t>
            </a:r>
            <a:r>
              <a:rPr lang="en-GB" b="1" i="1" dirty="0"/>
              <a:t>Exempt</a:t>
            </a:r>
            <a:r>
              <a:rPr lang="en-GB" i="1" dirty="0"/>
              <a:t> amounts and </a:t>
            </a:r>
            <a:r>
              <a:rPr lang="en-GB" b="1" i="1" dirty="0"/>
              <a:t>final withholding payments,</a:t>
            </a:r>
          </a:p>
          <a:p>
            <a:pPr marL="177800" indent="3175" algn="just">
              <a:buNone/>
            </a:pPr>
            <a:r>
              <a:rPr lang="en-GB" b="1" i="1" dirty="0"/>
              <a:t>:</a:t>
            </a:r>
            <a:r>
              <a:rPr lang="en-GB" i="1" dirty="0"/>
              <a:t> </a:t>
            </a:r>
            <a:r>
              <a:rPr lang="en-GB" b="1" i="1" dirty="0"/>
              <a:t>Discharge or reimbursement of expenses </a:t>
            </a:r>
            <a:r>
              <a:rPr lang="en-GB" i="1" dirty="0"/>
              <a:t>by individual on behalf of the employer,</a:t>
            </a:r>
          </a:p>
          <a:p>
            <a:pPr marL="177800" indent="3175" algn="just">
              <a:buNone/>
            </a:pPr>
            <a:r>
              <a:rPr lang="en-GB" b="1" i="1" dirty="0"/>
              <a:t>:</a:t>
            </a:r>
            <a:r>
              <a:rPr lang="en-GB" i="1" dirty="0"/>
              <a:t> Discharge or reimbursement of </a:t>
            </a:r>
            <a:r>
              <a:rPr lang="en-GB" b="1" i="1" dirty="0"/>
              <a:t>dental, medical or health insurance </a:t>
            </a:r>
            <a:r>
              <a:rPr lang="en-GB" i="1" dirty="0"/>
              <a:t>expenses for the benefit of all full-time employees,</a:t>
            </a:r>
          </a:p>
          <a:p>
            <a:pPr marL="177800" indent="3175" algn="just">
              <a:buNone/>
            </a:pPr>
            <a:r>
              <a:rPr lang="en-GB" b="1" i="1" dirty="0"/>
              <a:t>:</a:t>
            </a:r>
            <a:r>
              <a:rPr lang="en-GB" i="1" dirty="0"/>
              <a:t> Payments made to or benefits accruing to employees </a:t>
            </a:r>
            <a:r>
              <a:rPr lang="en-GB" b="1" i="1" dirty="0"/>
              <a:t>commonly </a:t>
            </a:r>
          </a:p>
          <a:p>
            <a:pPr marL="177800" indent="3175" algn="just">
              <a:buNone/>
            </a:pPr>
            <a:r>
              <a:rPr lang="en-GB" b="1" i="1" dirty="0"/>
              <a:t>:</a:t>
            </a:r>
            <a:r>
              <a:rPr lang="en-GB" i="1" dirty="0"/>
              <a:t> </a:t>
            </a:r>
            <a:r>
              <a:rPr lang="en-GB" b="1" i="1" dirty="0"/>
              <a:t>Value of a right/option to acquire shares </a:t>
            </a:r>
            <a:r>
              <a:rPr lang="en-GB" i="1" u="sng" dirty="0"/>
              <a:t>at the time of granted to an employee </a:t>
            </a:r>
            <a:r>
              <a:rPr lang="en-GB" i="1" dirty="0"/>
              <a:t>under employee share scheme, </a:t>
            </a:r>
            <a:r>
              <a:rPr lang="en-GB" b="1" i="1" dirty="0"/>
              <a:t>and</a:t>
            </a:r>
          </a:p>
          <a:p>
            <a:pPr marL="177800" indent="3175" algn="just">
              <a:buNone/>
            </a:pPr>
            <a:r>
              <a:rPr lang="en-GB" b="1" i="1" dirty="0"/>
              <a:t>: Contributions made </a:t>
            </a:r>
            <a:r>
              <a:rPr lang="en-GB" i="1" dirty="0"/>
              <a:t>by an employer to an employee’s account with a pension, provident of savings fund or savings society approved by CG.</a:t>
            </a:r>
          </a:p>
          <a:p>
            <a:pPr marL="227013" indent="-227013" algn="just"/>
            <a:r>
              <a:rPr lang="en-GB" i="1" dirty="0"/>
              <a:t>Most of the non-cash benefit values have been </a:t>
            </a:r>
            <a:r>
              <a:rPr lang="en-GB" i="1" u="sng" dirty="0"/>
              <a:t>published</a:t>
            </a:r>
            <a:r>
              <a:rPr lang="en-GB" i="1" dirty="0"/>
              <a:t> in IRD web portal.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C222C-FCB0-4F69-AA29-5ECAFEF6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8610600" y="6911293"/>
            <a:ext cx="2743200" cy="117806"/>
          </a:xfrm>
        </p:spPr>
        <p:txBody>
          <a:bodyPr/>
          <a:lstStyle/>
          <a:p>
            <a:fld id="{B911D3BB-F4F1-4E3A-A10C-FC6C006EB99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07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C09F5B-673D-4CE1-9A6B-0B2A6D6247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415486"/>
              </p:ext>
            </p:extLst>
          </p:nvPr>
        </p:nvGraphicFramePr>
        <p:xfrm>
          <a:off x="134636" y="638630"/>
          <a:ext cx="11817879" cy="5998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157">
                  <a:extLst>
                    <a:ext uri="{9D8B030D-6E8A-4147-A177-3AD203B41FA5}">
                      <a16:colId xmlns:a16="http://schemas.microsoft.com/office/drawing/2014/main" val="950348014"/>
                    </a:ext>
                  </a:extLst>
                </a:gridCol>
                <a:gridCol w="3576839">
                  <a:extLst>
                    <a:ext uri="{9D8B030D-6E8A-4147-A177-3AD203B41FA5}">
                      <a16:colId xmlns:a16="http://schemas.microsoft.com/office/drawing/2014/main" val="749645695"/>
                    </a:ext>
                  </a:extLst>
                </a:gridCol>
                <a:gridCol w="3935883">
                  <a:extLst>
                    <a:ext uri="{9D8B030D-6E8A-4147-A177-3AD203B41FA5}">
                      <a16:colId xmlns:a16="http://schemas.microsoft.com/office/drawing/2014/main" val="1006403364"/>
                    </a:ext>
                  </a:extLst>
                </a:gridCol>
              </a:tblGrid>
              <a:tr h="412069">
                <a:tc>
                  <a:txBody>
                    <a:bodyPr/>
                    <a:lstStyle/>
                    <a:p>
                      <a:endParaRPr lang="en-GB" sz="2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u="sng" dirty="0">
                          <a:solidFill>
                            <a:schemeClr val="tx1"/>
                          </a:solidFill>
                        </a:rPr>
                        <a:t>Old Act</a:t>
                      </a:r>
                      <a:r>
                        <a:rPr lang="en-US" sz="2000" b="1" u="sng" dirty="0">
                          <a:solidFill>
                            <a:schemeClr val="tx1"/>
                          </a:solidFill>
                        </a:rPr>
                        <a:t> (No. 10 of 2006)</a:t>
                      </a:r>
                      <a:endParaRPr lang="en-GB" sz="220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u="sng" dirty="0">
                          <a:solidFill>
                            <a:schemeClr val="tx1"/>
                          </a:solidFill>
                        </a:rPr>
                        <a:t>New Act (No. 24 of 2017)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690689"/>
                  </a:ext>
                </a:extLst>
              </a:tr>
              <a:tr h="5542202">
                <a:tc>
                  <a:txBody>
                    <a:bodyPr/>
                    <a:lstStyle/>
                    <a:p>
                      <a:pPr marL="180975" lvl="0" indent="-180975">
                        <a:lnSpc>
                          <a:spcPct val="100000"/>
                        </a:lnSpc>
                      </a:pPr>
                      <a:r>
                        <a:rPr lang="en-GB" sz="2200" dirty="0"/>
                        <a:t>Personal Allowance</a:t>
                      </a:r>
                    </a:p>
                    <a:p>
                      <a:pPr marL="180975" lvl="0" indent="-180975">
                        <a:lnSpc>
                          <a:spcPct val="150000"/>
                        </a:lnSpc>
                      </a:pPr>
                      <a:r>
                        <a:rPr lang="en-GB" sz="2200" dirty="0"/>
                        <a:t>Emp. Allowance/Qualifying Pay.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Tax Free Travelling Benefit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Tax Free Housing Benefit (p.m.)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Telephone Bills (private use)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Medical Benefits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2200" dirty="0"/>
                    </a:p>
                    <a:p>
                      <a:pPr marL="180975" indent="-180975">
                        <a:lnSpc>
                          <a:spcPct val="150000"/>
                        </a:lnSpc>
                      </a:pPr>
                      <a:r>
                        <a:rPr lang="en-GB" sz="2200" dirty="0"/>
                        <a:t>2nd Employment/Directors Fees</a:t>
                      </a:r>
                    </a:p>
                    <a:p>
                      <a:pPr marL="180975" indent="-180975">
                        <a:lnSpc>
                          <a:spcPct val="100000"/>
                        </a:lnSpc>
                      </a:pPr>
                      <a:endParaRPr lang="en-GB" sz="2200" dirty="0"/>
                    </a:p>
                    <a:p>
                      <a:pPr marL="177800" indent="-177800">
                        <a:lnSpc>
                          <a:spcPct val="150000"/>
                        </a:lnSpc>
                      </a:pPr>
                      <a:r>
                        <a:rPr lang="en-GB" sz="2200" dirty="0"/>
                        <a:t>Maximum Rate of Tax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41550" algn="l"/>
                        </a:tabLst>
                        <a:defRPr/>
                      </a:pPr>
                      <a:r>
                        <a:rPr lang="en-GB" sz="2200" dirty="0"/>
                        <a:t>R</a:t>
                      </a:r>
                      <a:r>
                        <a:rPr lang="en-GB" sz="2200" b="0" dirty="0"/>
                        <a:t>etirement </a:t>
                      </a:r>
                      <a:r>
                        <a:rPr lang="en-GB" sz="2200" dirty="0"/>
                        <a:t>benefit </a:t>
                      </a:r>
                      <a:r>
                        <a:rPr lang="en-GB" sz="2000" dirty="0"/>
                        <a:t>(EPF, EPF, Pension)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200" dirty="0" err="1"/>
                        <a:t>Rs</a:t>
                      </a:r>
                      <a:r>
                        <a:rPr lang="en-GB" sz="2200" dirty="0"/>
                        <a:t>. 500,000 p.a.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QP = ˂ </a:t>
                      </a:r>
                      <a:r>
                        <a:rPr lang="en-GB" sz="2200" dirty="0" err="1"/>
                        <a:t>Rs</a:t>
                      </a:r>
                      <a:r>
                        <a:rPr lang="en-GB" sz="2200" dirty="0"/>
                        <a:t>. 250,000 p.a.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˂ </a:t>
                      </a:r>
                      <a:r>
                        <a:rPr lang="en-GB" sz="2200" dirty="0" err="1"/>
                        <a:t>Rs</a:t>
                      </a:r>
                      <a:r>
                        <a:rPr lang="en-GB" sz="2200" dirty="0"/>
                        <a:t>. 50,000 p.m.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Liable income ˂ Rs.16,500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50% of the bill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Liable (Bill/insurance premia)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2200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200" dirty="0"/>
                        <a:t>˂ 25,000 p.m. @10%,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200" dirty="0"/>
                        <a:t>˃ 25,000 p.m. @16%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16%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/>
                        <a:t>Exempt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2200" i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200" dirty="0" err="1"/>
                        <a:t>Rs</a:t>
                      </a:r>
                      <a:r>
                        <a:rPr lang="en-GB" sz="2200" dirty="0"/>
                        <a:t>. 500,000 p.a. </a:t>
                      </a:r>
                      <a:r>
                        <a:rPr lang="en-GB" sz="2200" b="1" i="1" dirty="0">
                          <a:solidFill>
                            <a:srgbClr val="FF0000"/>
                          </a:solidFill>
                        </a:rPr>
                        <a:t>(See next slide)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Emp. Allow.= ˂ </a:t>
                      </a:r>
                      <a:r>
                        <a:rPr lang="en-GB" sz="2200" dirty="0" err="1"/>
                        <a:t>Rs</a:t>
                      </a:r>
                      <a:r>
                        <a:rPr lang="en-GB" sz="2200" dirty="0"/>
                        <a:t>. 700,000 p.a.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None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Liable income ˂ Rs.30,000 max.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/>
                        <a:t>50% of the bill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200" dirty="0"/>
                        <a:t>Exempt (if common for all)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/>
                        <a:t>First 50,000 p.m. @10%,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/>
                        <a:t>Excess @20%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/>
                        <a:t>24%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/>
                        <a:t>Exempt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2200" b="1" i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15797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E9F4666-1E35-41EA-940A-E6056A4D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1" y="166914"/>
            <a:ext cx="11756571" cy="47171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+mn-lt"/>
              </a:rPr>
              <a:t>EMPLOYENT INCOME </a:t>
            </a:r>
            <a:r>
              <a:rPr lang="en-GB" sz="2700" b="1" dirty="0">
                <a:latin typeface="+mn-lt"/>
              </a:rPr>
              <a:t>Comparison with Old Act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AE6049-AEB2-4BBC-B3F7-10834A929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01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ABDB4-0761-4919-89DE-FA4CF04F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19" y="365125"/>
            <a:ext cx="11637301" cy="66854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EMPLOYENT INCOME Under new proposals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FF73F-5489-4D64-8D3E-E18B1E419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423" y="948477"/>
            <a:ext cx="11760357" cy="5628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Newly proposed Tax Rates on Individuals effective from 01.01.2020;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			</a:t>
            </a:r>
            <a:r>
              <a:rPr lang="en-GB" b="1" i="1" u="sng" dirty="0" err="1">
                <a:solidFill>
                  <a:srgbClr val="FF0000"/>
                </a:solidFill>
              </a:rPr>
              <a:t>Asse</a:t>
            </a:r>
            <a:r>
              <a:rPr lang="en-GB" b="1" i="1" u="sng" dirty="0">
                <a:solidFill>
                  <a:srgbClr val="FF0000"/>
                </a:solidFill>
              </a:rPr>
              <a:t>. Income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u="sng" dirty="0">
                <a:solidFill>
                  <a:srgbClr val="FF0000"/>
                </a:solidFill>
              </a:rPr>
              <a:t>Taxable Inc.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u="sng" dirty="0">
                <a:solidFill>
                  <a:srgbClr val="FF0000"/>
                </a:solidFill>
              </a:rPr>
              <a:t>Rate</a:t>
            </a:r>
            <a:r>
              <a:rPr lang="en-GB" b="1" i="1" dirty="0">
                <a:solidFill>
                  <a:srgbClr val="FF0000"/>
                </a:solidFill>
              </a:rPr>
              <a:t>		</a:t>
            </a:r>
            <a:r>
              <a:rPr lang="en-GB" b="1" i="1" u="sng" dirty="0">
                <a:solidFill>
                  <a:srgbClr val="FF0000"/>
                </a:solidFill>
              </a:rPr>
              <a:t>Tax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u="sng" dirty="0" err="1">
                <a:solidFill>
                  <a:srgbClr val="FF0000"/>
                </a:solidFill>
              </a:rPr>
              <a:t>Accu</a:t>
            </a:r>
            <a:r>
              <a:rPr lang="en-GB" b="1" i="1" u="sng" dirty="0">
                <a:solidFill>
                  <a:srgbClr val="FF0000"/>
                </a:solidFill>
              </a:rPr>
              <a:t>. Tax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P/Allowance              	3,000,000	-		-		-		-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E/Allowance		?		-		-		-		-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1</a:t>
            </a:r>
            <a:r>
              <a:rPr lang="en-GB" b="1" i="1" baseline="30000" dirty="0">
                <a:solidFill>
                  <a:srgbClr val="FF0000"/>
                </a:solidFill>
              </a:rPr>
              <a:t>st </a:t>
            </a:r>
            <a:r>
              <a:rPr lang="en-GB" b="1" i="1" dirty="0">
                <a:solidFill>
                  <a:srgbClr val="FF0000"/>
                </a:solidFill>
              </a:rPr>
              <a:t> Taxable Income	3,000,000	3,000,000	@   6%   180,000	 180,000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2</a:t>
            </a:r>
            <a:r>
              <a:rPr lang="en-GB" b="1" i="1" baseline="30000" dirty="0">
                <a:solidFill>
                  <a:srgbClr val="FF0000"/>
                </a:solidFill>
              </a:rPr>
              <a:t>nd</a:t>
            </a:r>
            <a:r>
              <a:rPr lang="en-GB" b="1" i="1" dirty="0">
                <a:solidFill>
                  <a:srgbClr val="FF0000"/>
                </a:solidFill>
              </a:rPr>
              <a:t> Taxable Income	3,000,000	3,000,000	@   12% 360,000	 540,000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Balance Taxable Income (˃ 9 million </a:t>
            </a:r>
            <a:r>
              <a:rPr lang="en-GB" b="1" i="1" dirty="0" err="1">
                <a:solidFill>
                  <a:srgbClr val="FF0000"/>
                </a:solidFill>
              </a:rPr>
              <a:t>Asse</a:t>
            </a:r>
            <a:r>
              <a:rPr lang="en-GB" b="1" i="1" dirty="0">
                <a:solidFill>
                  <a:srgbClr val="FF0000"/>
                </a:solidFill>
              </a:rPr>
              <a:t>. Income)  @  18%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On </a:t>
            </a:r>
            <a:r>
              <a:rPr lang="en-GB" b="1" i="1" dirty="0">
                <a:solidFill>
                  <a:srgbClr val="FF0000"/>
                </a:solidFill>
              </a:rPr>
              <a:t>Liquor and Tobacco import &amp; sale or manufacturing income @ 28% (Flat rate)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7B89C-ACB0-4DE4-9CC5-2D8E65DE5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32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55DA3-EEB3-473D-ACD7-5945E0455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4" y="152401"/>
            <a:ext cx="11567886" cy="7620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EMPLOYMENT INCOME </a:t>
            </a:r>
            <a:r>
              <a:rPr lang="en-GB" sz="2400" b="1" dirty="0">
                <a:latin typeface="+mn-lt"/>
              </a:rPr>
              <a:t>Comparison with Old Act </a:t>
            </a:r>
            <a:r>
              <a:rPr lang="en-GB" sz="2400" b="1" dirty="0" err="1">
                <a:latin typeface="+mn-lt"/>
              </a:rPr>
              <a:t>Contd</a:t>
            </a:r>
            <a:r>
              <a:rPr lang="en-GB" sz="2400" b="1" dirty="0">
                <a:latin typeface="+mn-lt"/>
              </a:rPr>
              <a:t>…</a:t>
            </a:r>
            <a:endParaRPr lang="en-GB" sz="2400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10B4464-7806-4CEB-BF67-63B2030938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63049"/>
              </p:ext>
            </p:extLst>
          </p:nvPr>
        </p:nvGraphicFramePr>
        <p:xfrm>
          <a:off x="203629" y="799283"/>
          <a:ext cx="11799255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7380">
                  <a:extLst>
                    <a:ext uri="{9D8B030D-6E8A-4147-A177-3AD203B41FA5}">
                      <a16:colId xmlns:a16="http://schemas.microsoft.com/office/drawing/2014/main" val="3679169788"/>
                    </a:ext>
                  </a:extLst>
                </a:gridCol>
                <a:gridCol w="251143">
                  <a:extLst>
                    <a:ext uri="{9D8B030D-6E8A-4147-A177-3AD203B41FA5}">
                      <a16:colId xmlns:a16="http://schemas.microsoft.com/office/drawing/2014/main" val="1758805425"/>
                    </a:ext>
                  </a:extLst>
                </a:gridCol>
                <a:gridCol w="233352">
                  <a:extLst>
                    <a:ext uri="{9D8B030D-6E8A-4147-A177-3AD203B41FA5}">
                      <a16:colId xmlns:a16="http://schemas.microsoft.com/office/drawing/2014/main" val="1128841858"/>
                    </a:ext>
                  </a:extLst>
                </a:gridCol>
                <a:gridCol w="5657380">
                  <a:extLst>
                    <a:ext uri="{9D8B030D-6E8A-4147-A177-3AD203B41FA5}">
                      <a16:colId xmlns:a16="http://schemas.microsoft.com/office/drawing/2014/main" val="327838079"/>
                    </a:ext>
                  </a:extLst>
                </a:gridCol>
              </a:tblGrid>
              <a:tr h="4337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u="sng" dirty="0">
                          <a:solidFill>
                            <a:schemeClr val="tx1"/>
                          </a:solidFill>
                        </a:rPr>
                        <a:t>Old Act (No. 10 of 2006)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u="sng" dirty="0">
                          <a:solidFill>
                            <a:schemeClr val="tx1"/>
                          </a:solidFill>
                        </a:rPr>
                        <a:t>New Act (No. 24 of 2017)</a:t>
                      </a:r>
                      <a:r>
                        <a:rPr lang="en-GB" sz="2400" u="none" dirty="0">
                          <a:solidFill>
                            <a:srgbClr val="FF0000"/>
                          </a:solidFill>
                        </a:rPr>
                        <a:t> *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3027483"/>
                  </a:ext>
                </a:extLst>
              </a:tr>
              <a:tr h="4944260">
                <a:tc>
                  <a:txBody>
                    <a:bodyPr/>
                    <a:lstStyle/>
                    <a:p>
                      <a:pPr>
                        <a:tabLst>
                          <a:tab pos="3051175" algn="l"/>
                        </a:tabLst>
                      </a:pPr>
                      <a:r>
                        <a:rPr lang="en-GB" sz="2400" dirty="0"/>
                        <a:t>Travelling Benefit      600,000 Exempt</a:t>
                      </a:r>
                    </a:p>
                    <a:p>
                      <a:r>
                        <a:rPr lang="en-GB" sz="2400" dirty="0"/>
                        <a:t>Personal Allowance  500,000 No Tax</a:t>
                      </a:r>
                    </a:p>
                    <a:p>
                      <a:r>
                        <a:rPr lang="en-GB" sz="2400" dirty="0"/>
                        <a:t>Employment QP        250,000 No Tax</a:t>
                      </a:r>
                    </a:p>
                    <a:p>
                      <a:r>
                        <a:rPr lang="en-GB" sz="2400" dirty="0"/>
                        <a:t>1</a:t>
                      </a:r>
                      <a:r>
                        <a:rPr lang="en-GB" sz="2400" baseline="30000" dirty="0"/>
                        <a:t>st </a:t>
                      </a:r>
                      <a:r>
                        <a:rPr lang="en-GB" sz="2400" dirty="0"/>
                        <a:t> 500,000 of TI                   @ 4%                 2</a:t>
                      </a:r>
                      <a:r>
                        <a:rPr lang="en-GB" sz="2400" baseline="30000" dirty="0"/>
                        <a:t>nd</a:t>
                      </a:r>
                      <a:r>
                        <a:rPr lang="en-GB" sz="2400" dirty="0"/>
                        <a:t> 500,000 of TI                   @ 8%</a:t>
                      </a:r>
                    </a:p>
                    <a:p>
                      <a:r>
                        <a:rPr lang="en-GB" sz="2400" dirty="0"/>
                        <a:t>3</a:t>
                      </a:r>
                      <a:r>
                        <a:rPr lang="en-GB" sz="2400" baseline="30000" dirty="0"/>
                        <a:t>rd</a:t>
                      </a:r>
                      <a:r>
                        <a:rPr lang="en-GB" sz="2400" dirty="0"/>
                        <a:t>  500,000 of TI                   @ 12%</a:t>
                      </a:r>
                    </a:p>
                    <a:p>
                      <a:r>
                        <a:rPr lang="en-GB" sz="2400" dirty="0"/>
                        <a:t>Balance TI (</a:t>
                      </a:r>
                      <a:r>
                        <a:rPr lang="en-GB" sz="2400" b="1" dirty="0"/>
                        <a:t>AI</a:t>
                      </a:r>
                      <a:r>
                        <a:rPr lang="en-GB" sz="2400" dirty="0"/>
                        <a:t> </a:t>
                      </a:r>
                      <a:r>
                        <a:rPr lang="en-GB" sz="2400" b="1" dirty="0"/>
                        <a:t>˃ 2.85 m.</a:t>
                      </a:r>
                      <a:r>
                        <a:rPr lang="en-GB" sz="2400" dirty="0"/>
                        <a:t>)     @ 16%</a:t>
                      </a:r>
                    </a:p>
                    <a:p>
                      <a:endParaRPr lang="en-GB" sz="2400" dirty="0"/>
                    </a:p>
                    <a:p>
                      <a:endParaRPr lang="en-GB" sz="2400" dirty="0"/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err="1"/>
                        <a:t>Eg.</a:t>
                      </a:r>
                      <a:r>
                        <a:rPr lang="en-GB" sz="2400" b="1" dirty="0"/>
                        <a:t> </a:t>
                      </a:r>
                      <a:r>
                        <a:rPr lang="en-GB" sz="2400" b="1" i="1" u="sng" dirty="0"/>
                        <a:t>Total Tax </a:t>
                      </a:r>
                      <a:r>
                        <a:rPr lang="en-GB" sz="2400" i="1" dirty="0"/>
                        <a:t>on annual Employment Income with maximum travelling benefit; 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/>
                        <a:t>  If on </a:t>
                      </a:r>
                      <a:r>
                        <a:rPr lang="en-GB" sz="2400" i="1" dirty="0" err="1"/>
                        <a:t>Rs</a:t>
                      </a:r>
                      <a:r>
                        <a:rPr lang="en-GB" sz="2400" i="1" dirty="0"/>
                        <a:t>. 2.85Mn      </a:t>
                      </a:r>
                      <a:r>
                        <a:rPr lang="en-GB" sz="2400" b="1" i="0" dirty="0"/>
                        <a:t>120,000 (Excess@16%)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/>
                        <a:t>  If on </a:t>
                      </a:r>
                      <a:r>
                        <a:rPr lang="en-GB" sz="2400" i="1" dirty="0" err="1">
                          <a:highlight>
                            <a:srgbClr val="FFFF00"/>
                          </a:highlight>
                        </a:rPr>
                        <a:t>Rs</a:t>
                      </a:r>
                      <a:r>
                        <a:rPr lang="en-GB" sz="2400" i="1" dirty="0">
                          <a:highlight>
                            <a:srgbClr val="FFFF00"/>
                          </a:highlight>
                        </a:rPr>
                        <a:t>. 3.35Mn      </a:t>
                      </a:r>
                      <a:r>
                        <a:rPr lang="en-GB" sz="2400" b="1" i="0" dirty="0"/>
                        <a:t>200,000 (Excess@16%)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/>
                        <a:t>  If on </a:t>
                      </a:r>
                      <a:r>
                        <a:rPr lang="en-GB" sz="2400" i="1" dirty="0" err="1"/>
                        <a:t>Rs</a:t>
                      </a:r>
                      <a:r>
                        <a:rPr lang="en-GB" sz="2400" i="1" dirty="0"/>
                        <a:t>. 4.20Mn      </a:t>
                      </a:r>
                      <a:r>
                        <a:rPr lang="en-GB" sz="2400" b="1" i="0" dirty="0"/>
                        <a:t>336,000 (Excess@16%)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3051175" algn="l"/>
                        </a:tabLst>
                      </a:pPr>
                      <a:r>
                        <a:rPr lang="en-GB" sz="2400" dirty="0"/>
                        <a:t>Travelling Benefit        No Exemption</a:t>
                      </a:r>
                    </a:p>
                    <a:p>
                      <a:r>
                        <a:rPr lang="en-GB" sz="2400" dirty="0"/>
                        <a:t>Personal Allowance    500,000 No Tax</a:t>
                      </a:r>
                    </a:p>
                    <a:p>
                      <a:r>
                        <a:rPr lang="en-GB" sz="2400" dirty="0"/>
                        <a:t>Employment Allow.    700,000 No Tax</a:t>
                      </a:r>
                    </a:p>
                    <a:p>
                      <a:r>
                        <a:rPr lang="en-GB" sz="2400" dirty="0"/>
                        <a:t>1</a:t>
                      </a:r>
                      <a:r>
                        <a:rPr lang="en-GB" sz="2400" baseline="30000" dirty="0"/>
                        <a:t>st </a:t>
                      </a:r>
                      <a:r>
                        <a:rPr lang="en-GB" sz="2400" dirty="0"/>
                        <a:t> 600,000 of TI                  @ 4%</a:t>
                      </a:r>
                    </a:p>
                    <a:p>
                      <a:r>
                        <a:rPr lang="en-GB" sz="2400" dirty="0"/>
                        <a:t>2</a:t>
                      </a:r>
                      <a:r>
                        <a:rPr lang="en-GB" sz="2400" baseline="30000" dirty="0"/>
                        <a:t>nd</a:t>
                      </a:r>
                      <a:r>
                        <a:rPr lang="en-GB" sz="2400" dirty="0"/>
                        <a:t> 600,000 of TI                  @ 8%</a:t>
                      </a:r>
                    </a:p>
                    <a:p>
                      <a:r>
                        <a:rPr lang="en-GB" sz="2400" dirty="0"/>
                        <a:t>3</a:t>
                      </a:r>
                      <a:r>
                        <a:rPr lang="en-GB" sz="2400" baseline="30000" dirty="0"/>
                        <a:t>rd</a:t>
                      </a:r>
                      <a:r>
                        <a:rPr lang="en-GB" sz="2400" dirty="0"/>
                        <a:t>  600,000 of TI                 @ 12%</a:t>
                      </a:r>
                    </a:p>
                    <a:p>
                      <a:r>
                        <a:rPr lang="en-GB" sz="2400" dirty="0"/>
                        <a:t>4</a:t>
                      </a:r>
                      <a:r>
                        <a:rPr lang="en-GB" sz="2400" baseline="30000" dirty="0"/>
                        <a:t>th</a:t>
                      </a:r>
                      <a:r>
                        <a:rPr lang="en-GB" sz="2400" dirty="0"/>
                        <a:t>  600,000 of TI                 @ 16%</a:t>
                      </a:r>
                    </a:p>
                    <a:p>
                      <a:r>
                        <a:rPr lang="en-GB" sz="2400" dirty="0"/>
                        <a:t>5</a:t>
                      </a:r>
                      <a:r>
                        <a:rPr lang="en-GB" sz="2400" baseline="30000" dirty="0"/>
                        <a:t>th</a:t>
                      </a:r>
                      <a:r>
                        <a:rPr lang="en-GB" sz="2400" dirty="0"/>
                        <a:t>  600,000 of TI                 @ 20%</a:t>
                      </a:r>
                    </a:p>
                    <a:p>
                      <a:r>
                        <a:rPr lang="en-GB" sz="2400" dirty="0"/>
                        <a:t>Balance TI (</a:t>
                      </a:r>
                      <a:r>
                        <a:rPr lang="en-GB" sz="2400" b="1" dirty="0"/>
                        <a:t>AI˃ 4.2 m.</a:t>
                      </a:r>
                      <a:r>
                        <a:rPr lang="en-GB" sz="2400" dirty="0"/>
                        <a:t>)       @ 24%</a:t>
                      </a:r>
                    </a:p>
                    <a:p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*P/allowance, tax slabs &amp; rates proposed to change</a:t>
                      </a:r>
                    </a:p>
                    <a:p>
                      <a:endParaRPr lang="en-GB" sz="2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0700" algn="l"/>
                        </a:tabLst>
                        <a:defRPr/>
                      </a:pPr>
                      <a:r>
                        <a:rPr lang="en-GB" sz="2400" b="1" i="0" dirty="0"/>
                        <a:t>126,000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1790700" algn="l"/>
                        </a:tabLst>
                      </a:pPr>
                      <a:r>
                        <a:rPr lang="en-GB" sz="2400" b="1" i="0" dirty="0"/>
                        <a:t>200,000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1790700" algn="l"/>
                        </a:tabLst>
                      </a:pPr>
                      <a:r>
                        <a:rPr lang="en-GB" sz="2400" b="1" i="0" dirty="0"/>
                        <a:t>                             360,000 (Excess @ 24%)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7823930"/>
                  </a:ext>
                </a:extLst>
              </a:tr>
              <a:tr h="34696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736831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065988-E035-48FA-878E-53AF38E7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8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C0D0C4-F5D2-4C7E-AEB3-E28D86C39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700090"/>
              </p:ext>
            </p:extLst>
          </p:nvPr>
        </p:nvGraphicFramePr>
        <p:xfrm>
          <a:off x="291993" y="222837"/>
          <a:ext cx="11449210" cy="6446904"/>
        </p:xfrm>
        <a:graphic>
          <a:graphicData uri="http://schemas.openxmlformats.org/drawingml/2006/table">
            <a:tbl>
              <a:tblPr/>
              <a:tblGrid>
                <a:gridCol w="11449210">
                  <a:extLst>
                    <a:ext uri="{9D8B030D-6E8A-4147-A177-3AD203B41FA5}">
                      <a16:colId xmlns:a16="http://schemas.microsoft.com/office/drawing/2014/main" val="2140843551"/>
                    </a:ext>
                  </a:extLst>
                </a:gridCol>
              </a:tblGrid>
              <a:tr h="64469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749279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AFF982-90F8-49D5-BFFC-9B9CB8D57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3175"/>
            <a:ext cx="9144000" cy="718057"/>
          </a:xfrm>
        </p:spPr>
        <p:txBody>
          <a:bodyPr>
            <a:normAutofit fontScale="90000"/>
          </a:bodyPr>
          <a:lstStyle/>
          <a:p>
            <a:br>
              <a:rPr lang="en-US" sz="4400" b="1" dirty="0">
                <a:latin typeface="+mn-lt"/>
              </a:rPr>
            </a:br>
            <a:r>
              <a:rPr lang="en-US" sz="4400" b="1" dirty="0">
                <a:latin typeface="+mn-lt"/>
              </a:rPr>
              <a:t>INTRODUCTION</a:t>
            </a:r>
            <a:endParaRPr lang="en-US" sz="4800" b="1" u="sng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FD710D-3A4D-4FCC-9399-3C900653B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796" y="1161232"/>
            <a:ext cx="11070643" cy="546624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000" dirty="0"/>
              <a:t>Repealed the IR Act No. 10 of 2006.</a:t>
            </a:r>
          </a:p>
          <a:p>
            <a:pPr algn="just">
              <a:lnSpc>
                <a:spcPct val="150000"/>
              </a:lnSpc>
            </a:pPr>
            <a:r>
              <a:rPr lang="en-US" sz="3000" dirty="0"/>
              <a:t>Replaced with New </a:t>
            </a:r>
            <a:r>
              <a:rPr lang="en-US" sz="3000" b="1" dirty="0"/>
              <a:t>IR Act No.  24 of 2017</a:t>
            </a:r>
            <a:r>
              <a:rPr lang="en-US" sz="3000" dirty="0"/>
              <a:t>.</a:t>
            </a:r>
          </a:p>
          <a:p>
            <a:pPr algn="l">
              <a:lnSpc>
                <a:spcPct val="150000"/>
              </a:lnSpc>
            </a:pPr>
            <a:r>
              <a:rPr lang="en-US" sz="3000" b="1" dirty="0"/>
              <a:t>New Act;</a:t>
            </a:r>
          </a:p>
          <a:p>
            <a:pPr marL="898525" indent="-538163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	passed in the Parliament on 07.09.2017  </a:t>
            </a:r>
          </a:p>
          <a:p>
            <a:pPr marL="898525" indent="-538163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	certified on 24.10.2017 </a:t>
            </a:r>
          </a:p>
          <a:p>
            <a:pPr marL="898525" indent="-538163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	effective from 01.04.2018 (From Y/A 2018/19).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D25DC-7141-49F1-B260-C4CD5CE8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12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15826-7EEE-4D23-A445-641949AA4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129" y="72830"/>
            <a:ext cx="11587795" cy="61499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+mn-lt"/>
              </a:rPr>
              <a:t>EMPLOYMENT INCOME </a:t>
            </a:r>
            <a:r>
              <a:rPr lang="en-GB" sz="2400" b="1" dirty="0" err="1">
                <a:latin typeface="+mn-lt"/>
              </a:rPr>
              <a:t>Contd</a:t>
            </a:r>
            <a:r>
              <a:rPr lang="en-GB" sz="2400" b="1" dirty="0">
                <a:latin typeface="+mn-lt"/>
              </a:rPr>
              <a:t>…. (Sec. 5)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0C77A-D2D1-461D-B1D2-1D64BD46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129" y="655455"/>
            <a:ext cx="11587795" cy="5963830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Uncertainties/Remarks on Taxing of Employment Income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0BB00-48AA-4455-A374-C3A4983E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20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36759D-81A8-4FB0-8B56-D0B397AEE764}"/>
              </a:ext>
            </a:extLst>
          </p:cNvPr>
          <p:cNvSpPr/>
          <p:nvPr/>
        </p:nvSpPr>
        <p:spPr>
          <a:xfrm>
            <a:off x="224393" y="1270449"/>
            <a:ext cx="11701227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buFont typeface="Arial" panose="020B0604020202020204" pitchFamily="34" charset="0"/>
              <a:buChar char="•"/>
            </a:pPr>
            <a:r>
              <a:rPr lang="en-GB" sz="2700" dirty="0"/>
              <a:t>The Sec. 5(2) is not a complete statement listing what includes the </a:t>
            </a:r>
            <a:r>
              <a:rPr lang="en-GB" sz="2700" b="1" dirty="0"/>
              <a:t>gains and profits from the employment </a:t>
            </a:r>
            <a:r>
              <a:rPr lang="en-GB" sz="2700" dirty="0"/>
              <a:t>and hence there may be some other related income not listed in it.</a:t>
            </a:r>
          </a:p>
          <a:p>
            <a:pPr marL="17780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700" dirty="0"/>
              <a:t>As per Sec. 5(3) wordings, there cannot be any other exclusions not listed in it. </a:t>
            </a:r>
          </a:p>
          <a:p>
            <a:pPr marL="17780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700" dirty="0"/>
              <a:t>Employees getting ˂Rs. 3.35million p.a.</a:t>
            </a:r>
            <a:r>
              <a:rPr lang="en-GB" sz="2700" dirty="0">
                <a:solidFill>
                  <a:srgbClr val="FF0000"/>
                </a:solidFill>
              </a:rPr>
              <a:t>*</a:t>
            </a:r>
            <a:r>
              <a:rPr lang="en-GB" sz="2700" dirty="0"/>
              <a:t>(˂Rs. 279,167/= p.m.) are badly affected.</a:t>
            </a:r>
          </a:p>
          <a:p>
            <a:pPr algn="just"/>
            <a:r>
              <a:rPr lang="en-GB" sz="2700" dirty="0"/>
              <a:t>															</a:t>
            </a:r>
            <a:r>
              <a:rPr lang="en-GB" sz="2700" b="1" dirty="0">
                <a:solidFill>
                  <a:srgbClr val="FF0000"/>
                </a:solidFill>
              </a:rPr>
              <a:t>*</a:t>
            </a:r>
            <a:r>
              <a:rPr lang="en-GB" sz="2000" i="1" dirty="0">
                <a:solidFill>
                  <a:srgbClr val="FF0000"/>
                </a:solidFill>
              </a:rPr>
              <a:t>(Without considering the latest proposals)</a:t>
            </a:r>
          </a:p>
          <a:p>
            <a:pPr marL="177800" indent="-177800" algn="just">
              <a:buFont typeface="Arial" panose="020B0604020202020204" pitchFamily="34" charset="0"/>
              <a:buChar char="•"/>
            </a:pPr>
            <a:r>
              <a:rPr lang="en-GB" sz="2700" b="1" dirty="0"/>
              <a:t>Fair market value of employment benefits- </a:t>
            </a:r>
            <a:r>
              <a:rPr lang="en-GB" sz="2700" dirty="0"/>
              <a:t>The methodology of computation is to be clarified. (</a:t>
            </a:r>
            <a:r>
              <a:rPr lang="en-GB" sz="2700" dirty="0" err="1"/>
              <a:t>Eg</a:t>
            </a:r>
            <a:r>
              <a:rPr lang="en-GB" sz="2700" dirty="0"/>
              <a:t>. Fair market value of rate of interest on staff loans.)</a:t>
            </a:r>
          </a:p>
          <a:p>
            <a:pPr algn="just"/>
            <a:endParaRPr lang="en-GB" sz="2700" dirty="0"/>
          </a:p>
          <a:p>
            <a:pPr marL="177800" indent="-177800" algn="just">
              <a:buFont typeface="Arial" panose="020B0604020202020204" pitchFamily="34" charset="0"/>
              <a:buChar char="•"/>
            </a:pPr>
            <a:r>
              <a:rPr lang="en-GB" sz="2700" dirty="0"/>
              <a:t>The </a:t>
            </a:r>
            <a:r>
              <a:rPr lang="en-GB" sz="2700" b="1" dirty="0"/>
              <a:t>Market Value of shares </a:t>
            </a:r>
            <a:r>
              <a:rPr lang="en-GB" sz="2700" dirty="0"/>
              <a:t>at the time of allotted under an employee share scheme is liable to tax. Here the principle of </a:t>
            </a:r>
            <a:r>
              <a:rPr lang="en-GB" sz="2700" u="sng" dirty="0"/>
              <a:t>tax payment ability </a:t>
            </a:r>
            <a:r>
              <a:rPr lang="en-GB" sz="2700" dirty="0"/>
              <a:t>at the time of allotment and the </a:t>
            </a:r>
            <a:r>
              <a:rPr lang="en-GB" sz="2700" u="sng" dirty="0"/>
              <a:t>gain on disposing the right/option</a:t>
            </a:r>
            <a:r>
              <a:rPr lang="en-GB" sz="2700" dirty="0"/>
              <a:t> have not been addressed to. </a:t>
            </a:r>
          </a:p>
        </p:txBody>
      </p:sp>
    </p:spTree>
    <p:extLst>
      <p:ext uri="{BB962C8B-B14F-4D97-AF65-F5344CB8AC3E}">
        <p14:creationId xmlns:p14="http://schemas.microsoft.com/office/powerpoint/2010/main" val="3145804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19333-4960-435A-A977-E9DEB857E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55" y="376345"/>
            <a:ext cx="11892810" cy="678301"/>
          </a:xfrm>
        </p:spPr>
        <p:txBody>
          <a:bodyPr>
            <a:normAutofit/>
          </a:bodyPr>
          <a:lstStyle/>
          <a:p>
            <a:pPr algn="ctr"/>
            <a:r>
              <a:rPr lang="en-GB" sz="3400" b="1" dirty="0">
                <a:latin typeface="+mn-lt"/>
              </a:rPr>
              <a:t>INVESTMENT INCOME (INCLUDING CAPITAL GAINS) Sec. 07</a:t>
            </a:r>
            <a:endParaRPr lang="en-US" sz="3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C514B-A82F-4DCD-BAFB-68D025CEE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930" y="1267818"/>
            <a:ext cx="11595490" cy="5407863"/>
          </a:xfrm>
        </p:spPr>
        <p:txBody>
          <a:bodyPr>
            <a:normAutofit/>
          </a:bodyPr>
          <a:lstStyle/>
          <a:p>
            <a:endParaRPr lang="en-GB" dirty="0"/>
          </a:p>
          <a:p>
            <a:pPr algn="just"/>
            <a:r>
              <a:rPr lang="en-GB" dirty="0"/>
              <a:t>A person's </a:t>
            </a:r>
            <a:r>
              <a:rPr lang="en-GB" b="1" dirty="0"/>
              <a:t>income from an investment </a:t>
            </a:r>
            <a:r>
              <a:rPr lang="en-GB" dirty="0"/>
              <a:t>for a Y/A shall be the person’s </a:t>
            </a:r>
            <a:r>
              <a:rPr lang="en-GB" b="1" dirty="0"/>
              <a:t>gains and profits</a:t>
            </a:r>
            <a:r>
              <a:rPr lang="en-GB" dirty="0"/>
              <a:t> from that investment for the year. [Section 7(1)]</a:t>
            </a:r>
          </a:p>
          <a:p>
            <a:pPr marL="0" indent="0" algn="just">
              <a:buNone/>
            </a:pPr>
            <a:endParaRPr lang="en-GB" dirty="0"/>
          </a:p>
          <a:p>
            <a:pPr marL="227013" lvl="0" indent="0" algn="just">
              <a:buNone/>
            </a:pPr>
            <a:r>
              <a:rPr lang="en-GB" b="1" dirty="0"/>
              <a:t>(</a:t>
            </a:r>
            <a:r>
              <a:rPr lang="en-GB" b="1" dirty="0" err="1"/>
              <a:t>i</a:t>
            </a:r>
            <a:r>
              <a:rPr lang="en-GB" b="1" dirty="0"/>
              <a:t>) Periodical returns</a:t>
            </a:r>
            <a:r>
              <a:rPr lang="en-GB" dirty="0"/>
              <a:t> (</a:t>
            </a:r>
            <a:r>
              <a:rPr lang="en-GB" dirty="0" err="1"/>
              <a:t>Eg.</a:t>
            </a:r>
            <a:r>
              <a:rPr lang="en-GB" dirty="0"/>
              <a:t> Interest, dividends, discounts, rent, royalty etc.) generated on that investment, </a:t>
            </a:r>
          </a:p>
          <a:p>
            <a:pPr marL="227013" lvl="0" indent="0" algn="just">
              <a:buNone/>
            </a:pPr>
            <a:r>
              <a:rPr lang="en-GB" dirty="0"/>
              <a:t> </a:t>
            </a:r>
            <a:r>
              <a:rPr lang="en-GB" u="sng" dirty="0"/>
              <a:t>plus</a:t>
            </a:r>
            <a:r>
              <a:rPr lang="en-GB" dirty="0"/>
              <a:t> </a:t>
            </a:r>
            <a:endParaRPr lang="en-US" dirty="0"/>
          </a:p>
          <a:p>
            <a:pPr marL="227013" lvl="0" indent="0" algn="just">
              <a:buNone/>
            </a:pPr>
            <a:r>
              <a:rPr lang="en-GB" b="1" dirty="0"/>
              <a:t>(ii) </a:t>
            </a:r>
            <a:r>
              <a:rPr lang="en-GB" dirty="0"/>
              <a:t>The </a:t>
            </a:r>
            <a:r>
              <a:rPr lang="en-GB" b="1" dirty="0"/>
              <a:t>profit on realisation</a:t>
            </a:r>
            <a:r>
              <a:rPr lang="en-GB" dirty="0"/>
              <a:t> (disposal) of the investment asset (capital gains).</a:t>
            </a:r>
          </a:p>
          <a:p>
            <a:pPr marL="0" lvl="0" indent="0" algn="just">
              <a:buNone/>
            </a:pPr>
            <a:r>
              <a:rPr lang="en-GB" dirty="0"/>
              <a:t> </a:t>
            </a:r>
          </a:p>
          <a:p>
            <a:pPr algn="just"/>
            <a:r>
              <a:rPr lang="en-GB" b="1" i="1" dirty="0"/>
              <a:t>Capital Gain/(Loss) </a:t>
            </a:r>
            <a:r>
              <a:rPr lang="en-GB" i="1" dirty="0"/>
              <a:t>on investment asset </a:t>
            </a:r>
            <a:r>
              <a:rPr lang="en-GB" b="1" i="1" dirty="0"/>
              <a:t>=</a:t>
            </a:r>
            <a:r>
              <a:rPr lang="en-GB" i="1" dirty="0"/>
              <a:t> Consideration received - Cost of the asset (Sec.36).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AC32F-6090-4600-9198-175B30BA1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26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66914-2611-4F14-BFCD-4FEF3CA4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33" y="199786"/>
            <a:ext cx="11357001" cy="522514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latin typeface="+mn-lt"/>
              </a:rPr>
              <a:t>INVESTMENT INCOME </a:t>
            </a:r>
            <a:r>
              <a:rPr lang="en-GB" sz="2400" b="1" dirty="0">
                <a:latin typeface="+mn-lt"/>
              </a:rPr>
              <a:t>(INCLUDING CAPITAL GAINS) Sec. 07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A90AB-46A3-4B72-9651-0A90EF0BC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465" y="722299"/>
            <a:ext cx="11915249" cy="606557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GB" sz="2700" b="1" u="sng" dirty="0"/>
              <a:t>INCLUSIONS;</a:t>
            </a:r>
          </a:p>
          <a:p>
            <a:pPr algn="just">
              <a:lnSpc>
                <a:spcPct val="100000"/>
              </a:lnSpc>
            </a:pPr>
            <a:r>
              <a:rPr lang="en-GB" sz="2700" dirty="0"/>
              <a:t>In calculating </a:t>
            </a:r>
            <a:r>
              <a:rPr lang="en-GB" sz="2700" b="1" dirty="0"/>
              <a:t>gains and profits from investment</a:t>
            </a:r>
            <a:r>
              <a:rPr lang="en-GB" sz="2700" dirty="0"/>
              <a:t>, following amounts </a:t>
            </a:r>
            <a:r>
              <a:rPr lang="en-GB" sz="2700" b="1" dirty="0"/>
              <a:t>received or derived </a:t>
            </a:r>
            <a:r>
              <a:rPr lang="en-GB" sz="2700" dirty="0"/>
              <a:t>during the Y/A </a:t>
            </a:r>
            <a:r>
              <a:rPr lang="en-GB" sz="2700" u="sng" dirty="0"/>
              <a:t>from investment </a:t>
            </a:r>
            <a:r>
              <a:rPr lang="en-GB" sz="2700" dirty="0"/>
              <a:t>by that person shall be </a:t>
            </a:r>
            <a:r>
              <a:rPr lang="en-GB" sz="2700" b="1" dirty="0"/>
              <a:t>included</a:t>
            </a:r>
            <a:r>
              <a:rPr lang="en-GB" sz="2700" dirty="0"/>
              <a:t>; [S. 7(2)]</a:t>
            </a:r>
          </a:p>
          <a:p>
            <a:pPr marL="360363" indent="-184150" algn="just">
              <a:lnSpc>
                <a:spcPct val="110000"/>
              </a:lnSpc>
            </a:pPr>
            <a:r>
              <a:rPr lang="en-GB" sz="2700" u="sng" dirty="0"/>
              <a:t>Dividends, interest, discounts, charges, annuities, natural resource payments, rents, premiums &amp; royalties</a:t>
            </a:r>
            <a:r>
              <a:rPr lang="en-GB" sz="2700" dirty="0"/>
              <a:t>,</a:t>
            </a:r>
          </a:p>
          <a:p>
            <a:pPr marL="360363" indent="-184150" algn="just">
              <a:lnSpc>
                <a:spcPct val="110000"/>
              </a:lnSpc>
            </a:pPr>
            <a:r>
              <a:rPr lang="en-GB" sz="2700" u="sng" dirty="0"/>
              <a:t>Gains from the realisation of </a:t>
            </a:r>
            <a:r>
              <a:rPr lang="en-GB" sz="2700" b="1" u="sng" dirty="0"/>
              <a:t>investment </a:t>
            </a:r>
            <a:r>
              <a:rPr lang="en-GB" sz="2700" b="1" dirty="0"/>
              <a:t>assets </a:t>
            </a:r>
            <a:r>
              <a:rPr lang="en-GB" sz="2700" dirty="0"/>
              <a:t>(as calculated under Chapter IV),</a:t>
            </a:r>
          </a:p>
          <a:p>
            <a:pPr marL="360363" indent="-184150" algn="just">
              <a:lnSpc>
                <a:spcPct val="110000"/>
              </a:lnSpc>
            </a:pPr>
            <a:r>
              <a:rPr lang="en-GB" sz="2700" dirty="0"/>
              <a:t>Amounts derived as </a:t>
            </a:r>
            <a:r>
              <a:rPr lang="en-GB" sz="2700" u="sng" dirty="0"/>
              <a:t>consideration for accepting a restriction on the capacity</a:t>
            </a:r>
            <a:r>
              <a:rPr lang="en-GB" sz="2700" dirty="0"/>
              <a:t> to conduct the investment,</a:t>
            </a:r>
          </a:p>
          <a:p>
            <a:pPr marL="360363" indent="-184150" algn="just">
              <a:lnSpc>
                <a:spcPct val="110000"/>
              </a:lnSpc>
            </a:pPr>
            <a:r>
              <a:rPr lang="en-GB" sz="2700" u="sng" dirty="0"/>
              <a:t>Gifts received </a:t>
            </a:r>
            <a:r>
              <a:rPr lang="en-GB" sz="2700" dirty="0"/>
              <a:t>by the person in respect of the investment,</a:t>
            </a:r>
          </a:p>
          <a:p>
            <a:pPr marL="360363" indent="-184150" algn="just">
              <a:lnSpc>
                <a:spcPct val="110000"/>
              </a:lnSpc>
            </a:pPr>
            <a:r>
              <a:rPr lang="en-GB" sz="2700" dirty="0"/>
              <a:t>Winning from </a:t>
            </a:r>
            <a:r>
              <a:rPr lang="en-GB" sz="2700" u="sng" dirty="0"/>
              <a:t>lotteries, betting or gambling </a:t>
            </a:r>
            <a:r>
              <a:rPr lang="en-GB" sz="2700" dirty="0"/>
              <a:t>and</a:t>
            </a:r>
          </a:p>
          <a:p>
            <a:pPr marL="360363" indent="-184150" algn="just">
              <a:lnSpc>
                <a:spcPct val="110000"/>
              </a:lnSpc>
            </a:pPr>
            <a:r>
              <a:rPr lang="en-GB" sz="2700" u="sng" dirty="0"/>
              <a:t>Other amounts </a:t>
            </a:r>
            <a:r>
              <a:rPr lang="en-GB" sz="2700" dirty="0"/>
              <a:t>required to be included under this Act.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8C2250-D4D9-45CC-9E7D-70AD7B812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z="1400" smtClean="0"/>
              <a:t>22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78752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D4F313-53BF-429E-9E0B-6353BFE94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23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7C4F3C-1259-41A6-B876-2C78ED886AF8}"/>
              </a:ext>
            </a:extLst>
          </p:cNvPr>
          <p:cNvSpPr/>
          <p:nvPr/>
        </p:nvSpPr>
        <p:spPr>
          <a:xfrm>
            <a:off x="222837" y="136525"/>
            <a:ext cx="11595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/>
              <a:t>INVESTMENT INCOME </a:t>
            </a:r>
            <a:r>
              <a:rPr lang="en-GB" sz="2400" b="1" dirty="0"/>
              <a:t>(INCLUDING CAPITAL GAINS) Sec. 07</a:t>
            </a:r>
            <a:endParaRPr lang="en-GB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199466-AE97-4A82-BDE1-24CD8CA94847}"/>
              </a:ext>
            </a:extLst>
          </p:cNvPr>
          <p:cNvSpPr/>
          <p:nvPr/>
        </p:nvSpPr>
        <p:spPr>
          <a:xfrm>
            <a:off x="153681" y="721300"/>
            <a:ext cx="11815482" cy="6058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60000"/>
              </a:lnSpc>
            </a:pPr>
            <a:r>
              <a:rPr lang="en-GB" sz="2800" b="1" u="sng" dirty="0"/>
              <a:t>EXCLUSIONS;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In calculating gains and profits </a:t>
            </a:r>
            <a:r>
              <a:rPr lang="en-GB" sz="2800" u="sng" dirty="0"/>
              <a:t>from an investment</a:t>
            </a:r>
            <a:r>
              <a:rPr lang="en-GB" sz="2800" dirty="0"/>
              <a:t>, </a:t>
            </a:r>
            <a:r>
              <a:rPr lang="en-GB" sz="2800" b="1" dirty="0"/>
              <a:t>following shall be excluded;</a:t>
            </a:r>
            <a:r>
              <a:rPr lang="en-GB" sz="2800" dirty="0"/>
              <a:t> [Sec. 7(3)]</a:t>
            </a:r>
          </a:p>
          <a:p>
            <a:pPr algn="just"/>
            <a:endParaRPr lang="en-GB" sz="2800" dirty="0"/>
          </a:p>
          <a:p>
            <a:pPr marL="703262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803275" algn="l"/>
              </a:tabLst>
            </a:pPr>
            <a:r>
              <a:rPr lang="en-GB" sz="2800" u="sng" dirty="0"/>
              <a:t>Exempted</a:t>
            </a:r>
            <a:r>
              <a:rPr lang="en-GB" sz="2800" dirty="0"/>
              <a:t> gains and profits,</a:t>
            </a:r>
          </a:p>
          <a:p>
            <a:pPr marL="744538" indent="-346075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44538" algn="l"/>
              </a:tabLst>
            </a:pPr>
            <a:r>
              <a:rPr lang="en-GB" sz="2800" dirty="0"/>
              <a:t>Gains and profits which have been </a:t>
            </a:r>
            <a:r>
              <a:rPr lang="en-GB" sz="2800" b="1" dirty="0"/>
              <a:t>subjected to final withholding tax </a:t>
            </a:r>
            <a:r>
              <a:rPr lang="en-GB" sz="2800" dirty="0"/>
              <a:t>and</a:t>
            </a:r>
          </a:p>
          <a:p>
            <a:pPr marL="744538" indent="-346075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44538" algn="l"/>
              </a:tabLst>
            </a:pPr>
            <a:r>
              <a:rPr lang="en-GB" sz="2800" dirty="0"/>
              <a:t>Amounts </a:t>
            </a:r>
            <a:r>
              <a:rPr lang="en-GB" sz="2800" b="1" dirty="0"/>
              <a:t>included in </a:t>
            </a:r>
            <a:r>
              <a:rPr lang="en-GB" sz="2800" dirty="0"/>
              <a:t>the person’s </a:t>
            </a:r>
            <a:r>
              <a:rPr lang="en-GB" sz="2800" b="1" dirty="0"/>
              <a:t>employment or business </a:t>
            </a:r>
            <a:r>
              <a:rPr lang="en-GB" sz="2800" dirty="0"/>
              <a:t>profits and income.</a:t>
            </a:r>
          </a:p>
          <a:p>
            <a:pPr marL="360362">
              <a:lnSpc>
                <a:spcPct val="110000"/>
              </a:lnSpc>
            </a:pPr>
            <a:endParaRPr lang="en-GB" sz="3000" u="sng" dirty="0"/>
          </a:p>
          <a:p>
            <a:pPr marL="176213">
              <a:lnSpc>
                <a:spcPct val="110000"/>
              </a:lnSpc>
            </a:pPr>
            <a:r>
              <a:rPr lang="en-GB" sz="2700" dirty="0"/>
              <a:t>Some </a:t>
            </a:r>
            <a:r>
              <a:rPr lang="en-GB" sz="2700" u="sng" dirty="0"/>
              <a:t>exclusions &amp; exemptions</a:t>
            </a:r>
            <a:r>
              <a:rPr lang="en-GB" sz="2700" dirty="0"/>
              <a:t> are given in Sec. 7(3), Third Schedule and in Fifth Schedule.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1840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C3B873-A46B-40B6-BE73-B48A902A5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24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8B53C2-E4E8-4038-BA9F-6246B7E1619F}"/>
              </a:ext>
            </a:extLst>
          </p:cNvPr>
          <p:cNvSpPr/>
          <p:nvPr/>
        </p:nvSpPr>
        <p:spPr>
          <a:xfrm>
            <a:off x="140245" y="78537"/>
            <a:ext cx="118535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/>
              <a:t>INVESTMENT INCOME </a:t>
            </a:r>
            <a:r>
              <a:rPr lang="en-GB" b="1" dirty="0"/>
              <a:t>(INCLUDING CAPITAL GAINS) Sec. 07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18A3B8-5CF3-4669-BDFB-4C9A87C237CF}"/>
              </a:ext>
            </a:extLst>
          </p:cNvPr>
          <p:cNvSpPr/>
          <p:nvPr/>
        </p:nvSpPr>
        <p:spPr>
          <a:xfrm>
            <a:off x="198213" y="663312"/>
            <a:ext cx="11795574" cy="6220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GB" sz="2900" b="1" i="1" dirty="0"/>
              <a:t>Exclusions …..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Capital Gains on asset transfers, excluded for taxation;</a:t>
            </a:r>
            <a:endParaRPr lang="en-US" sz="2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GB" sz="2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 individual transfer to a spouse/ex-spouse (Sec. 44) 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		(Needs the recipient’s written request).</a:t>
            </a:r>
            <a:endParaRPr lang="en-US" sz="2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GB" sz="2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 individual transfer on death (Sec. 45)</a:t>
            </a:r>
            <a:endParaRPr lang="en-US" sz="2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GB" sz="2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 individual transfer to an associate/charitable institution (Sec. 46)</a:t>
            </a:r>
            <a:endParaRPr lang="en-US" sz="2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GB" sz="2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Any person transfers by way of a gift (Sec. 46)</a:t>
            </a:r>
            <a:endParaRPr lang="en-US" sz="2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GB" sz="2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Any person transfers of assets of a business to an associate (Sec. 46)</a:t>
            </a:r>
            <a:endParaRPr lang="en-US" sz="2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9911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2869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8A0099-F2BB-45BC-8865-292C878C5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25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349886-D6BA-4B36-8983-B8E93CC77B7E}"/>
              </a:ext>
            </a:extLst>
          </p:cNvPr>
          <p:cNvSpPr/>
          <p:nvPr/>
        </p:nvSpPr>
        <p:spPr>
          <a:xfrm>
            <a:off x="218782" y="136525"/>
            <a:ext cx="117301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/>
              <a:t>INVESTMENT INCOME </a:t>
            </a:r>
            <a:r>
              <a:rPr lang="en-GB" b="1" dirty="0"/>
              <a:t>(INCLUDING CAPITAL GAINS) Sec. 07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E642DC-D6F9-4BEB-A1D4-1D720C32195F}"/>
              </a:ext>
            </a:extLst>
          </p:cNvPr>
          <p:cNvSpPr/>
          <p:nvPr/>
        </p:nvSpPr>
        <p:spPr>
          <a:xfrm>
            <a:off x="218782" y="622690"/>
            <a:ext cx="11730124" cy="602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GB" sz="2700" b="1" u="sng" dirty="0"/>
              <a:t>Exemptions</a:t>
            </a:r>
          </a:p>
          <a:p>
            <a:pPr marL="630238" indent="-269875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700" dirty="0"/>
              <a:t>Capital gains of </a:t>
            </a:r>
            <a:r>
              <a:rPr lang="en-GB" sz="2700" u="sng" dirty="0"/>
              <a:t>resident individuals </a:t>
            </a:r>
            <a:r>
              <a:rPr lang="en-GB" sz="2700" dirty="0"/>
              <a:t>not exceed </a:t>
            </a:r>
            <a:r>
              <a:rPr lang="en-GB" sz="2700" b="1" dirty="0"/>
              <a:t>Rs. 50,000 per investment asset</a:t>
            </a:r>
            <a:r>
              <a:rPr lang="en-GB" sz="2700" dirty="0"/>
              <a:t>/ accumulated amount that do not exceed </a:t>
            </a:r>
            <a:r>
              <a:rPr lang="en-GB" sz="2700" b="1" dirty="0"/>
              <a:t>Rs. 600,000 per Y/A </a:t>
            </a:r>
            <a:r>
              <a:rPr lang="en-GB" sz="2700" dirty="0"/>
              <a:t>is exempted </a:t>
            </a:r>
            <a:r>
              <a:rPr lang="en-GB" sz="2700" b="1" dirty="0"/>
              <a:t>(3</a:t>
            </a:r>
            <a:r>
              <a:rPr lang="en-GB" sz="2700" b="1" baseline="30000" dirty="0"/>
              <a:t>rd</a:t>
            </a:r>
            <a:r>
              <a:rPr lang="en-GB" sz="2700" b="1" dirty="0"/>
              <a:t> Sch.)</a:t>
            </a:r>
          </a:p>
          <a:p>
            <a:pPr marL="714375" indent="-176213" algn="just">
              <a:lnSpc>
                <a:spcPct val="110000"/>
              </a:lnSpc>
              <a:buFontTx/>
              <a:buChar char="-"/>
            </a:pPr>
            <a:r>
              <a:rPr lang="en-GB" sz="2700" dirty="0"/>
              <a:t>CGIR be satisfied that it has not broken in to several transactions to get this benefit.</a:t>
            </a:r>
          </a:p>
          <a:p>
            <a:pPr marL="714375" indent="-176213" algn="just">
              <a:lnSpc>
                <a:spcPct val="110000"/>
              </a:lnSpc>
              <a:buFontTx/>
              <a:buChar char="-"/>
            </a:pPr>
            <a:r>
              <a:rPr lang="en-GB" sz="2700" dirty="0"/>
              <a:t>In applying the exemption, the total gain to be taken on joint holding asset/s.</a:t>
            </a:r>
          </a:p>
          <a:p>
            <a:pPr marL="630238" indent="-269875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700" dirty="0"/>
              <a:t>Gain of a </a:t>
            </a:r>
            <a:r>
              <a:rPr lang="en-GB" sz="2700" u="sng" dirty="0"/>
              <a:t>resident individual </a:t>
            </a:r>
            <a:r>
              <a:rPr lang="en-GB" sz="2700" dirty="0"/>
              <a:t>on realization of his </a:t>
            </a:r>
            <a:r>
              <a:rPr lang="en-GB" sz="2700" b="1" dirty="0"/>
              <a:t>principal place of residence </a:t>
            </a:r>
            <a:r>
              <a:rPr lang="en-GB" sz="2700" dirty="0"/>
              <a:t>where it has been </a:t>
            </a:r>
            <a:r>
              <a:rPr lang="en-GB" sz="2700" b="1" dirty="0"/>
              <a:t>owned</a:t>
            </a:r>
            <a:r>
              <a:rPr lang="en-GB" sz="2700" dirty="0"/>
              <a:t> during recent 3 </a:t>
            </a:r>
            <a:r>
              <a:rPr lang="en-GB" sz="2700" dirty="0" err="1"/>
              <a:t>yrs</a:t>
            </a:r>
            <a:r>
              <a:rPr lang="en-GB" sz="2700" dirty="0"/>
              <a:t> &amp; </a:t>
            </a:r>
            <a:r>
              <a:rPr lang="en-GB" sz="2700" b="1" dirty="0"/>
              <a:t>lived in by him, </a:t>
            </a:r>
            <a:r>
              <a:rPr lang="en-GB" sz="2700" dirty="0"/>
              <a:t>2 </a:t>
            </a:r>
            <a:r>
              <a:rPr lang="en-GB" sz="2700" dirty="0" err="1"/>
              <a:t>yrs</a:t>
            </a:r>
            <a:r>
              <a:rPr lang="en-GB" sz="2700" dirty="0"/>
              <a:t> out of that 3 yrs.</a:t>
            </a:r>
            <a:r>
              <a:rPr lang="en-GB" sz="2700" b="1" dirty="0"/>
              <a:t> (3</a:t>
            </a:r>
            <a:r>
              <a:rPr lang="en-GB" sz="2700" b="1" baseline="30000" dirty="0"/>
              <a:t>rd</a:t>
            </a:r>
            <a:r>
              <a:rPr lang="en-GB" sz="2700" b="1" dirty="0"/>
              <a:t> Sch.)</a:t>
            </a:r>
          </a:p>
          <a:p>
            <a:pPr marL="630238" indent="-269875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700" dirty="0"/>
              <a:t>Gain on realization of </a:t>
            </a:r>
            <a:r>
              <a:rPr lang="en-GB" sz="2700" b="1" dirty="0"/>
              <a:t>quoted shares </a:t>
            </a:r>
            <a:r>
              <a:rPr lang="en-GB" sz="2700" dirty="0"/>
              <a:t>registered with SEC of SL </a:t>
            </a:r>
            <a:r>
              <a:rPr lang="en-GB" sz="2700" b="1" dirty="0"/>
              <a:t>(3</a:t>
            </a:r>
            <a:r>
              <a:rPr lang="en-GB" sz="2700" b="1" baseline="30000" dirty="0"/>
              <a:t>rd</a:t>
            </a:r>
            <a:r>
              <a:rPr lang="en-GB" sz="2700" b="1" dirty="0"/>
              <a:t> Sch.)</a:t>
            </a:r>
          </a:p>
          <a:p>
            <a:pPr marL="630238" indent="-269875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700" dirty="0"/>
              <a:t>Benefits received by a Government employee of SL from </a:t>
            </a:r>
            <a:r>
              <a:rPr lang="en-GB" sz="2700" b="1" dirty="0"/>
              <a:t>disposing of own road vehicle permit</a:t>
            </a:r>
            <a:r>
              <a:rPr lang="en-GB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9463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F12A7A-B2CF-491F-BBA2-024DBCA80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26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484FC5-B2A3-44C8-BE3B-A02A43FF925F}"/>
              </a:ext>
            </a:extLst>
          </p:cNvPr>
          <p:cNvSpPr/>
          <p:nvPr/>
        </p:nvSpPr>
        <p:spPr>
          <a:xfrm>
            <a:off x="153681" y="136525"/>
            <a:ext cx="11856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/>
              <a:t>INVESTMENT INCOME </a:t>
            </a:r>
            <a:r>
              <a:rPr lang="en-GB" sz="3200" b="1" dirty="0"/>
              <a:t>(INCLUDING CAPITAL GAINS) </a:t>
            </a:r>
            <a:r>
              <a:rPr lang="en-GB" sz="2400" b="1" dirty="0"/>
              <a:t>Sec. 07</a:t>
            </a:r>
            <a:endParaRPr lang="en-GB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EEDFEE-6DF9-4DC4-965F-406CEBD24679}"/>
              </a:ext>
            </a:extLst>
          </p:cNvPr>
          <p:cNvSpPr/>
          <p:nvPr/>
        </p:nvSpPr>
        <p:spPr>
          <a:xfrm>
            <a:off x="222837" y="1053184"/>
            <a:ext cx="11787308" cy="5756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>
              <a:lnSpc>
                <a:spcPct val="110000"/>
              </a:lnSpc>
            </a:pPr>
            <a:r>
              <a:rPr lang="en-GB" sz="2800" b="1" i="1" dirty="0"/>
              <a:t>Exemptions …..</a:t>
            </a:r>
          </a:p>
          <a:p>
            <a:pPr marL="538163" indent="-3619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Profit &amp; income from any property donated by Royal of other grant before 02.03.1815 </a:t>
            </a:r>
            <a:r>
              <a:rPr lang="en-GB" sz="2800" u="sng" dirty="0"/>
              <a:t>to a place of worship </a:t>
            </a:r>
            <a:r>
              <a:rPr lang="en-GB" sz="2800" dirty="0"/>
              <a:t>administrated by a charitable institution (3</a:t>
            </a:r>
            <a:r>
              <a:rPr lang="en-GB" sz="2800" baseline="30000" dirty="0"/>
              <a:t>rd</a:t>
            </a:r>
            <a:r>
              <a:rPr lang="en-GB" sz="2800" dirty="0"/>
              <a:t> Sch.)</a:t>
            </a:r>
          </a:p>
          <a:p>
            <a:pPr marL="538163" indent="-3619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Dividends and realization </a:t>
            </a:r>
            <a:r>
              <a:rPr lang="en-GB" sz="2800" b="1" dirty="0"/>
              <a:t>gains on shares</a:t>
            </a:r>
            <a:r>
              <a:rPr lang="en-GB" sz="2800" dirty="0"/>
              <a:t> in a non-resident company by a person holding not less than 10% non-redeemable shares having control/voting power in the company.</a:t>
            </a:r>
          </a:p>
          <a:p>
            <a:pPr marL="538163" indent="-3619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Sale of </a:t>
            </a:r>
            <a:r>
              <a:rPr lang="en-GB" sz="2800" b="1" dirty="0"/>
              <a:t>gems</a:t>
            </a:r>
            <a:r>
              <a:rPr lang="en-GB" sz="2800" dirty="0"/>
              <a:t> on which WHT has been deducted under Sec 84 (2) (withheld by National Gem and Jewellery Authority on its auction sales). (i.e. 2.5%)</a:t>
            </a:r>
          </a:p>
          <a:p>
            <a:pPr marL="538163" indent="-3619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25% of total </a:t>
            </a:r>
            <a:r>
              <a:rPr lang="en-GB" sz="2800" b="1" dirty="0"/>
              <a:t>rental income </a:t>
            </a:r>
            <a:r>
              <a:rPr lang="en-GB" sz="2800" dirty="0"/>
              <a:t>from </a:t>
            </a:r>
            <a:r>
              <a:rPr lang="en-GB" sz="2800" b="1" dirty="0"/>
              <a:t>investment asset </a:t>
            </a:r>
            <a:r>
              <a:rPr lang="en-GB" sz="2800" dirty="0"/>
              <a:t>of an </a:t>
            </a:r>
            <a:r>
              <a:rPr lang="en-GB" sz="2800" b="1" u="sng" dirty="0"/>
              <a:t>individual</a:t>
            </a:r>
            <a:r>
              <a:rPr lang="en-GB" sz="2800" dirty="0"/>
              <a:t>, </a:t>
            </a:r>
            <a:r>
              <a:rPr lang="en-GB" sz="2800" u="sng" dirty="0"/>
              <a:t>only if </a:t>
            </a:r>
            <a:r>
              <a:rPr lang="en-GB" sz="2800" dirty="0"/>
              <a:t>actual repair, maintenance </a:t>
            </a:r>
            <a:r>
              <a:rPr lang="en-GB" sz="2800" strike="sngStrike" dirty="0"/>
              <a:t>and depreciation</a:t>
            </a:r>
            <a:r>
              <a:rPr lang="en-GB" sz="2800" dirty="0"/>
              <a:t> </a:t>
            </a:r>
            <a:r>
              <a:rPr lang="en-GB" sz="2800" u="sng" dirty="0"/>
              <a:t>has not been claimed </a:t>
            </a:r>
            <a:r>
              <a:rPr lang="en-GB" sz="2800" dirty="0"/>
              <a:t>(5</a:t>
            </a:r>
            <a:r>
              <a:rPr lang="en-GB" sz="2800" baseline="30000" dirty="0"/>
              <a:t>th</a:t>
            </a:r>
            <a:r>
              <a:rPr lang="en-GB" sz="2800" dirty="0"/>
              <a:t> Sch.) (Optional)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52120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A00A2-4E20-4669-910F-D50E5926A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928" y="136525"/>
            <a:ext cx="11640369" cy="638545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+mn-lt"/>
              </a:rPr>
              <a:t>INVESTMENT INCOME - CAPITAL GAINS - INTERPRITATIONS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EE21-BB31-442F-954D-F34C16234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930" y="841472"/>
            <a:ext cx="11640368" cy="59464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“Investment” means;</a:t>
            </a:r>
            <a:r>
              <a:rPr lang="en-GB" dirty="0"/>
              <a:t> (Sec. 195)</a:t>
            </a:r>
            <a:endParaRPr lang="en-US" dirty="0"/>
          </a:p>
          <a:p>
            <a:pPr marL="0" lvl="0" indent="0" algn="just">
              <a:buNone/>
            </a:pPr>
            <a:r>
              <a:rPr lang="en-GB" i="1" dirty="0"/>
              <a:t>(a) The </a:t>
            </a:r>
            <a:r>
              <a:rPr lang="en-GB" i="1" u="sng" dirty="0"/>
              <a:t>owning of one or more </a:t>
            </a:r>
            <a:r>
              <a:rPr lang="en-GB" b="1" i="1" u="sng" dirty="0"/>
              <a:t>assets</a:t>
            </a:r>
            <a:r>
              <a:rPr lang="en-GB" i="1" dirty="0"/>
              <a:t>, including one or more assets of a similar nature or that are used in an integrated fashion, and</a:t>
            </a:r>
            <a:endParaRPr lang="en-US" dirty="0"/>
          </a:p>
          <a:p>
            <a:pPr marL="0" lvl="0" indent="0" algn="just">
              <a:buNone/>
            </a:pPr>
            <a:r>
              <a:rPr lang="en-GB" i="1" dirty="0"/>
              <a:t>    (I) Includes a past, present or prospective investment, but</a:t>
            </a:r>
            <a:endParaRPr lang="en-US" dirty="0"/>
          </a:p>
          <a:p>
            <a:pPr marL="0" lvl="0" indent="0" algn="just">
              <a:buNone/>
            </a:pPr>
            <a:r>
              <a:rPr lang="en-GB" i="1" dirty="0"/>
              <a:t>    (II) Excludes a business or employment, or</a:t>
            </a:r>
            <a:endParaRPr lang="en-US" dirty="0"/>
          </a:p>
          <a:p>
            <a:pPr marL="0" lvl="0" indent="0" algn="just">
              <a:buNone/>
            </a:pPr>
            <a:r>
              <a:rPr lang="en-GB" i="1" dirty="0"/>
              <a:t>(b) </a:t>
            </a:r>
            <a:r>
              <a:rPr lang="en-GB" i="1" u="sng" dirty="0"/>
              <a:t>A game of chance</a:t>
            </a:r>
            <a:r>
              <a:rPr lang="en-GB" i="1" dirty="0"/>
              <a:t>, including lotteries, betting or gambling.</a:t>
            </a:r>
          </a:p>
          <a:p>
            <a:pPr marL="0" lv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r>
              <a:rPr lang="en-GB" b="1" i="1" dirty="0"/>
              <a:t>“Asset”</a:t>
            </a:r>
            <a:r>
              <a:rPr lang="en-GB" i="1" dirty="0"/>
              <a:t> includes a tangible or intangible asset, currency, goodwill, knowhow, property, a right to income or future income, a benefit that lasts longer than twelve months and a part of an asset.</a:t>
            </a:r>
            <a:r>
              <a:rPr lang="en-GB" dirty="0"/>
              <a:t> (Sec. 195)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9CA51-7F33-450A-8DFC-54395C5F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528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63E16-1C42-4E36-A90E-8E48AED7F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837" y="107577"/>
            <a:ext cx="11618259" cy="5532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b="1" dirty="0">
                <a:latin typeface="+mn-lt"/>
              </a:rPr>
              <a:t>INVESTMENT INCOME – CAPITAL GAINS </a:t>
            </a:r>
            <a:r>
              <a:rPr lang="en-GB" sz="3200" b="1" dirty="0"/>
              <a:t>- </a:t>
            </a:r>
            <a:r>
              <a:rPr lang="en-GB" sz="3200" b="1" dirty="0">
                <a:latin typeface="+mn-lt"/>
              </a:rPr>
              <a:t>INTERPRITATIONS</a:t>
            </a:r>
            <a:r>
              <a:rPr lang="en-GB" sz="3200" b="1" dirty="0"/>
              <a:t> (</a:t>
            </a:r>
            <a:r>
              <a:rPr lang="en-GB" sz="3200" b="1" dirty="0" err="1"/>
              <a:t>Contd</a:t>
            </a:r>
            <a:r>
              <a:rPr lang="en-GB" sz="3200" b="1" dirty="0"/>
              <a:t>…)</a:t>
            </a:r>
            <a:endParaRPr lang="en-GB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55CB9-84DC-4605-BB4D-4F77F9D41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837" y="660827"/>
            <a:ext cx="11764255" cy="614387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GB" sz="2700" b="1" dirty="0"/>
              <a:t>Investment Asset means; </a:t>
            </a:r>
            <a:r>
              <a:rPr lang="en-GB" sz="2700" dirty="0"/>
              <a:t>(Sec. 195)</a:t>
            </a:r>
          </a:p>
          <a:p>
            <a:pPr marL="360363" indent="-184150" algn="just">
              <a:lnSpc>
                <a:spcPct val="100000"/>
              </a:lnSpc>
              <a:buNone/>
            </a:pPr>
            <a:r>
              <a:rPr lang="en-GB" sz="2700" b="1" i="1" dirty="0"/>
              <a:t>(a)</a:t>
            </a:r>
            <a:r>
              <a:rPr lang="en-GB" sz="2700" i="1" dirty="0"/>
              <a:t> </a:t>
            </a:r>
            <a:r>
              <a:rPr lang="en-GB" sz="2700" b="1" i="1" dirty="0"/>
              <a:t>capital asset </a:t>
            </a:r>
            <a:r>
              <a:rPr lang="en-GB" sz="2700" i="1" u="sng" dirty="0"/>
              <a:t>held as part of an investment</a:t>
            </a:r>
            <a:r>
              <a:rPr lang="en-GB" sz="2700" i="1" dirty="0"/>
              <a:t>, but</a:t>
            </a:r>
          </a:p>
          <a:p>
            <a:pPr marL="630238" indent="-454025" algn="just">
              <a:lnSpc>
                <a:spcPct val="100000"/>
              </a:lnSpc>
              <a:buNone/>
            </a:pPr>
            <a:r>
              <a:rPr lang="en-GB" sz="2700" b="1" i="1" dirty="0"/>
              <a:t>(b) excludes</a:t>
            </a:r>
            <a:r>
              <a:rPr lang="en-GB" sz="2700" i="1" dirty="0"/>
              <a:t> the principal place of residence of an individual, provided it has been owned by the individual continuously for 3 years before disposal and lived in for at least 2 of those 3 years (calculated on daily basis).</a:t>
            </a:r>
          </a:p>
          <a:p>
            <a:pPr marL="268288" indent="-268288" algn="just">
              <a:lnSpc>
                <a:spcPct val="100000"/>
              </a:lnSpc>
            </a:pPr>
            <a:r>
              <a:rPr lang="en-GB" sz="2700" b="1" dirty="0"/>
              <a:t>Capital Assets means; </a:t>
            </a:r>
            <a:r>
              <a:rPr lang="en-GB" sz="2700" dirty="0"/>
              <a:t>(Sec. 195)</a:t>
            </a:r>
          </a:p>
          <a:p>
            <a:pPr marL="514350" indent="-246063" algn="just">
              <a:lnSpc>
                <a:spcPct val="100000"/>
              </a:lnSpc>
              <a:buAutoNum type="alphaLcParenBoth"/>
            </a:pPr>
            <a:r>
              <a:rPr lang="en-GB" sz="2700" i="1" dirty="0"/>
              <a:t> Each of the </a:t>
            </a:r>
            <a:r>
              <a:rPr lang="en-GB" sz="2700" i="1" u="sng" dirty="0"/>
              <a:t>following assets</a:t>
            </a:r>
          </a:p>
          <a:p>
            <a:pPr marL="446088" indent="0" algn="just">
              <a:lnSpc>
                <a:spcPct val="100000"/>
              </a:lnSpc>
              <a:buNone/>
            </a:pPr>
            <a:r>
              <a:rPr lang="en-GB" sz="2700" i="1" dirty="0"/>
              <a:t>(</a:t>
            </a:r>
            <a:r>
              <a:rPr lang="en-GB" sz="2700" i="1" dirty="0" err="1"/>
              <a:t>i</a:t>
            </a:r>
            <a:r>
              <a:rPr lang="en-GB" sz="2700" i="1" dirty="0"/>
              <a:t>)  </a:t>
            </a:r>
            <a:r>
              <a:rPr lang="en-GB" sz="2700" b="1" i="1" dirty="0"/>
              <a:t>Land or buildings</a:t>
            </a:r>
            <a:r>
              <a:rPr lang="en-GB" sz="2700" i="1" dirty="0"/>
              <a:t>,</a:t>
            </a:r>
          </a:p>
          <a:p>
            <a:pPr marL="446088" indent="0" algn="just">
              <a:lnSpc>
                <a:spcPct val="100000"/>
              </a:lnSpc>
              <a:buNone/>
            </a:pPr>
            <a:r>
              <a:rPr lang="en-GB" sz="2700" i="1" dirty="0"/>
              <a:t>(ii) A </a:t>
            </a:r>
            <a:r>
              <a:rPr lang="en-GB" sz="2700" b="1" i="1" dirty="0"/>
              <a:t>membership interest </a:t>
            </a:r>
            <a:r>
              <a:rPr lang="en-GB" sz="2700" i="1" dirty="0"/>
              <a:t>in a company, partnership or trust,</a:t>
            </a:r>
          </a:p>
          <a:p>
            <a:pPr marL="446088" indent="0" algn="just">
              <a:lnSpc>
                <a:spcPct val="100000"/>
              </a:lnSpc>
              <a:buNone/>
            </a:pPr>
            <a:r>
              <a:rPr lang="en-GB" sz="2700" i="1" dirty="0"/>
              <a:t>(iii)A security or other </a:t>
            </a:r>
            <a:r>
              <a:rPr lang="en-GB" sz="2700" b="1" i="1" dirty="0"/>
              <a:t>financial asset</a:t>
            </a:r>
            <a:r>
              <a:rPr lang="en-GB" sz="2700" i="1" dirty="0"/>
              <a:t>,</a:t>
            </a:r>
          </a:p>
          <a:p>
            <a:pPr marL="446088" indent="0" algn="just">
              <a:lnSpc>
                <a:spcPct val="100000"/>
              </a:lnSpc>
              <a:buNone/>
            </a:pPr>
            <a:r>
              <a:rPr lang="en-GB" sz="2700" i="1" dirty="0"/>
              <a:t>(iv)An </a:t>
            </a:r>
            <a:r>
              <a:rPr lang="en-GB" sz="2700" b="1" i="1" dirty="0"/>
              <a:t>option, right or other interest </a:t>
            </a:r>
            <a:r>
              <a:rPr lang="en-GB" sz="2700" i="1" dirty="0"/>
              <a:t>in an asset referred to in (iii) above, </a:t>
            </a:r>
            <a:r>
              <a:rPr lang="en-GB" sz="2700" i="1" u="sng" dirty="0"/>
              <a:t>but</a:t>
            </a:r>
          </a:p>
          <a:p>
            <a:pPr marL="268287" indent="0" algn="just">
              <a:lnSpc>
                <a:spcPct val="100000"/>
              </a:lnSpc>
              <a:buNone/>
            </a:pPr>
            <a:r>
              <a:rPr lang="en-GB" sz="2700" i="1" dirty="0"/>
              <a:t>(b) </a:t>
            </a:r>
            <a:r>
              <a:rPr lang="en-GB" sz="2700" i="1" u="sng" dirty="0"/>
              <a:t>Excludes</a:t>
            </a:r>
            <a:r>
              <a:rPr lang="en-GB" sz="2700" i="1" dirty="0"/>
              <a:t> </a:t>
            </a:r>
            <a:r>
              <a:rPr lang="en-GB" sz="2700" b="1" i="1" dirty="0"/>
              <a:t>trading stock </a:t>
            </a:r>
            <a:r>
              <a:rPr lang="en-GB" sz="2700" i="1" dirty="0"/>
              <a:t>or a </a:t>
            </a:r>
            <a:r>
              <a:rPr lang="en-GB" sz="2700" b="1" i="1" dirty="0"/>
              <a:t>depreciable asset</a:t>
            </a:r>
            <a:r>
              <a:rPr lang="en-GB" sz="2700" i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4087A-B3D1-49F7-AE4E-AAC4332E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8610600" y="6989830"/>
            <a:ext cx="2698789" cy="78536"/>
          </a:xfrm>
        </p:spPr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328617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053A-936F-4624-BD36-C75180CBD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271" y="213173"/>
            <a:ext cx="11640368" cy="589031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b="1" dirty="0">
                <a:latin typeface="+mn-lt"/>
              </a:rPr>
              <a:t>INVESTMENT INCOME - CAPITAL GAINS - INTERPRITATIONS (</a:t>
            </a:r>
            <a:r>
              <a:rPr lang="en-GB" sz="3200" b="1" dirty="0" err="1">
                <a:latin typeface="+mn-lt"/>
              </a:rPr>
              <a:t>Contd</a:t>
            </a:r>
            <a:r>
              <a:rPr lang="en-GB" sz="3200" b="1" dirty="0">
                <a:latin typeface="+mn-lt"/>
              </a:rPr>
              <a:t>…)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2925E-EC17-4F91-A573-F3BA9C7EA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61" y="802204"/>
            <a:ext cx="11688986" cy="5963234"/>
          </a:xfrm>
        </p:spPr>
        <p:txBody>
          <a:bodyPr/>
          <a:lstStyle/>
          <a:p>
            <a:pPr marL="0" indent="0" algn="just">
              <a:buNone/>
            </a:pPr>
            <a:r>
              <a:rPr lang="en-GB" b="1" i="1" dirty="0"/>
              <a:t>“Land or buildings”</a:t>
            </a:r>
            <a:r>
              <a:rPr lang="en-GB" i="1" dirty="0"/>
              <a:t> includes a </a:t>
            </a:r>
            <a:r>
              <a:rPr lang="en-GB" i="1" u="sng" dirty="0"/>
              <a:t>structural improvement </a:t>
            </a:r>
            <a:r>
              <a:rPr lang="en-GB" i="1" dirty="0"/>
              <a:t>to land or buildings, </a:t>
            </a:r>
            <a:r>
              <a:rPr lang="en-GB" i="1" u="sng" dirty="0"/>
              <a:t>an interest </a:t>
            </a:r>
            <a:r>
              <a:rPr lang="en-GB" i="1" dirty="0"/>
              <a:t>in land or buildings or </a:t>
            </a:r>
            <a:r>
              <a:rPr lang="en-GB" i="1" u="sng" dirty="0"/>
              <a:t>an interest</a:t>
            </a:r>
            <a:r>
              <a:rPr lang="en-GB" i="1" dirty="0"/>
              <a:t> in a structural improvement to land or buildings, and includes the following:—</a:t>
            </a:r>
            <a:endParaRPr lang="en-US" dirty="0"/>
          </a:p>
          <a:p>
            <a:pPr marL="0" indent="0" algn="just">
              <a:buNone/>
            </a:pPr>
            <a:r>
              <a:rPr lang="en-GB" i="1" dirty="0"/>
              <a:t>    (a) </a:t>
            </a:r>
            <a:r>
              <a:rPr lang="en-GB" i="1" u="sng" dirty="0"/>
              <a:t>a lease </a:t>
            </a:r>
            <a:r>
              <a:rPr lang="en-GB" i="1" dirty="0"/>
              <a:t>of land or buildings;</a:t>
            </a:r>
            <a:endParaRPr lang="en-US" dirty="0"/>
          </a:p>
          <a:p>
            <a:pPr marL="0" indent="0" algn="just">
              <a:buNone/>
            </a:pPr>
            <a:r>
              <a:rPr lang="en-GB" i="1" dirty="0"/>
              <a:t>    (b) </a:t>
            </a:r>
            <a:r>
              <a:rPr lang="en-GB" i="1" u="sng" dirty="0"/>
              <a:t>a lease </a:t>
            </a:r>
            <a:r>
              <a:rPr lang="en-GB" i="1" dirty="0"/>
              <a:t>of a structural improvement to land or buildings; or</a:t>
            </a:r>
            <a:endParaRPr lang="en-US" dirty="0"/>
          </a:p>
          <a:p>
            <a:pPr marL="0" indent="0" algn="just">
              <a:buNone/>
            </a:pPr>
            <a:r>
              <a:rPr lang="en-GB" i="1" dirty="0"/>
              <a:t>    (c) an exploration, prospecting, development, or similar </a:t>
            </a:r>
            <a:r>
              <a:rPr lang="en-GB" i="1" u="sng" dirty="0"/>
              <a:t>right</a:t>
            </a:r>
            <a:r>
              <a:rPr lang="en-GB" i="1" dirty="0"/>
              <a:t> relating to land 	or buildings;           and</a:t>
            </a:r>
            <a:endParaRPr lang="en-US" dirty="0"/>
          </a:p>
          <a:p>
            <a:pPr marL="0" indent="0" algn="just">
              <a:buNone/>
            </a:pPr>
            <a:r>
              <a:rPr lang="en-GB" i="1" dirty="0"/>
              <a:t>   (d) </a:t>
            </a:r>
            <a:r>
              <a:rPr lang="en-GB" i="1" u="sng" dirty="0"/>
              <a:t>information</a:t>
            </a:r>
            <a:r>
              <a:rPr lang="en-GB" i="1" dirty="0"/>
              <a:t> relating to a right referred to in paragraph (c); (Sec. 195)</a:t>
            </a:r>
          </a:p>
          <a:p>
            <a:pPr mar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r>
              <a:rPr lang="en-GB" b="1" i="1" dirty="0"/>
              <a:t>“Membership interest”</a:t>
            </a:r>
            <a:r>
              <a:rPr lang="en-GB" i="1" dirty="0"/>
              <a:t> in an entity means </a:t>
            </a:r>
            <a:r>
              <a:rPr lang="en-GB" i="1" u="sng" dirty="0"/>
              <a:t>a right</a:t>
            </a:r>
            <a:r>
              <a:rPr lang="en-GB" i="1" dirty="0"/>
              <a:t>, whether of a legal or equitable nature, including a contingent right, to participate in income or capital of the entity and includes the interest of a partner in a partnership, the interest of a beneficiary in a trust and shares in a company; (Sec. 195)</a:t>
            </a:r>
          </a:p>
          <a:p>
            <a:pPr mar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52B9A5-BAA4-4551-B977-548D62B82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09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64E5DC2-4429-446B-A0F0-2152690DD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158016"/>
              </p:ext>
            </p:extLst>
          </p:nvPr>
        </p:nvGraphicFramePr>
        <p:xfrm>
          <a:off x="238205" y="276625"/>
          <a:ext cx="11665824" cy="6444850"/>
        </p:xfrm>
        <a:graphic>
          <a:graphicData uri="http://schemas.openxmlformats.org/drawingml/2006/table">
            <a:tbl>
              <a:tblPr/>
              <a:tblGrid>
                <a:gridCol w="11665824">
                  <a:extLst>
                    <a:ext uri="{9D8B030D-6E8A-4147-A177-3AD203B41FA5}">
                      <a16:colId xmlns:a16="http://schemas.microsoft.com/office/drawing/2014/main" val="464148493"/>
                    </a:ext>
                  </a:extLst>
                </a:gridCol>
              </a:tblGrid>
              <a:tr h="644485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60408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7C688BA-EC25-467A-ADC4-165E6A62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19" y="365125"/>
            <a:ext cx="10627019" cy="777875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CHARGING SECTION (Sec.2)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89BFB-80AE-46B8-BFBB-0B96F60D5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78" y="948060"/>
            <a:ext cx="11376706" cy="563331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GB" sz="3000" b="1" dirty="0"/>
              <a:t>I T</a:t>
            </a:r>
            <a:r>
              <a:rPr lang="en-GB" sz="3000" dirty="0"/>
              <a:t> shall be payable for </a:t>
            </a:r>
            <a:r>
              <a:rPr lang="en-GB" sz="3000" b="1" u="sng" dirty="0"/>
              <a:t>each year of assessment</a:t>
            </a:r>
          </a:p>
          <a:p>
            <a:r>
              <a:rPr lang="en-GB" sz="3000" b="1" dirty="0"/>
              <a:t>By (a)</a:t>
            </a:r>
            <a:r>
              <a:rPr lang="en-GB" sz="3000" dirty="0"/>
              <a:t> a </a:t>
            </a:r>
            <a:r>
              <a:rPr lang="en-GB" sz="3000" b="1" u="sng" dirty="0"/>
              <a:t>person</a:t>
            </a:r>
            <a:r>
              <a:rPr lang="en-GB" sz="3000" dirty="0"/>
              <a:t> who </a:t>
            </a:r>
            <a:r>
              <a:rPr lang="en-GB" sz="3000" b="1" u="sng" dirty="0"/>
              <a:t>has taxable income</a:t>
            </a:r>
            <a:r>
              <a:rPr lang="en-GB" sz="3000" dirty="0"/>
              <a:t> for that year, or</a:t>
            </a:r>
          </a:p>
          <a:p>
            <a:pPr marL="1076325" indent="-449263">
              <a:buNone/>
            </a:pPr>
            <a:r>
              <a:rPr lang="en-GB" sz="3000" b="1" dirty="0"/>
              <a:t>(b)</a:t>
            </a:r>
            <a:r>
              <a:rPr lang="en-GB" sz="3000" dirty="0"/>
              <a:t> a </a:t>
            </a:r>
            <a:r>
              <a:rPr lang="en-GB" sz="3000" b="1" u="sng" dirty="0"/>
              <a:t>person</a:t>
            </a:r>
            <a:r>
              <a:rPr lang="en-GB" sz="3000" dirty="0"/>
              <a:t> who </a:t>
            </a:r>
            <a:r>
              <a:rPr lang="en-GB" sz="3000" b="1" u="sng" dirty="0"/>
              <a:t>receives a final withholding payment </a:t>
            </a:r>
            <a:r>
              <a:rPr lang="en-GB" sz="3000" dirty="0"/>
              <a:t>during that year</a:t>
            </a:r>
          </a:p>
          <a:p>
            <a:pPr marL="265113" indent="-265113"/>
            <a:r>
              <a:rPr lang="en-GB" sz="3000" b="1" dirty="0"/>
              <a:t>Tax</a:t>
            </a:r>
            <a:r>
              <a:rPr lang="en-GB" sz="3000" dirty="0"/>
              <a:t> = </a:t>
            </a:r>
          </a:p>
          <a:p>
            <a:pPr marL="0" indent="627063">
              <a:buNone/>
            </a:pPr>
            <a:r>
              <a:rPr lang="en-GB" sz="3000" b="1" dirty="0"/>
              <a:t>(a)</a:t>
            </a:r>
            <a:r>
              <a:rPr lang="en-GB" sz="3000" dirty="0"/>
              <a:t> (Taxable Income x Rate/s*) </a:t>
            </a:r>
            <a:r>
              <a:rPr lang="en-GB" sz="3000" b="1" dirty="0"/>
              <a:t>– </a:t>
            </a:r>
            <a:r>
              <a:rPr lang="en-GB" sz="3000" dirty="0"/>
              <a:t>tax credits**, if any</a:t>
            </a:r>
          </a:p>
          <a:p>
            <a:pPr marL="0" indent="627063">
              <a:buNone/>
            </a:pPr>
            <a:r>
              <a:rPr lang="en-GB" sz="3000" dirty="0"/>
              <a:t>		</a:t>
            </a:r>
            <a:r>
              <a:rPr lang="en-GB" sz="3000" b="1" baseline="-25000" dirty="0"/>
              <a:t>PLUS</a:t>
            </a:r>
          </a:p>
          <a:p>
            <a:pPr marL="0" indent="627063">
              <a:buNone/>
            </a:pPr>
            <a:r>
              <a:rPr lang="en-GB" sz="3000" b="1" dirty="0"/>
              <a:t>(b)</a:t>
            </a:r>
            <a:r>
              <a:rPr lang="en-GB" sz="3000" dirty="0"/>
              <a:t> Final withholding payment x Rate/s* </a:t>
            </a:r>
          </a:p>
          <a:p>
            <a:pPr marL="0" indent="627063">
              <a:buNone/>
            </a:pPr>
            <a:r>
              <a:rPr lang="en-GB" sz="3000" dirty="0"/>
              <a:t>*   </a:t>
            </a:r>
            <a:r>
              <a:rPr lang="en-GB" sz="3000" i="1" dirty="0"/>
              <a:t>Tax rates are given in First Schedule to the Act.</a:t>
            </a:r>
          </a:p>
          <a:p>
            <a:pPr marL="1076325" indent="-449263">
              <a:buNone/>
            </a:pPr>
            <a:r>
              <a:rPr lang="en-GB" sz="3000" i="1" dirty="0"/>
              <a:t>** Tax credit includes foreign tax credits under Sec. 80 + any other tax credits granted/allowed.</a:t>
            </a:r>
            <a:endParaRPr lang="en-GB" sz="3000" i="1" dirty="0">
              <a:solidFill>
                <a:srgbClr val="FF0000"/>
              </a:solidFill>
            </a:endParaRPr>
          </a:p>
          <a:p>
            <a:pPr marL="1076325" indent="-449263">
              <a:buNone/>
            </a:pPr>
            <a:r>
              <a:rPr lang="en-US" sz="2400" i="1" dirty="0"/>
              <a:t>P</a:t>
            </a:r>
            <a:r>
              <a:rPr lang="en-GB" sz="2400" i="1" dirty="0" err="1"/>
              <a:t>revious</a:t>
            </a:r>
            <a:r>
              <a:rPr lang="en-GB" sz="2400" i="1" dirty="0"/>
              <a:t> Act had several charging sections (2, 76, 102 and a few WHT sections)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18B446-8E78-4BA1-901B-9A4F5E03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858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71CC7-142E-4997-9814-DF2C7D8F7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60" y="365126"/>
            <a:ext cx="11685246" cy="63903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b="1" dirty="0">
                <a:latin typeface="+mn-lt"/>
              </a:rPr>
              <a:t>INVESTMENT INCOME - CAPITAL GAINS - INTERPRITATIONS (</a:t>
            </a:r>
            <a:r>
              <a:rPr lang="en-GB" sz="3200" b="1" dirty="0" err="1">
                <a:latin typeface="+mn-lt"/>
              </a:rPr>
              <a:t>Contd</a:t>
            </a:r>
            <a:r>
              <a:rPr lang="en-GB" sz="3200" b="1" dirty="0">
                <a:latin typeface="+mn-lt"/>
              </a:rPr>
              <a:t>…)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21B14-01C9-4127-B2DA-D6C9A63BB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4" y="936840"/>
            <a:ext cx="11640368" cy="57107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  <a:p>
            <a:pPr marL="0" indent="0" algn="just">
              <a:buNone/>
            </a:pPr>
            <a:r>
              <a:rPr lang="en-GB" b="1" dirty="0"/>
              <a:t>“Depreciable asset” means; </a:t>
            </a:r>
            <a:r>
              <a:rPr lang="en-GB" dirty="0"/>
              <a:t>(Sec. 195)</a:t>
            </a:r>
            <a:endParaRPr lang="en-US" dirty="0"/>
          </a:p>
          <a:p>
            <a:pPr marL="0" lvl="0" indent="0" algn="just">
              <a:buNone/>
            </a:pPr>
            <a:r>
              <a:rPr lang="en-GB" i="1" dirty="0"/>
              <a:t>  (a) an asset to the extent to which it is employed in the </a:t>
            </a:r>
            <a:r>
              <a:rPr lang="en-GB" i="1" u="sng" dirty="0"/>
              <a:t>production of income from a business</a:t>
            </a:r>
            <a:r>
              <a:rPr lang="en-GB" i="1" dirty="0"/>
              <a:t> and which is likely to lose value because of wear and tear, obsolescence or the passing of time; </a:t>
            </a:r>
            <a:endParaRPr lang="en-US" dirty="0"/>
          </a:p>
          <a:p>
            <a:pPr marL="0" indent="0" algn="just">
              <a:buNone/>
            </a:pPr>
            <a:r>
              <a:rPr lang="en-GB" i="1" u="sng" dirty="0"/>
              <a:t>but</a:t>
            </a:r>
            <a:endParaRPr lang="en-US" dirty="0"/>
          </a:p>
          <a:p>
            <a:pPr marL="0" lvl="0" indent="0" algn="just">
              <a:buNone/>
            </a:pPr>
            <a:r>
              <a:rPr lang="en-GB" i="1" dirty="0"/>
              <a:t>  (b) excludes goodwill, an interest in land, a membership interest in an entity and trading stock;</a:t>
            </a:r>
            <a:endParaRPr lang="en-US" dirty="0"/>
          </a:p>
          <a:p>
            <a:pPr marL="0" indent="0" algn="just">
              <a:buNone/>
            </a:pPr>
            <a:r>
              <a:rPr lang="en-GB" b="1" i="1" dirty="0"/>
              <a:t>“</a:t>
            </a:r>
            <a:r>
              <a:rPr lang="en-GB" b="1" dirty="0"/>
              <a:t>Trading stock” means; </a:t>
            </a:r>
            <a:r>
              <a:rPr lang="en-GB" dirty="0"/>
              <a:t>(Sec. 195)</a:t>
            </a:r>
            <a:endParaRPr lang="en-US" dirty="0"/>
          </a:p>
          <a:p>
            <a:pPr marL="0" indent="0" algn="just">
              <a:buNone/>
            </a:pPr>
            <a:r>
              <a:rPr lang="en-GB" i="1" dirty="0"/>
              <a:t>Assets owned by a person that are sold or intended to be </a:t>
            </a:r>
            <a:r>
              <a:rPr lang="en-GB" i="1" u="sng" dirty="0"/>
              <a:t>sold in the ordinary course of a business</a:t>
            </a:r>
            <a:r>
              <a:rPr lang="en-GB" i="1" dirty="0"/>
              <a:t> of the person, work in progress on such assets, inventories of materials to be incorporated into such assets and consumable stores.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D384A-4846-4120-B810-A3475F081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265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A66F1-B307-42B8-8AA5-9BFAB376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09" y="136525"/>
            <a:ext cx="11541419" cy="537882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+mn-lt"/>
              </a:rPr>
              <a:t>INVESTMENT INCOME</a:t>
            </a:r>
            <a:r>
              <a:rPr lang="en-GB" sz="3200" b="1" dirty="0"/>
              <a:t> </a:t>
            </a:r>
            <a:r>
              <a:rPr lang="en-GB" sz="3200" b="1" dirty="0">
                <a:latin typeface="+mn-lt"/>
              </a:rPr>
              <a:t>- CAPITAL GAINS TAX</a:t>
            </a:r>
            <a:endParaRPr lang="en-GB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6E6CD-737C-4ED9-B402-D10385A26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309" y="847083"/>
            <a:ext cx="11602891" cy="58743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GAINS AND LOSSES ON REALISATION OF AN ASSET/LIABILITY </a:t>
            </a:r>
            <a:r>
              <a:rPr lang="en-GB" dirty="0"/>
              <a:t>(CHAP. IV – SEC.36- 51)</a:t>
            </a:r>
          </a:p>
          <a:p>
            <a:pPr algn="just"/>
            <a:r>
              <a:rPr lang="en-GB" b="1" dirty="0"/>
              <a:t> </a:t>
            </a:r>
            <a:r>
              <a:rPr lang="en-GB" sz="3000" dirty="0"/>
              <a:t>This chapter of the Act covers </a:t>
            </a:r>
            <a:r>
              <a:rPr lang="en-GB" sz="3000" b="1" dirty="0"/>
              <a:t>investment assets </a:t>
            </a:r>
            <a:r>
              <a:rPr lang="en-GB" sz="3000" dirty="0"/>
              <a:t>and liabilities (Capital Gains), as well as </a:t>
            </a:r>
            <a:r>
              <a:rPr lang="en-GB" sz="3000" b="1" dirty="0"/>
              <a:t>business assets</a:t>
            </a:r>
            <a:r>
              <a:rPr lang="en-GB" sz="3000" dirty="0"/>
              <a:t> and liabilities. </a:t>
            </a:r>
          </a:p>
          <a:p>
            <a:pPr algn="just"/>
            <a:r>
              <a:rPr lang="en-GB" sz="3000" b="1" dirty="0"/>
              <a:t>Person’s Gain/(Loss) </a:t>
            </a:r>
            <a:r>
              <a:rPr lang="en-GB" sz="3000" dirty="0"/>
              <a:t>on realisation of an asset/liability </a:t>
            </a:r>
            <a:r>
              <a:rPr lang="en-GB" sz="3000" b="1" dirty="0"/>
              <a:t>=</a:t>
            </a:r>
            <a:r>
              <a:rPr lang="en-GB" sz="3000" dirty="0"/>
              <a:t> </a:t>
            </a:r>
          </a:p>
          <a:p>
            <a:pPr marL="0" indent="0" algn="just">
              <a:buNone/>
            </a:pPr>
            <a:r>
              <a:rPr lang="en-GB" sz="3000" dirty="0"/>
              <a:t>					Consideration received - Cost [Sec.36(1)].</a:t>
            </a:r>
          </a:p>
          <a:p>
            <a:pPr algn="just"/>
            <a:r>
              <a:rPr lang="en-GB" sz="3000" b="1" dirty="0"/>
              <a:t>Cost of an investment asset </a:t>
            </a:r>
            <a:r>
              <a:rPr lang="en-GB" sz="3000" u="sng" dirty="0"/>
              <a:t>held as at 30.09.2017 </a:t>
            </a:r>
            <a:r>
              <a:rPr lang="en-GB" sz="3000" dirty="0"/>
              <a:t>= M/Value </a:t>
            </a:r>
            <a:r>
              <a:rPr lang="en-GB" sz="3000" b="1" dirty="0"/>
              <a:t>at 30.09.2017 											</a:t>
            </a:r>
            <a:r>
              <a:rPr lang="en-GB" sz="3000" dirty="0"/>
              <a:t>(Sec.204)</a:t>
            </a:r>
          </a:p>
          <a:p>
            <a:pPr algn="just"/>
            <a:r>
              <a:rPr lang="en-GB" sz="3000" b="1" dirty="0"/>
              <a:t>Rate </a:t>
            </a:r>
            <a:r>
              <a:rPr lang="en-GB" sz="3000" dirty="0"/>
              <a:t>of </a:t>
            </a:r>
            <a:r>
              <a:rPr lang="en-GB" sz="3000" u="sng" dirty="0"/>
              <a:t>capital gain</a:t>
            </a:r>
            <a:r>
              <a:rPr lang="en-GB" sz="3000" dirty="0"/>
              <a:t> tax </a:t>
            </a:r>
            <a:r>
              <a:rPr lang="en-GB" sz="3000" b="1" dirty="0"/>
              <a:t>= 10%  </a:t>
            </a:r>
          </a:p>
          <a:p>
            <a:pPr marL="0" indent="0" algn="r">
              <a:buNone/>
            </a:pPr>
            <a:r>
              <a:rPr lang="en-GB" sz="3000" dirty="0"/>
              <a:t>	(Business gains to be taxed at the rate applicable to business)</a:t>
            </a:r>
          </a:p>
          <a:p>
            <a:pPr marL="342900" indent="-342900" algn="just"/>
            <a:r>
              <a:rPr lang="en-GB" sz="3000" b="1" u="sng" dirty="0"/>
              <a:t>No personal allowance </a:t>
            </a:r>
            <a:r>
              <a:rPr lang="en-GB" sz="3000" dirty="0"/>
              <a:t>of Rs. 500,000/= </a:t>
            </a:r>
            <a:r>
              <a:rPr lang="en-GB" sz="3000" b="1" i="1" dirty="0">
                <a:solidFill>
                  <a:srgbClr val="FF0000"/>
                </a:solidFill>
              </a:rPr>
              <a:t>(or 3 million as proposed)</a:t>
            </a:r>
            <a:r>
              <a:rPr lang="en-GB" sz="3000" dirty="0"/>
              <a:t> against capital gains (5</a:t>
            </a:r>
            <a:r>
              <a:rPr lang="en-GB" sz="3000" baseline="30000" dirty="0"/>
              <a:t>th</a:t>
            </a:r>
            <a:r>
              <a:rPr lang="en-GB" sz="3000" dirty="0"/>
              <a:t> Sch.)</a:t>
            </a:r>
          </a:p>
          <a:p>
            <a:pPr marL="265113" indent="-265113" algn="just"/>
            <a:r>
              <a:rPr lang="en-GB" sz="3000" b="1" dirty="0"/>
              <a:t> Tax Payment</a:t>
            </a:r>
            <a:r>
              <a:rPr lang="en-GB" sz="3000" dirty="0"/>
              <a:t> &amp; </a:t>
            </a:r>
            <a:r>
              <a:rPr lang="en-GB" sz="3000" b="1" dirty="0"/>
              <a:t>Return Filing = Within one month </a:t>
            </a:r>
            <a:r>
              <a:rPr lang="en-GB" sz="3000" dirty="0"/>
              <a:t>of realization of the asset.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AAE73-E58E-41F0-8D19-958851438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926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80C55D-F551-4D1B-BBEE-DEB432344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32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602306-13AE-415B-95A7-962A2ACC6B8A}"/>
              </a:ext>
            </a:extLst>
          </p:cNvPr>
          <p:cNvSpPr/>
          <p:nvPr/>
        </p:nvSpPr>
        <p:spPr>
          <a:xfrm>
            <a:off x="140110" y="235974"/>
            <a:ext cx="118872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/>
              <a:t>INVESTMENT INCOME - CAPITAL GAINS TAX </a:t>
            </a:r>
            <a:r>
              <a:rPr lang="en-GB" sz="3200" dirty="0"/>
              <a:t>(Sec. 36 to 51)</a:t>
            </a:r>
          </a:p>
          <a:p>
            <a:pPr marL="1076325" indent="-88900"/>
            <a:endParaRPr lang="en-GB" sz="2400" b="1" dirty="0"/>
          </a:p>
          <a:p>
            <a:pPr algn="just"/>
            <a:r>
              <a:rPr lang="en-GB" sz="2800" b="1" dirty="0"/>
              <a:t>Under Sec. 37, the Cost of an asset =</a:t>
            </a:r>
          </a:p>
          <a:p>
            <a:pPr marL="268288" indent="-92075" algn="just">
              <a:buNone/>
            </a:pPr>
            <a:r>
              <a:rPr lang="en-GB" sz="2800" b="1" dirty="0"/>
              <a:t>(a) </a:t>
            </a:r>
            <a:r>
              <a:rPr lang="en-GB" sz="2800" dirty="0"/>
              <a:t>the cost of acquisition, construction, manufacture or production of the asset,</a:t>
            </a:r>
          </a:p>
          <a:p>
            <a:pPr marL="268288" indent="-92075" algn="just">
              <a:buNone/>
            </a:pPr>
            <a:r>
              <a:rPr lang="en-GB" sz="2800" b="1" dirty="0"/>
              <a:t>(b) </a:t>
            </a:r>
            <a:r>
              <a:rPr lang="en-GB" sz="2800" dirty="0"/>
              <a:t>The cost of altering, Improving, maintaining or repairing the asset,</a:t>
            </a:r>
          </a:p>
          <a:p>
            <a:pPr marL="268288" indent="-92075" algn="just">
              <a:buNone/>
            </a:pPr>
            <a:r>
              <a:rPr lang="en-GB" sz="2800" b="1" dirty="0"/>
              <a:t>(c) </a:t>
            </a:r>
            <a:r>
              <a:rPr lang="en-GB" sz="2800" u="sng" dirty="0"/>
              <a:t>Incidental expenses </a:t>
            </a:r>
            <a:r>
              <a:rPr lang="en-GB" sz="2800" dirty="0"/>
              <a:t>incurred by that person in acquiring and realising the asset,</a:t>
            </a:r>
          </a:p>
          <a:p>
            <a:pPr marL="268288" indent="-92075" algn="just">
              <a:buNone/>
            </a:pPr>
            <a:r>
              <a:rPr lang="en-GB" sz="2800" b="1" dirty="0"/>
              <a:t>(d) </a:t>
            </a:r>
            <a:r>
              <a:rPr lang="en-GB" sz="2800" dirty="0"/>
              <a:t>Income amounts on;</a:t>
            </a:r>
          </a:p>
          <a:p>
            <a:pPr marL="1084263" indent="-396875" algn="just">
              <a:buAutoNum type="romanLcParenBoth"/>
            </a:pPr>
            <a:r>
              <a:rPr lang="en-GB" sz="2800" dirty="0"/>
              <a:t>An amount required to be included in AI /any exempt /final WH amount </a:t>
            </a:r>
            <a:r>
              <a:rPr lang="en-GB" sz="2800" u="sng" dirty="0"/>
              <a:t>in relation to the asset,</a:t>
            </a:r>
          </a:p>
          <a:p>
            <a:pPr marL="1084263" indent="-396875" algn="just">
              <a:buAutoNum type="romanLcParenBoth"/>
            </a:pPr>
            <a:r>
              <a:rPr lang="en-GB" sz="2800" dirty="0"/>
              <a:t>Expenses incurred by another person under (b) &amp; (c)above on behalf of the person acquis.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066507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0D6802-3C01-4850-927B-863EDFBB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33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00CE92-4233-4E91-8258-6017D6247FFC}"/>
              </a:ext>
            </a:extLst>
          </p:cNvPr>
          <p:cNvSpPr/>
          <p:nvPr/>
        </p:nvSpPr>
        <p:spPr>
          <a:xfrm>
            <a:off x="140245" y="190733"/>
            <a:ext cx="11892810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600" b="1" dirty="0"/>
              <a:t>INVESTMENT INCOME </a:t>
            </a:r>
            <a:r>
              <a:rPr lang="en-GB" sz="2800" b="1" dirty="0"/>
              <a:t>- </a:t>
            </a:r>
            <a:r>
              <a:rPr lang="en-GB" sz="3200" b="1" dirty="0"/>
              <a:t>CAPITAL GAINS TAX </a:t>
            </a:r>
            <a:r>
              <a:rPr lang="en-GB" sz="3200" b="1" dirty="0" err="1"/>
              <a:t>Contd</a:t>
            </a:r>
            <a:r>
              <a:rPr lang="en-GB" sz="3200" b="1" dirty="0"/>
              <a:t>…</a:t>
            </a:r>
          </a:p>
          <a:p>
            <a:pPr lvl="0"/>
            <a:endParaRPr lang="en-GB" sz="2800" b="1" dirty="0"/>
          </a:p>
          <a:p>
            <a:pPr lvl="0"/>
            <a:r>
              <a:rPr lang="en-GB" sz="2800" b="1" dirty="0"/>
              <a:t>“Realisation of an asset” means (Sec. 39);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dirty="0"/>
              <a:t>Sold, exchanged, transferred, distributed, cancelled, redeemed, destroyed, lost, expired, expropriated or surrendered;</a:t>
            </a:r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dirty="0"/>
              <a:t>When the person ceases to exist, including by reason of the death of an individual, immediately before the person ceases to exist;</a:t>
            </a:r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dirty="0"/>
              <a:t>Consideration received from owning the asset (not been a trading stock or depreciable asset) exceeds the cost of the asset;</a:t>
            </a:r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dirty="0"/>
              <a:t>A debt claim becomes bad;</a:t>
            </a:r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dirty="0"/>
              <a:t>In the case of a </a:t>
            </a:r>
            <a:r>
              <a:rPr lang="en-GB" sz="2900" u="sng" dirty="0"/>
              <a:t>trading stock, a depreciable asset, a capital asset of a business</a:t>
            </a:r>
            <a:r>
              <a:rPr lang="en-GB" sz="2900" dirty="0"/>
              <a:t> or an </a:t>
            </a:r>
            <a:r>
              <a:rPr lang="en-GB" sz="2900" u="sng" dirty="0"/>
              <a:t>investment asset</a:t>
            </a:r>
            <a:r>
              <a:rPr lang="en-GB" sz="2900" dirty="0"/>
              <a:t> ceases to be an asset of any of those types; and</a:t>
            </a:r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dirty="0"/>
              <a:t>Change of </a:t>
            </a:r>
            <a:r>
              <a:rPr lang="en-GB" sz="2900" u="sng" dirty="0"/>
              <a:t>use</a:t>
            </a:r>
            <a:r>
              <a:rPr lang="en-GB" sz="2900" dirty="0"/>
              <a:t> or </a:t>
            </a:r>
            <a:r>
              <a:rPr lang="en-GB" sz="2900" u="sng" dirty="0"/>
              <a:t>residency</a:t>
            </a:r>
            <a:r>
              <a:rPr lang="en-GB" sz="2900" dirty="0"/>
              <a:t>*.										*(Questionable)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162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B9409D-3B0A-4BD1-B8F5-764A4AAFC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34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474B74-B195-4776-B21F-88890692E0FA}"/>
              </a:ext>
            </a:extLst>
          </p:cNvPr>
          <p:cNvSpPr/>
          <p:nvPr/>
        </p:nvSpPr>
        <p:spPr>
          <a:xfrm>
            <a:off x="134636" y="89757"/>
            <a:ext cx="11920857" cy="671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4000" b="1" dirty="0"/>
              <a:t>INVESTMENT INCOME - </a:t>
            </a:r>
            <a:r>
              <a:rPr lang="en-GB" sz="3200" b="1" dirty="0"/>
              <a:t>CAPITAL GAINS TAX (</a:t>
            </a:r>
            <a:r>
              <a:rPr lang="en-GB" sz="3200" b="1" dirty="0" err="1"/>
              <a:t>Contd</a:t>
            </a:r>
            <a:r>
              <a:rPr lang="en-GB" sz="3200" b="1" dirty="0"/>
              <a:t>…)</a:t>
            </a:r>
          </a:p>
          <a:p>
            <a:pPr lvl="0"/>
            <a:endParaRPr lang="en-GB" sz="2800" b="1" dirty="0"/>
          </a:p>
          <a:p>
            <a:pPr lvl="0" algn="just">
              <a:lnSpc>
                <a:spcPct val="150000"/>
              </a:lnSpc>
            </a:pPr>
            <a:r>
              <a:rPr lang="en-GB" sz="2900" b="1" dirty="0"/>
              <a:t>“Consideration Received for an asset” means; (Sec. 38)</a:t>
            </a:r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u="sng" dirty="0"/>
              <a:t>Amount received/receivable</a:t>
            </a:r>
            <a:r>
              <a:rPr lang="en-GB" sz="2900" dirty="0"/>
              <a:t> for the asset, including the </a:t>
            </a:r>
            <a:r>
              <a:rPr lang="en-GB" sz="2900" u="sng" dirty="0"/>
              <a:t>fair value </a:t>
            </a:r>
            <a:r>
              <a:rPr lang="en-GB" sz="2900" dirty="0"/>
              <a:t>of any consideration in kind,</a:t>
            </a:r>
          </a:p>
          <a:p>
            <a:pPr lvl="0" algn="just"/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u="sng" dirty="0"/>
              <a:t>Amounts derived</a:t>
            </a:r>
            <a:r>
              <a:rPr lang="en-GB" sz="2900" dirty="0"/>
              <a:t> from altering or </a:t>
            </a:r>
            <a:r>
              <a:rPr lang="en-GB" sz="2900" u="sng" dirty="0"/>
              <a:t>decreasing the value</a:t>
            </a:r>
            <a:r>
              <a:rPr lang="en-GB" sz="2900" dirty="0"/>
              <a:t> of the asset and amounts derived from the asset including by way of covenant to repair or otherwise; and</a:t>
            </a:r>
          </a:p>
          <a:p>
            <a:pPr lvl="0" algn="just"/>
            <a:endParaRPr lang="en-US" sz="29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900" dirty="0"/>
              <a:t>Amount </a:t>
            </a:r>
            <a:r>
              <a:rPr lang="en-GB" sz="2900" u="sng" dirty="0"/>
              <a:t>derived</a:t>
            </a:r>
            <a:r>
              <a:rPr lang="en-GB" sz="2900" dirty="0"/>
              <a:t> or an entitlement to </a:t>
            </a:r>
            <a:r>
              <a:rPr lang="en-GB" sz="2900" u="sng" dirty="0"/>
              <a:t>derive in future</a:t>
            </a:r>
            <a:r>
              <a:rPr lang="en-GB" sz="2900" dirty="0"/>
              <a:t> in respect of the asset.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900" dirty="0"/>
          </a:p>
          <a:p>
            <a:pPr lvl="0"/>
            <a:endParaRPr lang="en-GB" sz="2900" dirty="0"/>
          </a:p>
        </p:txBody>
      </p:sp>
    </p:spTree>
    <p:extLst>
      <p:ext uri="{BB962C8B-B14F-4D97-AF65-F5344CB8AC3E}">
        <p14:creationId xmlns:p14="http://schemas.microsoft.com/office/powerpoint/2010/main" val="11750278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55D775-CDC8-447D-8468-7FFDA2B1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35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68329C-63A6-45ED-95BD-CA5E5BF655C5}"/>
              </a:ext>
            </a:extLst>
          </p:cNvPr>
          <p:cNvSpPr/>
          <p:nvPr/>
        </p:nvSpPr>
        <p:spPr>
          <a:xfrm>
            <a:off x="230002" y="174263"/>
            <a:ext cx="1169646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600" b="1" dirty="0"/>
              <a:t>INVESTMENT INCOME </a:t>
            </a:r>
            <a:r>
              <a:rPr lang="en-GB" sz="3500" b="1" dirty="0"/>
              <a:t>- </a:t>
            </a:r>
            <a:r>
              <a:rPr lang="en-GB" sz="3200" b="1" dirty="0"/>
              <a:t>CAPITAL GAINS TAX (</a:t>
            </a:r>
            <a:r>
              <a:rPr lang="en-GB" sz="3200" b="1" dirty="0" err="1"/>
              <a:t>Contd</a:t>
            </a:r>
            <a:r>
              <a:rPr lang="en-GB" sz="3200" b="1" dirty="0"/>
              <a:t>…)</a:t>
            </a:r>
          </a:p>
          <a:p>
            <a:pPr lvl="0" algn="just">
              <a:lnSpc>
                <a:spcPct val="150000"/>
              </a:lnSpc>
            </a:pPr>
            <a:r>
              <a:rPr lang="en-GB" sz="2800" b="1" dirty="0"/>
              <a:t>Practical/application Issues on Capital Gains;</a:t>
            </a:r>
            <a:endParaRPr lang="en-US" sz="2800" dirty="0"/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Convincing the IRD to release a blank return,</a:t>
            </a:r>
            <a:endParaRPr lang="en-US" sz="2800" dirty="0"/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Convincing the IRD to accept the completed return,</a:t>
            </a:r>
            <a:endParaRPr lang="en-US" sz="2800" dirty="0"/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Deciding whether it is a taxable income/not,</a:t>
            </a: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If a taxable income, whether it is a capital gain/ business profit,</a:t>
            </a:r>
            <a:endParaRPr lang="en-US" sz="2800" dirty="0"/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How to arrive the value as at 30.09.2017 (if applicable),</a:t>
            </a:r>
            <a:endParaRPr lang="en-US" sz="2800" dirty="0"/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Can the IRD challenge a qualified valuer’s valuation,</a:t>
            </a:r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If IRD challenging a qualified valuer’s valuation, on what grounds,</a:t>
            </a:r>
            <a:endParaRPr lang="en-US" sz="2800" dirty="0"/>
          </a:p>
          <a:p>
            <a:pPr marL="457200" lvl="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On what cases the value as at 30.09.2017 is applicable/ not applicable.</a:t>
            </a:r>
            <a:endParaRPr lang="en-US" sz="2800" dirty="0"/>
          </a:p>
          <a:p>
            <a:pPr lvl="0"/>
            <a:endParaRPr lang="en-GB" b="1" dirty="0"/>
          </a:p>
        </p:txBody>
      </p:sp>
      <p:pic>
        <p:nvPicPr>
          <p:cNvPr id="5" name="Graphic 4" descr="Sad face with solid fill">
            <a:extLst>
              <a:ext uri="{FF2B5EF4-FFF2-40B4-BE49-F238E27FC236}">
                <a16:creationId xmlns:a16="http://schemas.microsoft.com/office/drawing/2014/main" id="{954BC12D-C3EB-4099-B159-A8B82D065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49360" y="746106"/>
            <a:ext cx="863910" cy="81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079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6D2083-DF36-4C92-AD18-324F3A513279}"/>
              </a:ext>
            </a:extLst>
          </p:cNvPr>
          <p:cNvSpPr/>
          <p:nvPr/>
        </p:nvSpPr>
        <p:spPr>
          <a:xfrm>
            <a:off x="157075" y="136524"/>
            <a:ext cx="1181988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/>
              <a:t>BUSINESS INCOME </a:t>
            </a:r>
            <a:br>
              <a:rPr lang="en-US" sz="2800" b="1" u="sng" dirty="0"/>
            </a:br>
            <a:r>
              <a:rPr lang="en-US" sz="3000" b="1" u="sng" dirty="0"/>
              <a:t>(Gains and profits from conducting the Business - Sec. 06)</a:t>
            </a:r>
          </a:p>
          <a:p>
            <a:endParaRPr lang="en-US" sz="3000" b="1" dirty="0"/>
          </a:p>
          <a:p>
            <a:r>
              <a:rPr lang="en-US" sz="3000" b="1" dirty="0"/>
              <a:t>Definition of Business </a:t>
            </a:r>
            <a:r>
              <a:rPr lang="en-US" sz="3000" dirty="0"/>
              <a:t>(as per Sec. 195)</a:t>
            </a:r>
          </a:p>
          <a:p>
            <a:r>
              <a:rPr lang="en-US" sz="3000" dirty="0"/>
              <a:t> </a:t>
            </a:r>
          </a:p>
          <a:p>
            <a:pPr marL="361950" indent="-361950">
              <a:buAutoNum type="alphaLcParenBoth"/>
            </a:pPr>
            <a:r>
              <a:rPr lang="en-US" sz="3000" u="sng" dirty="0"/>
              <a:t>includes-</a:t>
            </a:r>
          </a:p>
          <a:p>
            <a:pPr marL="1230312" indent="-514350">
              <a:buAutoNum type="romanLcParenBoth"/>
            </a:pPr>
            <a:r>
              <a:rPr lang="en-US" sz="3000" dirty="0"/>
              <a:t>A </a:t>
            </a:r>
            <a:r>
              <a:rPr lang="en-US" sz="3000" b="1" dirty="0"/>
              <a:t>trade</a:t>
            </a:r>
            <a:r>
              <a:rPr lang="en-US" sz="3000" dirty="0"/>
              <a:t>, </a:t>
            </a:r>
            <a:r>
              <a:rPr lang="en-US" sz="3000" b="1" dirty="0"/>
              <a:t>profession</a:t>
            </a:r>
            <a:r>
              <a:rPr lang="en-US" sz="3000" dirty="0"/>
              <a:t>, </a:t>
            </a:r>
            <a:r>
              <a:rPr lang="en-US" sz="3000" b="1" dirty="0"/>
              <a:t>vocation</a:t>
            </a:r>
            <a:r>
              <a:rPr lang="en-US" sz="3000" dirty="0"/>
              <a:t> or </a:t>
            </a:r>
            <a:r>
              <a:rPr lang="en-US" sz="3000" b="1" dirty="0"/>
              <a:t>isolated arrangement </a:t>
            </a:r>
            <a:r>
              <a:rPr lang="en-US" sz="3000" u="sng" dirty="0"/>
              <a:t>with a business character</a:t>
            </a:r>
            <a:r>
              <a:rPr lang="en-US" sz="3000" dirty="0"/>
              <a:t> however short the duration of the arrangement; and</a:t>
            </a:r>
          </a:p>
          <a:p>
            <a:pPr marL="1230312" indent="-514350">
              <a:buAutoNum type="romanLcParenBoth"/>
            </a:pPr>
            <a:r>
              <a:rPr lang="en-US" sz="3000" dirty="0"/>
              <a:t>A </a:t>
            </a:r>
            <a:r>
              <a:rPr lang="en-US" sz="3000" u="sng" dirty="0"/>
              <a:t>past</a:t>
            </a:r>
            <a:r>
              <a:rPr lang="en-US" sz="3000" dirty="0"/>
              <a:t>, </a:t>
            </a:r>
            <a:r>
              <a:rPr lang="en-US" sz="3000" u="sng" dirty="0"/>
              <a:t>present</a:t>
            </a:r>
            <a:r>
              <a:rPr lang="en-US" sz="3000" dirty="0"/>
              <a:t> or </a:t>
            </a:r>
            <a:r>
              <a:rPr lang="en-US" sz="3000" u="sng" dirty="0"/>
              <a:t>prospective</a:t>
            </a:r>
            <a:r>
              <a:rPr lang="en-US" sz="3000" dirty="0"/>
              <a:t> business;</a:t>
            </a:r>
          </a:p>
          <a:p>
            <a:pPr marL="715962"/>
            <a:endParaRPr lang="en-US" sz="3000" dirty="0"/>
          </a:p>
          <a:p>
            <a:pPr marL="715962"/>
            <a:r>
              <a:rPr lang="en-US" sz="3000" b="1" dirty="0"/>
              <a:t>But</a:t>
            </a:r>
          </a:p>
          <a:p>
            <a:pPr marL="88900" indent="-88900"/>
            <a:r>
              <a:rPr lang="en-US" sz="3000" dirty="0"/>
              <a:t>(b) </a:t>
            </a:r>
            <a:r>
              <a:rPr lang="en-US" sz="3000" u="sng" dirty="0"/>
              <a:t>excludes</a:t>
            </a:r>
            <a:r>
              <a:rPr lang="en-US" sz="3000" dirty="0"/>
              <a:t> an employment</a:t>
            </a:r>
          </a:p>
          <a:p>
            <a:pPr marL="88900" indent="-88900"/>
            <a:endParaRPr lang="en-US" sz="2000" dirty="0"/>
          </a:p>
          <a:p>
            <a:pPr marL="88900" indent="-88900"/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A625B7-98CD-446C-A263-9A413A73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369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23234A-2F77-426C-ABEA-104D0AD6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37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E9BBDA-F05B-4C5D-927A-439A2DC009C9}"/>
              </a:ext>
            </a:extLst>
          </p:cNvPr>
          <p:cNvSpPr/>
          <p:nvPr/>
        </p:nvSpPr>
        <p:spPr>
          <a:xfrm>
            <a:off x="125362" y="136524"/>
            <a:ext cx="11806718" cy="6732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/>
              <a:t>BUSINESS</a:t>
            </a:r>
            <a:r>
              <a:rPr lang="en-US" sz="3200" b="1" u="sng" dirty="0"/>
              <a:t> </a:t>
            </a:r>
            <a:r>
              <a:rPr lang="en-US" sz="4000" b="1" u="sng" dirty="0"/>
              <a:t>INCOME </a:t>
            </a:r>
            <a:r>
              <a:rPr lang="en-US" sz="4000" b="1" u="sng" dirty="0" err="1"/>
              <a:t>Contd</a:t>
            </a:r>
            <a:r>
              <a:rPr lang="en-US" sz="4000" b="1" u="sng" dirty="0"/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dirty="0"/>
              <a:t>The words </a:t>
            </a:r>
            <a:r>
              <a:rPr lang="en-US" sz="2700" b="1" dirty="0"/>
              <a:t>trade</a:t>
            </a:r>
            <a:r>
              <a:rPr lang="en-US" sz="2700" dirty="0"/>
              <a:t>, </a:t>
            </a:r>
            <a:r>
              <a:rPr lang="en-US" sz="2700" b="1" dirty="0"/>
              <a:t>profession</a:t>
            </a:r>
            <a:r>
              <a:rPr lang="en-US" sz="2700" dirty="0"/>
              <a:t> and </a:t>
            </a:r>
            <a:r>
              <a:rPr lang="en-US" sz="2700" b="1" dirty="0"/>
              <a:t>vocation </a:t>
            </a:r>
            <a:r>
              <a:rPr lang="en-US" sz="2700" dirty="0"/>
              <a:t>are </a:t>
            </a:r>
            <a:r>
              <a:rPr lang="en-US" sz="2700" u="sng" dirty="0"/>
              <a:t>not defined in the Act</a:t>
            </a:r>
            <a:r>
              <a:rPr lang="en-US" sz="2700" dirty="0"/>
              <a:t> and hence should use the case laws &amp; dictionary meanings.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700" b="1" i="1" dirty="0"/>
              <a:t>“Trade” </a:t>
            </a:r>
            <a:r>
              <a:rPr lang="en-US" sz="2700" i="1" dirty="0"/>
              <a:t>= As per former Act. (adventure and concern in the nature of trade)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700" b="1" i="1" dirty="0"/>
              <a:t>“Profession” </a:t>
            </a:r>
            <a:r>
              <a:rPr lang="en-US" sz="2700" i="1" dirty="0"/>
              <a:t>=  intellectual skill + special training + formal qualification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700" b="1" i="1" dirty="0"/>
              <a:t>“Vocation”    </a:t>
            </a:r>
            <a:r>
              <a:rPr lang="en-US" sz="2700" i="1" dirty="0"/>
              <a:t>=  a person’s career or occupation (the way one spends his life)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/>
              <a:t>An isolated arrangement having a </a:t>
            </a:r>
            <a:r>
              <a:rPr lang="en-US" sz="2700" b="1" u="sng" dirty="0"/>
              <a:t>business character</a:t>
            </a:r>
            <a:r>
              <a:rPr lang="en-US" sz="2700" b="1" dirty="0"/>
              <a:t> </a:t>
            </a:r>
            <a:r>
              <a:rPr lang="en-US" sz="2700" dirty="0"/>
              <a:t>to be treated as a business.</a:t>
            </a:r>
            <a:endParaRPr lang="en-US" sz="2700" u="sng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/>
              <a:t>In deciding </a:t>
            </a:r>
            <a:r>
              <a:rPr lang="en-US" sz="2700" b="1" dirty="0"/>
              <a:t>taxable profits</a:t>
            </a:r>
            <a:r>
              <a:rPr lang="en-US" sz="2700" dirty="0"/>
              <a:t>;</a:t>
            </a:r>
          </a:p>
          <a:p>
            <a:pPr marL="608013" indent="-342900">
              <a:buFont typeface="Wingdings" panose="05000000000000000000" pitchFamily="2" charset="2"/>
              <a:buChar char="§"/>
            </a:pPr>
            <a:r>
              <a:rPr lang="en-US" sz="2700" b="1" u="sng" dirty="0"/>
              <a:t>Intention</a:t>
            </a:r>
            <a:r>
              <a:rPr lang="en-US" sz="2700" u="sng" dirty="0"/>
              <a:t> at the time of entering in to the transaction</a:t>
            </a:r>
            <a:r>
              <a:rPr lang="en-US" sz="2700" dirty="0"/>
              <a:t> is important to conclude as a </a:t>
            </a:r>
            <a:r>
              <a:rPr lang="en-US" sz="2700" b="1" dirty="0"/>
              <a:t>business character</a:t>
            </a:r>
            <a:r>
              <a:rPr lang="en-US" sz="2700" dirty="0"/>
              <a:t>.</a:t>
            </a:r>
          </a:p>
          <a:p>
            <a:pPr marL="538163" indent="-2730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700" dirty="0"/>
              <a:t>The </a:t>
            </a:r>
            <a:r>
              <a:rPr lang="en-US" sz="2700" b="1" u="sng" dirty="0"/>
              <a:t>casual &amp; non-recurring nature</a:t>
            </a:r>
            <a:r>
              <a:rPr lang="en-US" sz="2700" b="1" dirty="0"/>
              <a:t> </a:t>
            </a:r>
            <a:r>
              <a:rPr lang="en-US" sz="2700" dirty="0"/>
              <a:t>profits are excluded (Sec.08 - other income)</a:t>
            </a:r>
          </a:p>
          <a:p>
            <a:pPr marL="608013" indent="19050">
              <a:buFont typeface="Arial" panose="020B0604020202020204" pitchFamily="34" charset="0"/>
              <a:buChar char="•"/>
            </a:pPr>
            <a:r>
              <a:rPr lang="en-US" sz="2700" dirty="0"/>
              <a:t>	</a:t>
            </a:r>
            <a:r>
              <a:rPr lang="en-US" sz="2700" dirty="0" err="1"/>
              <a:t>Mahavitharana</a:t>
            </a:r>
            <a:r>
              <a:rPr lang="en-US" sz="2700" dirty="0"/>
              <a:t> Vs CIR (3 CTC 156)</a:t>
            </a:r>
          </a:p>
          <a:p>
            <a:pPr marL="900113" indent="-27305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en-US" sz="2700" dirty="0"/>
              <a:t>Ram </a:t>
            </a:r>
            <a:r>
              <a:rPr lang="en-US" sz="2700" dirty="0" err="1"/>
              <a:t>Iswara</a:t>
            </a:r>
            <a:r>
              <a:rPr lang="en-US" sz="2700" dirty="0"/>
              <a:t> Vs CIR (3 CTC 184)</a:t>
            </a:r>
          </a:p>
          <a:p>
            <a:pPr marL="900113" indent="-27305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en-US" sz="2700" dirty="0"/>
              <a:t>CIR Vs De </a:t>
            </a:r>
            <a:r>
              <a:rPr lang="en-US" sz="2700" dirty="0" err="1"/>
              <a:t>Zoysa</a:t>
            </a:r>
            <a:r>
              <a:rPr lang="en-US" sz="2700" dirty="0"/>
              <a:t> C.S. (1 CTC 524 Sc, 534 Pc)</a:t>
            </a:r>
          </a:p>
        </p:txBody>
      </p:sp>
    </p:spTree>
    <p:extLst>
      <p:ext uri="{BB962C8B-B14F-4D97-AF65-F5344CB8AC3E}">
        <p14:creationId xmlns:p14="http://schemas.microsoft.com/office/powerpoint/2010/main" val="37110362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6F6DB7-18EB-44F1-8C48-FD2ACBC089FC}"/>
              </a:ext>
            </a:extLst>
          </p:cNvPr>
          <p:cNvSpPr/>
          <p:nvPr/>
        </p:nvSpPr>
        <p:spPr>
          <a:xfrm>
            <a:off x="123417" y="136525"/>
            <a:ext cx="119881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ctr"/>
            <a:r>
              <a:rPr lang="en-US" sz="4000" b="1" u="sng" dirty="0"/>
              <a:t>BUSINESS INCOME </a:t>
            </a:r>
            <a:r>
              <a:rPr lang="en-US" sz="4000" b="1" u="sng" dirty="0" err="1"/>
              <a:t>Contd</a:t>
            </a:r>
            <a:r>
              <a:rPr lang="en-US" sz="4000" b="1" u="sng" dirty="0"/>
              <a:t>…</a:t>
            </a:r>
            <a:br>
              <a:rPr lang="en-US" sz="4000" b="1" u="sng" dirty="0"/>
            </a:br>
            <a:r>
              <a:rPr lang="en-US" sz="2400" b="1" u="sng" dirty="0"/>
              <a:t>(Gains and profits from conducting business)</a:t>
            </a:r>
          </a:p>
          <a:p>
            <a:pPr marL="88900" indent="-88900"/>
            <a:r>
              <a:rPr lang="en-US" sz="2800" b="1" dirty="0"/>
              <a:t>Gains and profit from business </a:t>
            </a:r>
            <a:r>
              <a:rPr lang="en-US" sz="2800" b="1" u="sng" dirty="0"/>
              <a:t>includes</a:t>
            </a:r>
            <a:r>
              <a:rPr lang="en-US" sz="2800" dirty="0"/>
              <a:t>; (Sec. 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Service Fee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Consideration received in respect of trading stock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Capital gains and liabilities of the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/>
              <a:t>Realisations</a:t>
            </a:r>
            <a:r>
              <a:rPr lang="en-US" sz="2800" dirty="0"/>
              <a:t> of depreciable assets of the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Consideration for accepting a reduction of the business capacity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u="sng" dirty="0"/>
              <a:t>Gifts</a:t>
            </a:r>
            <a:r>
              <a:rPr lang="en-US" sz="2800" dirty="0"/>
              <a:t> received in respect of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Derived business money and otherwise included in investment income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Other amounts required to be included under the Act</a:t>
            </a:r>
          </a:p>
          <a:p>
            <a:r>
              <a:rPr lang="en-US" sz="2800" b="1" dirty="0"/>
              <a:t>Gains and profit from business </a:t>
            </a:r>
            <a:r>
              <a:rPr lang="en-US" sz="2800" b="1" u="sng" dirty="0"/>
              <a:t>excludes;</a:t>
            </a:r>
            <a:r>
              <a:rPr lang="en-US" sz="2800" dirty="0"/>
              <a:t> (Sec. 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Exempt amounts and final withholding payments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Amounts included in calculating persons employment income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E78A5D-215B-4338-ACFE-88C93BFF2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731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CF95E0-EDDB-4AE5-9A53-7486173C3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39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8CC58E-7E86-4FC9-9D0B-427DE822595F}"/>
              </a:ext>
            </a:extLst>
          </p:cNvPr>
          <p:cNvSpPr/>
          <p:nvPr/>
        </p:nvSpPr>
        <p:spPr>
          <a:xfrm>
            <a:off x="110613" y="136526"/>
            <a:ext cx="11984150" cy="6749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ctr"/>
            <a:r>
              <a:rPr lang="en-US" sz="3200" b="1" u="sng" dirty="0"/>
              <a:t>BUSINESS INCOME </a:t>
            </a:r>
            <a:r>
              <a:rPr lang="en-US" sz="3200" b="1" u="sng" dirty="0" err="1"/>
              <a:t>Contd</a:t>
            </a:r>
            <a:r>
              <a:rPr lang="en-US" sz="3200" b="1" u="sng" dirty="0"/>
              <a:t>…</a:t>
            </a:r>
            <a:br>
              <a:rPr lang="en-US" sz="3200" b="1" u="sng" dirty="0"/>
            </a:br>
            <a:r>
              <a:rPr lang="en-US" sz="2800" b="1" u="sng" dirty="0"/>
              <a:t>(Gains and profits from conducting business)</a:t>
            </a:r>
          </a:p>
          <a:p>
            <a:pPr marL="88900" indent="-88900" algn="ctr"/>
            <a:endParaRPr lang="en-US" sz="2400" b="1" u="sng" dirty="0"/>
          </a:p>
          <a:p>
            <a:pPr marL="88900" indent="-88900"/>
            <a:r>
              <a:rPr lang="en-US" sz="2900" b="1" dirty="0"/>
              <a:t>Computation of a person’s income from business/investment</a:t>
            </a:r>
            <a:r>
              <a:rPr lang="en-US" sz="2900" dirty="0"/>
              <a:t>; (Sec. 11)</a:t>
            </a:r>
          </a:p>
          <a:p>
            <a:pPr marL="88900" indent="-88900" algn="ctr"/>
            <a:r>
              <a:rPr lang="en-US" sz="2900" b="1" dirty="0"/>
              <a:t>Business Income = Gross Income – Permitted Expenses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900" dirty="0"/>
              <a:t>In arriving at the income from a business/investment for a Y/A, </a:t>
            </a:r>
            <a:r>
              <a:rPr lang="en-US" sz="2900" b="1" dirty="0"/>
              <a:t>expenses</a:t>
            </a:r>
            <a:r>
              <a:rPr lang="en-US" sz="2900" dirty="0"/>
              <a:t>* </a:t>
            </a:r>
            <a:r>
              <a:rPr lang="en-US" sz="2900" u="sng" dirty="0"/>
              <a:t>incurred</a:t>
            </a:r>
            <a:r>
              <a:rPr lang="en-US" sz="2900" dirty="0"/>
              <a:t> </a:t>
            </a:r>
            <a:r>
              <a:rPr lang="en-US" sz="2900" u="sng" dirty="0"/>
              <a:t>during the year</a:t>
            </a:r>
            <a:r>
              <a:rPr lang="en-US" sz="2900" dirty="0"/>
              <a:t> by </a:t>
            </a:r>
            <a:r>
              <a:rPr lang="en-US" sz="2900" u="sng" dirty="0"/>
              <a:t>that person</a:t>
            </a:r>
            <a:r>
              <a:rPr lang="en-US" sz="2900" dirty="0"/>
              <a:t> </a:t>
            </a:r>
            <a:r>
              <a:rPr lang="en-US" sz="2900" u="sng" dirty="0"/>
              <a:t>in the production of income</a:t>
            </a:r>
            <a:r>
              <a:rPr lang="en-US" sz="2900" dirty="0"/>
              <a:t> from the business/investment shall be deducted </a:t>
            </a:r>
            <a:r>
              <a:rPr lang="en-US" sz="2800" dirty="0"/>
              <a:t>(Sec. 11).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900" dirty="0"/>
              <a:t>incurred during the year -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900" dirty="0"/>
              <a:t>by that person -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900" dirty="0"/>
              <a:t>in the production of income – </a:t>
            </a:r>
            <a:r>
              <a:rPr lang="en-US" sz="2900" i="1" dirty="0"/>
              <a:t>(similar meaning of Sec. 25 of the Old Act)</a:t>
            </a:r>
          </a:p>
          <a:p>
            <a:pPr lvl="1" algn="just"/>
            <a:r>
              <a:rPr lang="en-US" sz="2900" i="1" dirty="0"/>
              <a:t>	*Former Act used the words </a:t>
            </a:r>
            <a:r>
              <a:rPr lang="en-US" sz="2900" b="1" i="1" dirty="0"/>
              <a:t>expenses and outgoing</a:t>
            </a:r>
            <a:r>
              <a:rPr lang="en-US" sz="2900" i="1" dirty="0"/>
              <a:t>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900" i="1" dirty="0"/>
              <a:t>“</a:t>
            </a:r>
            <a:r>
              <a:rPr lang="en-US" sz="2900" i="1" u="sng" dirty="0"/>
              <a:t>Expenditure</a:t>
            </a:r>
            <a:r>
              <a:rPr lang="en-US" sz="2900" i="1" dirty="0"/>
              <a:t>” or “</a:t>
            </a:r>
            <a:r>
              <a:rPr lang="en-US" sz="2900" i="1" u="sng" dirty="0"/>
              <a:t>expense</a:t>
            </a:r>
            <a:r>
              <a:rPr lang="en-US" sz="2900" i="1" dirty="0"/>
              <a:t>” means a payment made </a:t>
            </a:r>
            <a:r>
              <a:rPr lang="en-US" sz="2900" i="1" u="sng" dirty="0"/>
              <a:t>that reduces the assets</a:t>
            </a:r>
            <a:r>
              <a:rPr lang="en-US" sz="2900" i="1" dirty="0"/>
              <a:t> of the person making the payment (Sec. 195) </a:t>
            </a:r>
          </a:p>
          <a:p>
            <a:pPr algn="r">
              <a:lnSpc>
                <a:spcPct val="150000"/>
              </a:lnSpc>
            </a:pPr>
            <a:r>
              <a:rPr lang="en-US" sz="2200" i="1" dirty="0" err="1"/>
              <a:t>Contd</a:t>
            </a:r>
            <a:r>
              <a:rPr lang="en-US" sz="2200" i="1" dirty="0"/>
              <a:t>…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6884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3CE8-7304-4C60-842A-EA217B9B0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344" y="136525"/>
            <a:ext cx="11758174" cy="76665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IMPORTANT QUESTIONS ANSWERED IN SECTION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3259C-6CAE-4774-9155-6F916E28E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482" y="903180"/>
            <a:ext cx="11576790" cy="581829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3000" spc="-10" dirty="0"/>
              <a:t>What tax?						- Income tax </a:t>
            </a:r>
            <a:r>
              <a:rPr lang="en-US" sz="2600" i="1" spc="-10" dirty="0"/>
              <a:t>(IT, WHT &amp; Remittance Tax)</a:t>
            </a:r>
          </a:p>
          <a:p>
            <a:pPr>
              <a:lnSpc>
                <a:spcPct val="160000"/>
              </a:lnSpc>
            </a:pPr>
            <a:r>
              <a:rPr lang="en-US" sz="3000" spc="-10" dirty="0"/>
              <a:t>Who is liable?					- A person</a:t>
            </a:r>
          </a:p>
          <a:p>
            <a:pPr>
              <a:lnSpc>
                <a:spcPct val="160000"/>
              </a:lnSpc>
            </a:pPr>
            <a:r>
              <a:rPr lang="en-US" sz="3000" spc="-10" dirty="0"/>
              <a:t>How frequently the tax be computed?		- For each Y/A</a:t>
            </a:r>
          </a:p>
          <a:p>
            <a:pPr>
              <a:lnSpc>
                <a:spcPct val="120000"/>
              </a:lnSpc>
            </a:pPr>
            <a:r>
              <a:rPr lang="en-US" sz="3000" spc="-10" dirty="0"/>
              <a:t>On what should the tax be computed?		- On taxable income &amp; on income 								   to be subjected to Final WHT</a:t>
            </a:r>
          </a:p>
          <a:p>
            <a:pPr marL="0" indent="0">
              <a:buNone/>
            </a:pPr>
            <a:endParaRPr lang="en-US" sz="3000" spc="-10" dirty="0"/>
          </a:p>
          <a:p>
            <a:r>
              <a:rPr lang="en-US" sz="3000" spc="-10" dirty="0"/>
              <a:t>At what rate the tax be computed?		- Relevant rates in 1</a:t>
            </a:r>
            <a:r>
              <a:rPr lang="en-US" sz="3000" spc="-10" baseline="30000" dirty="0"/>
              <a:t>St</a:t>
            </a:r>
            <a:r>
              <a:rPr lang="en-US" sz="3000" spc="-10" dirty="0"/>
              <a:t> Schedule 									</a:t>
            </a:r>
          </a:p>
          <a:p>
            <a:pPr>
              <a:lnSpc>
                <a:spcPct val="120000"/>
              </a:lnSpc>
            </a:pPr>
            <a:r>
              <a:rPr lang="en-US" sz="3000" spc="-10" dirty="0"/>
              <a:t>What are the allowable deductions </a:t>
            </a:r>
            <a:r>
              <a:rPr lang="en-US" sz="3000" u="sng" spc="-10" dirty="0"/>
              <a:t>from tax</a:t>
            </a:r>
            <a:r>
              <a:rPr lang="en-US" sz="3000" spc="-10" dirty="0"/>
              <a:t>?	- Foreign &amp; other allowable 								   tax credits</a:t>
            </a:r>
            <a:endParaRPr lang="en-US" sz="3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CB3F6-CECB-4BF8-B815-2F70AEDE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405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09E18B-97F4-419D-BE54-9E3448045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40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685F7E-3BCE-4D82-8F13-4467D6A190D8}"/>
              </a:ext>
            </a:extLst>
          </p:cNvPr>
          <p:cNvSpPr/>
          <p:nvPr/>
        </p:nvSpPr>
        <p:spPr>
          <a:xfrm>
            <a:off x="147484" y="188561"/>
            <a:ext cx="11924840" cy="6524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/>
              <a:t>BUSINESS INCOME </a:t>
            </a:r>
            <a:r>
              <a:rPr lang="en-US" sz="4000" b="1" u="sng" dirty="0" err="1"/>
              <a:t>Contd</a:t>
            </a:r>
            <a:r>
              <a:rPr lang="en-US" sz="4000" b="1" u="sng" dirty="0"/>
              <a:t>…</a:t>
            </a:r>
            <a:r>
              <a:rPr lang="en-US" sz="40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b="1" dirty="0"/>
              <a:t>Expenses of capital nature </a:t>
            </a:r>
            <a:r>
              <a:rPr lang="en-US" sz="2900" i="1" dirty="0"/>
              <a:t>(includes an expense that secures a benefit capable of lasting longer than 12 months) </a:t>
            </a:r>
            <a:r>
              <a:rPr lang="en-US" sz="2900" dirty="0"/>
              <a:t>not allowed. (Sec. 11).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900" dirty="0"/>
              <a:t>No deductions shall be allowed against employment income [Sec. 10(1)].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900" dirty="0"/>
              <a:t>No deductions shall be allowed </a:t>
            </a:r>
            <a:r>
              <a:rPr lang="en-US" sz="2900" u="sng" dirty="0"/>
              <a:t>except as expressly permitted by the Act </a:t>
            </a:r>
            <a:r>
              <a:rPr lang="en-US" sz="2900" dirty="0"/>
              <a:t>[Sec. 10(3)].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900" dirty="0"/>
              <a:t>Where more than one deduction applies, </a:t>
            </a:r>
            <a:r>
              <a:rPr lang="en-US" sz="2900" u="sng" dirty="0"/>
              <a:t>the most specific deduction shall be applied </a:t>
            </a:r>
            <a:r>
              <a:rPr lang="en-US" sz="2900" dirty="0"/>
              <a:t>even if that results in the denial of a deduction [Sec. 10(4)].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900" dirty="0"/>
              <a:t>No deduction of an expense until the tax withheld is paid to CG (</a:t>
            </a:r>
            <a:r>
              <a:rPr lang="en-US" sz="2900" u="sng" dirty="0"/>
              <a:t>only if liable for WHT</a:t>
            </a:r>
            <a:r>
              <a:rPr lang="en-US" sz="2900" dirty="0"/>
              <a:t>) [Sec.10(2)]</a:t>
            </a:r>
            <a:endParaRPr lang="en-GB" sz="2900" dirty="0"/>
          </a:p>
        </p:txBody>
      </p:sp>
    </p:spTree>
    <p:extLst>
      <p:ext uri="{BB962C8B-B14F-4D97-AF65-F5344CB8AC3E}">
        <p14:creationId xmlns:p14="http://schemas.microsoft.com/office/powerpoint/2010/main" val="2929140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526EA-910F-4AE8-BA95-B272C971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002" y="0"/>
            <a:ext cx="11641829" cy="70683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latin typeface="+mn-lt"/>
              </a:rPr>
              <a:t>DISALLOWABLES (Sec. 10) </a:t>
            </a:r>
            <a:r>
              <a:rPr lang="en-US" sz="4000" b="1" u="sng" dirty="0"/>
              <a:t>in calculating </a:t>
            </a:r>
            <a:r>
              <a:rPr lang="en-US" sz="4000" b="1" u="sng" dirty="0">
                <a:latin typeface="+mn-lt"/>
              </a:rPr>
              <a:t>person’s income</a:t>
            </a:r>
            <a:br>
              <a:rPr lang="en-US" sz="2700" b="1" u="sng" dirty="0">
                <a:latin typeface="+mn-lt"/>
              </a:rPr>
            </a:br>
            <a:endParaRPr lang="en-US" sz="2000" b="1" u="sng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E818866-54B6-49C8-B283-4A4494E3B1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662358"/>
              </p:ext>
            </p:extLst>
          </p:nvPr>
        </p:nvGraphicFramePr>
        <p:xfrm>
          <a:off x="152401" y="639519"/>
          <a:ext cx="11941276" cy="5996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3754">
                  <a:extLst>
                    <a:ext uri="{9D8B030D-6E8A-4147-A177-3AD203B41FA5}">
                      <a16:colId xmlns:a16="http://schemas.microsoft.com/office/drawing/2014/main" val="4071044598"/>
                    </a:ext>
                  </a:extLst>
                </a:gridCol>
                <a:gridCol w="4268395">
                  <a:extLst>
                    <a:ext uri="{9D8B030D-6E8A-4147-A177-3AD203B41FA5}">
                      <a16:colId xmlns:a16="http://schemas.microsoft.com/office/drawing/2014/main" val="1842531679"/>
                    </a:ext>
                  </a:extLst>
                </a:gridCol>
                <a:gridCol w="2479127">
                  <a:extLst>
                    <a:ext uri="{9D8B030D-6E8A-4147-A177-3AD203B41FA5}">
                      <a16:colId xmlns:a16="http://schemas.microsoft.com/office/drawing/2014/main" val="1347364586"/>
                    </a:ext>
                  </a:extLst>
                </a:gridCol>
              </a:tblGrid>
              <a:tr h="43071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Expense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Old Act (No. 10 of 2006)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New Act (24 of 2017)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37905"/>
                  </a:ext>
                </a:extLst>
              </a:tr>
              <a:tr h="5566179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Domestic Expenses (Defined in S.197)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Tax payables </a:t>
                      </a:r>
                      <a:r>
                        <a:rPr lang="en-US" sz="2400" u="sng" dirty="0">
                          <a:solidFill>
                            <a:schemeClr val="tx1"/>
                          </a:solidFill>
                        </a:rPr>
                        <a:t>under this Act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Interest, penalties and fines payable </a:t>
                      </a:r>
                      <a:r>
                        <a:rPr lang="en-US" sz="2400" u="sng" dirty="0">
                          <a:solidFill>
                            <a:schemeClr val="tx1"/>
                          </a:solidFill>
                        </a:rPr>
                        <a:t>to a Government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for breach of a written law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Expenditure connected with exempt income/final withholding payments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Retirement contributions.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Dividends of a Company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Entertainment expenses/outlays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Reserves or provision for expenditure/loss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Lotteries, betting or gambling costs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Taxes &amp; other levies specified by CG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Expenses on exempt income not allowable against liable income.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Subject to limitations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Limited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Not Allow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461367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B212DD-AB53-43F2-8FD6-9275DC7D9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77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647E5EB-061F-47D8-82B8-1D107CDDC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596654"/>
              </p:ext>
            </p:extLst>
          </p:nvPr>
        </p:nvGraphicFramePr>
        <p:xfrm>
          <a:off x="84147" y="892036"/>
          <a:ext cx="11895261" cy="59403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29751">
                  <a:extLst>
                    <a:ext uri="{9D8B030D-6E8A-4147-A177-3AD203B41FA5}">
                      <a16:colId xmlns:a16="http://schemas.microsoft.com/office/drawing/2014/main" val="2805058841"/>
                    </a:ext>
                  </a:extLst>
                </a:gridCol>
                <a:gridCol w="2762173">
                  <a:extLst>
                    <a:ext uri="{9D8B030D-6E8A-4147-A177-3AD203B41FA5}">
                      <a16:colId xmlns:a16="http://schemas.microsoft.com/office/drawing/2014/main" val="1666311888"/>
                    </a:ext>
                  </a:extLst>
                </a:gridCol>
                <a:gridCol w="5303337">
                  <a:extLst>
                    <a:ext uri="{9D8B030D-6E8A-4147-A177-3AD203B41FA5}">
                      <a16:colId xmlns:a16="http://schemas.microsoft.com/office/drawing/2014/main" val="2287705408"/>
                    </a:ext>
                  </a:extLst>
                </a:gridCol>
              </a:tblGrid>
              <a:tr h="3874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Expense Description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Old Act (No. 10 of 2006)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New Act (No. 24 of 2017)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85091"/>
                  </a:ext>
                </a:extLst>
              </a:tr>
              <a:tr h="55440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Interest incurred on debts utilized during the year/ acquired an asset used for production during the year.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Allowance for trading stocks (B/F&amp;C/F adjustment)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2000" b="1" dirty="0"/>
                        <a:t>3. </a:t>
                      </a:r>
                      <a:r>
                        <a:rPr lang="en-US" sz="2000" dirty="0"/>
                        <a:t>Repairs &amp; Improvements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2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2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GB" sz="20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&amp; Development 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(R&amp;D and </a:t>
                      </a:r>
                      <a:r>
                        <a:rPr lang="en-GB" sz="20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agricultural start up expenses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(Both Capital / Revenue)</a:t>
                      </a:r>
                      <a:endParaRPr lang="en-US" sz="2000" dirty="0"/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Allow even the asset </a:t>
                      </a: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not used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for production during the year.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Allow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3. </a:t>
                      </a:r>
                      <a:r>
                        <a:rPr lang="en-US" sz="2000" dirty="0"/>
                        <a:t>Improvements are in capital nature &amp; hence not allowable.</a:t>
                      </a:r>
                    </a:p>
                    <a:p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upgrading Trade/Business;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Inhouse 200%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through any outside institution 300%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8288" marR="0" lvl="0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kumimoji="0" lang="en-US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Allow only if utilized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 stated in the expense description.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(Sec. 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Allow (Sec. 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3.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Both deductible subject to a limit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(Sec.14)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buildings </a:t>
                      </a:r>
                      <a:r>
                        <a:rPr lang="en-US" sz="2000" u="sng" dirty="0">
                          <a:solidFill>
                            <a:schemeClr val="tx1"/>
                          </a:solidFill>
                        </a:rPr>
                        <a:t>up to 5% of WDV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other assets </a:t>
                      </a:r>
                      <a:r>
                        <a:rPr lang="en-US" sz="2000" u="sng" dirty="0">
                          <a:solidFill>
                            <a:schemeClr val="tx1"/>
                          </a:solidFill>
                        </a:rPr>
                        <a:t>up to 20% of WDV</a:t>
                      </a:r>
                    </a:p>
                    <a:p>
                      <a:pPr marL="268288" lvl="0" indent="-268288">
                        <a:buFont typeface="Arial" panose="020B0604020202020204" pitchFamily="34" charset="0"/>
                        <a:buNone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20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R&amp;D through any institution</a:t>
                      </a:r>
                      <a:r>
                        <a:rPr lang="en-GB" sz="20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(for upgrade the business or innovation/ research relates to high value </a:t>
                      </a:r>
                      <a:r>
                        <a:rPr lang="en-GB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agro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products 100%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GB" sz="20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Inhouse R&amp;D;</a:t>
                      </a:r>
                      <a:r>
                        <a:rPr lang="en-GB" sz="20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34950" indent="0"/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for improving business products or process beneficial to S L 100%</a:t>
                      </a:r>
                      <a:endParaRPr lang="en-U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34950" indent="0"/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Innovation /research relates to high value </a:t>
                      </a:r>
                      <a:r>
                        <a:rPr lang="en-GB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agro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products 100% (Sec. 15)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86888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55423E-38FF-428F-9FCC-DAADCCCE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42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94EA15-D8EA-4F2C-B520-F6370DE6F554}"/>
              </a:ext>
            </a:extLst>
          </p:cNvPr>
          <p:cNvSpPr/>
          <p:nvPr/>
        </p:nvSpPr>
        <p:spPr>
          <a:xfrm>
            <a:off x="291993" y="184150"/>
            <a:ext cx="116874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DEDUCTIBLES</a:t>
            </a:r>
            <a:r>
              <a:rPr lang="en-US" sz="3600" dirty="0"/>
              <a:t> </a:t>
            </a:r>
            <a:r>
              <a:rPr lang="en-US" sz="2800" u="sng" dirty="0"/>
              <a:t>in calculating person’s </a:t>
            </a:r>
            <a:r>
              <a:rPr lang="en-US" sz="2800" b="1" u="sng" dirty="0"/>
              <a:t>business income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7953209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A1B72-5DAE-468B-9025-14F51153C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1" y="136525"/>
            <a:ext cx="11747090" cy="79021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3600" b="1" dirty="0">
                <a:latin typeface="+mn-lt"/>
              </a:rPr>
              <a:t>DEDUCTIBLES</a:t>
            </a:r>
            <a:r>
              <a:rPr lang="en-US" sz="6000" dirty="0"/>
              <a:t> </a:t>
            </a:r>
            <a:r>
              <a:rPr lang="en-US" sz="3100" u="sng" dirty="0"/>
              <a:t>in calculating person’s </a:t>
            </a:r>
            <a:r>
              <a:rPr lang="en-US" sz="3100" b="1" u="sng" dirty="0"/>
              <a:t>business income (</a:t>
            </a:r>
            <a:r>
              <a:rPr lang="en-US" sz="3100" b="1" u="sng" dirty="0" err="1"/>
              <a:t>Contd</a:t>
            </a:r>
            <a:r>
              <a:rPr lang="en-US" sz="3100" b="1" u="sng" dirty="0"/>
              <a:t>…)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BC6BF-8E50-47E7-87FE-9FE264E7E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4" y="671052"/>
            <a:ext cx="11867535" cy="6111215"/>
          </a:xfrm>
        </p:spPr>
        <p:txBody>
          <a:bodyPr>
            <a:normAutofit lnSpcReduction="10000"/>
          </a:bodyPr>
          <a:lstStyle/>
          <a:p>
            <a:r>
              <a:rPr lang="en-GB" u="sng" dirty="0"/>
              <a:t>Agricultural start up expenses means</a:t>
            </a:r>
            <a:r>
              <a:rPr lang="en-GB" dirty="0"/>
              <a:t> (as defined in the Sec.15);</a:t>
            </a:r>
          </a:p>
          <a:p>
            <a:pPr marL="361950" indent="-361950">
              <a:buAutoNum type="alphaLcParenBoth"/>
            </a:pPr>
            <a:r>
              <a:rPr lang="en-GB" u="sng" dirty="0"/>
              <a:t>Opening up</a:t>
            </a:r>
            <a:r>
              <a:rPr lang="en-GB" dirty="0"/>
              <a:t> of lands for cultivation or for animal husbandry; </a:t>
            </a:r>
          </a:p>
          <a:p>
            <a:pPr marL="361950" indent="-361950">
              <a:buAutoNum type="alphaLcParenBoth"/>
            </a:pPr>
            <a:r>
              <a:rPr lang="en-GB" u="sng" dirty="0"/>
              <a:t>Cultivating</a:t>
            </a:r>
            <a:r>
              <a:rPr lang="en-GB" dirty="0"/>
              <a:t> land referred to in paragraph (a) with plants;</a:t>
            </a:r>
          </a:p>
          <a:p>
            <a:pPr marL="361950" indent="-361950">
              <a:buAutoNum type="alphaLcParenBoth"/>
            </a:pPr>
            <a:r>
              <a:rPr lang="en-GB" u="sng" dirty="0"/>
              <a:t>Purchase</a:t>
            </a:r>
            <a:r>
              <a:rPr lang="en-GB" dirty="0"/>
              <a:t> of livestock or poultry to be reared on land referred to in paragraph (a); or </a:t>
            </a:r>
          </a:p>
          <a:p>
            <a:pPr marL="361950" indent="-361950" algn="just">
              <a:buAutoNum type="alphaLcParenBoth"/>
            </a:pPr>
            <a:r>
              <a:rPr lang="en-GB" u="sng" dirty="0"/>
              <a:t>Maintaining</a:t>
            </a:r>
            <a:r>
              <a:rPr lang="en-GB" dirty="0"/>
              <a:t> tanks or ponds or </a:t>
            </a:r>
            <a:r>
              <a:rPr lang="en-GB" u="sng" dirty="0"/>
              <a:t>clearing</a:t>
            </a:r>
            <a:r>
              <a:rPr lang="en-GB" dirty="0"/>
              <a:t> or </a:t>
            </a:r>
            <a:r>
              <a:rPr lang="en-GB" u="sng" dirty="0"/>
              <a:t>preparation</a:t>
            </a:r>
            <a:r>
              <a:rPr lang="en-GB" dirty="0"/>
              <a:t> of any inland waters </a:t>
            </a:r>
            <a:r>
              <a:rPr lang="en-GB" u="sng" dirty="0"/>
              <a:t>for</a:t>
            </a:r>
            <a:r>
              <a:rPr lang="en-GB" dirty="0"/>
              <a:t> rearing of fish and purchase of fish to be reared in such tank, pond or inland waters as the case may be.</a:t>
            </a:r>
          </a:p>
          <a:p>
            <a:pPr algn="just"/>
            <a:r>
              <a:rPr lang="en-GB" u="sng" dirty="0"/>
              <a:t>Research &amp; Development expenses</a:t>
            </a:r>
            <a:r>
              <a:rPr lang="en-GB" dirty="0"/>
              <a:t> means (as defined in the Sec.15);</a:t>
            </a:r>
          </a:p>
          <a:p>
            <a:pPr marL="514350" indent="-514350" algn="just">
              <a:buAutoNum type="alphaLcParenBoth"/>
            </a:pPr>
            <a:r>
              <a:rPr lang="en-GB" dirty="0"/>
              <a:t>Carrying on any </a:t>
            </a:r>
            <a:r>
              <a:rPr lang="en-GB" u="sng" dirty="0"/>
              <a:t>scientific</a:t>
            </a:r>
            <a:r>
              <a:rPr lang="en-GB" dirty="0"/>
              <a:t>, </a:t>
            </a:r>
            <a:r>
              <a:rPr lang="en-GB" u="sng" dirty="0"/>
              <a:t>industrial</a:t>
            </a:r>
            <a:r>
              <a:rPr lang="en-GB" dirty="0"/>
              <a:t>, </a:t>
            </a:r>
            <a:r>
              <a:rPr lang="en-GB" u="sng" dirty="0"/>
              <a:t>agricultural</a:t>
            </a:r>
            <a:r>
              <a:rPr lang="en-GB" dirty="0"/>
              <a:t> or </a:t>
            </a:r>
            <a:r>
              <a:rPr lang="en-GB" u="sng" dirty="0"/>
              <a:t>any other</a:t>
            </a:r>
            <a:r>
              <a:rPr lang="en-GB" dirty="0"/>
              <a:t> research </a:t>
            </a:r>
            <a:r>
              <a:rPr lang="en-GB" u="sng" dirty="0"/>
              <a:t>for</a:t>
            </a:r>
            <a:r>
              <a:rPr lang="en-GB" dirty="0"/>
              <a:t> the </a:t>
            </a:r>
            <a:r>
              <a:rPr lang="en-GB" u="sng" dirty="0"/>
              <a:t>upgrading</a:t>
            </a:r>
            <a:r>
              <a:rPr lang="en-GB" dirty="0"/>
              <a:t> of the person’s business </a:t>
            </a:r>
            <a:r>
              <a:rPr lang="en-GB" u="sng" dirty="0"/>
              <a:t>through any institution in Sri Lanka</a:t>
            </a:r>
            <a:r>
              <a:rPr lang="en-GB" dirty="0"/>
              <a:t> (or for any </a:t>
            </a:r>
            <a:r>
              <a:rPr lang="en-GB" u="sng" dirty="0"/>
              <a:t>innovation or research</a:t>
            </a:r>
            <a:r>
              <a:rPr lang="en-GB" dirty="0"/>
              <a:t> relating to </a:t>
            </a:r>
            <a:r>
              <a:rPr lang="en-GB" u="sng" dirty="0"/>
              <a:t>high value agricultural products</a:t>
            </a:r>
            <a:r>
              <a:rPr lang="en-GB" dirty="0"/>
              <a:t>, </a:t>
            </a:r>
            <a:r>
              <a:rPr lang="en-GB" u="sng" dirty="0"/>
              <a:t>by the person</a:t>
            </a:r>
            <a:r>
              <a:rPr lang="en-GB" dirty="0"/>
              <a:t> or through </a:t>
            </a:r>
            <a:r>
              <a:rPr lang="en-GB" u="sng" dirty="0"/>
              <a:t>any research institution in Sri Lanka</a:t>
            </a:r>
            <a:r>
              <a:rPr lang="en-GB" dirty="0"/>
              <a:t>);or</a:t>
            </a:r>
          </a:p>
          <a:p>
            <a:pPr marL="514350" indent="-514350" algn="just">
              <a:buAutoNum type="alphaLcParenBoth"/>
            </a:pPr>
            <a:r>
              <a:rPr lang="en-GB" dirty="0"/>
              <a:t>The </a:t>
            </a:r>
            <a:r>
              <a:rPr lang="en-GB" u="sng" dirty="0"/>
              <a:t>process of developing</a:t>
            </a:r>
            <a:r>
              <a:rPr lang="en-GB" dirty="0"/>
              <a:t> the person’s business and </a:t>
            </a:r>
            <a:r>
              <a:rPr lang="en-GB" u="sng" dirty="0"/>
              <a:t>improving</a:t>
            </a:r>
            <a:r>
              <a:rPr lang="en-GB" dirty="0"/>
              <a:t> business products or process.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A5AAC-5EC4-4365-A4B2-04D5754E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425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77F09-1804-419D-84F0-AC14E983D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75" y="-179513"/>
            <a:ext cx="11707686" cy="80220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b="1" dirty="0">
                <a:latin typeface="+mn-lt"/>
              </a:rPr>
              <a:t>DEDUCTIBLES</a:t>
            </a:r>
            <a:r>
              <a:rPr lang="en-US" sz="7200" dirty="0"/>
              <a:t> </a:t>
            </a:r>
            <a:r>
              <a:rPr lang="en-US" sz="3100" u="sng" dirty="0">
                <a:latin typeface="+mn-lt"/>
              </a:rPr>
              <a:t>in calculating person’s </a:t>
            </a:r>
            <a:r>
              <a:rPr lang="en-US" sz="3100" b="1" u="sng" dirty="0">
                <a:latin typeface="+mn-lt"/>
              </a:rPr>
              <a:t>business income</a:t>
            </a:r>
            <a:endParaRPr lang="en-GB" sz="3100" b="1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185D2F9-A2BC-4755-8229-7F09AF96C6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6061927"/>
              </p:ext>
            </p:extLst>
          </p:nvPr>
        </p:nvGraphicFramePr>
        <p:xfrm>
          <a:off x="157074" y="622692"/>
          <a:ext cx="11926469" cy="6183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06641">
                  <a:extLst>
                    <a:ext uri="{9D8B030D-6E8A-4147-A177-3AD203B41FA5}">
                      <a16:colId xmlns:a16="http://schemas.microsoft.com/office/drawing/2014/main" val="2887259902"/>
                    </a:ext>
                  </a:extLst>
                </a:gridCol>
                <a:gridCol w="2801463">
                  <a:extLst>
                    <a:ext uri="{9D8B030D-6E8A-4147-A177-3AD203B41FA5}">
                      <a16:colId xmlns:a16="http://schemas.microsoft.com/office/drawing/2014/main" val="1845525500"/>
                    </a:ext>
                  </a:extLst>
                </a:gridCol>
                <a:gridCol w="5018365">
                  <a:extLst>
                    <a:ext uri="{9D8B030D-6E8A-4147-A177-3AD203B41FA5}">
                      <a16:colId xmlns:a16="http://schemas.microsoft.com/office/drawing/2014/main" val="1602910941"/>
                    </a:ext>
                  </a:extLst>
                </a:gridCol>
              </a:tblGrid>
              <a:tr h="7823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Expense Description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Old Act (No. 10 of 2006)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New Act (No. 24 of 2017)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030863"/>
                  </a:ext>
                </a:extLst>
              </a:tr>
              <a:tr h="5360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Retirement Benefit Contributions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Allowable type of a payment which is subject to WHT, but the </a:t>
                      </a:r>
                      <a:r>
                        <a:rPr lang="en-US" sz="2800" dirty="0"/>
                        <a:t>tax withheld is not yet paid to CG </a:t>
                      </a:r>
                      <a:r>
                        <a:rPr lang="en-US" sz="2800" i="1" dirty="0"/>
                        <a:t>(applicable </a:t>
                      </a:r>
                      <a:r>
                        <a:rPr lang="en-US" sz="2800" i="1" u="sng" dirty="0"/>
                        <a:t>only if liable for WHT</a:t>
                      </a:r>
                      <a:r>
                        <a:rPr lang="en-US" sz="2800" i="1" dirty="0"/>
                        <a:t>)</a:t>
                      </a: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Allow (with some limits)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Allow</a:t>
                      </a:r>
                    </a:p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Allow only if;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:the benefit is </a:t>
                      </a:r>
                      <a:r>
                        <a:rPr kumimoji="0" lang="en-US" sz="2800" u="sng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taxing</a:t>
                      </a: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on the employee </a:t>
                      </a:r>
                      <a:r>
                        <a:rPr kumimoji="0" lang="en-US" sz="2800" b="1" u="sng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or</a:t>
                      </a: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:contributed to a fund </a:t>
                      </a:r>
                      <a:r>
                        <a:rPr kumimoji="0" lang="en-US" sz="2800" u="sng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approved</a:t>
                      </a: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by CG. </a:t>
                      </a: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[Sec.10(1)(b)(iv)]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Not Allow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[Sec.10(2)]</a:t>
                      </a:r>
                      <a:endParaRPr kumimoji="0" lang="en-US" sz="2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</a:endParaRPr>
                    </a:p>
                    <a:p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19020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B97D20-C889-4CFF-A8ED-C67FE1D4E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497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78BC978-6A7E-403D-A7B5-C23205E669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00957"/>
              </p:ext>
            </p:extLst>
          </p:nvPr>
        </p:nvGraphicFramePr>
        <p:xfrm>
          <a:off x="188486" y="487680"/>
          <a:ext cx="11861399" cy="621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7533">
                  <a:extLst>
                    <a:ext uri="{9D8B030D-6E8A-4147-A177-3AD203B41FA5}">
                      <a16:colId xmlns:a16="http://schemas.microsoft.com/office/drawing/2014/main" val="2569912734"/>
                    </a:ext>
                  </a:extLst>
                </a:gridCol>
                <a:gridCol w="4098766">
                  <a:extLst>
                    <a:ext uri="{9D8B030D-6E8A-4147-A177-3AD203B41FA5}">
                      <a16:colId xmlns:a16="http://schemas.microsoft.com/office/drawing/2014/main" val="2695535518"/>
                    </a:ext>
                  </a:extLst>
                </a:gridCol>
                <a:gridCol w="5725100">
                  <a:extLst>
                    <a:ext uri="{9D8B030D-6E8A-4147-A177-3AD203B41FA5}">
                      <a16:colId xmlns:a16="http://schemas.microsoft.com/office/drawing/2014/main" val="270430621"/>
                    </a:ext>
                  </a:extLst>
                </a:gridCol>
              </a:tblGrid>
              <a:tr h="422459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Expense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Old Act</a:t>
                      </a:r>
                      <a:r>
                        <a:rPr lang="en-US" sz="2000" dirty="0"/>
                        <a:t>(No. 10 of 2006)  </a:t>
                      </a:r>
                      <a:endParaRPr lang="en-US" sz="2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New Act </a:t>
                      </a:r>
                      <a:r>
                        <a:rPr lang="en-GB" sz="2000" dirty="0"/>
                        <a:t>(No. 24 of 2017)</a:t>
                      </a:r>
                      <a:endParaRPr lang="en-US" sz="2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183631"/>
                  </a:ext>
                </a:extLst>
              </a:tr>
              <a:tr h="5733379">
                <a:tc>
                  <a:txBody>
                    <a:bodyPr/>
                    <a:lstStyle/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allowance</a:t>
                      </a: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lancing allowance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(Gain/loss on disposal of an depreciated capital asset)</a:t>
                      </a: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Buildings - 10%</a:t>
                      </a:r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M/Vehicles &amp; Furniture - 20%</a:t>
                      </a:r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equipment &amp; software - 25%</a:t>
                      </a:r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Plant, Machinery &amp; Equipment - 33 1/3% and 50%</a:t>
                      </a:r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Intangible Assets - 10%</a:t>
                      </a: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Whether a gain or a loss it is considered as a trade/business gain/loss for taxation.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Buildings - 5%</a:t>
                      </a:r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M/Vehicles &amp; Furniture - 20%</a:t>
                      </a:r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Hardware - 20%</a:t>
                      </a:r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Plant, Machinery &amp; Equipment- 20%</a:t>
                      </a:r>
                    </a:p>
                    <a:p>
                      <a:endParaRPr lang="en-US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Intangible Assets – (Sec.16 &amp; 4</a:t>
                      </a:r>
                      <a:r>
                        <a:rPr lang="en-GB" sz="22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 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Schedule)</a:t>
                      </a:r>
                    </a:p>
                    <a:p>
                      <a:pPr marL="0" indent="361950"/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Within the actual useful life</a:t>
                      </a:r>
                    </a:p>
                    <a:p>
                      <a:pPr marL="0" indent="361950"/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indefinite life - 5%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Claimability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2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 be differed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it is a </a:t>
                      </a:r>
                      <a:r>
                        <a:rPr lang="en-GB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gain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 is considered as a business gain for taxation.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it is a </a:t>
                      </a:r>
                      <a:r>
                        <a:rPr lang="en-GB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 is considered as an allowable capital allowance.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Gain/loss on </a:t>
                      </a:r>
                      <a:r>
                        <a:rPr lang="en-GB" sz="22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selling to an associate 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not cover under this. (Sec.16 &amp; 2</a:t>
                      </a:r>
                      <a:r>
                        <a:rPr lang="en-GB" sz="22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4</a:t>
                      </a:r>
                      <a:r>
                        <a:rPr lang="en-GB" sz="22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 </a:t>
                      </a:r>
                      <a:r>
                        <a:rPr lang="en-GB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246826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33163E-36EC-4049-B624-DEACE52F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0314" y="6336268"/>
            <a:ext cx="2743200" cy="369332"/>
          </a:xfrm>
        </p:spPr>
        <p:txBody>
          <a:bodyPr/>
          <a:lstStyle/>
          <a:p>
            <a:fld id="{B911D3BB-F4F1-4E3A-A10C-FC6C006EB99A}" type="slidenum">
              <a:rPr lang="en-US" smtClean="0"/>
              <a:t>45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5C0FDE-0B7F-44C1-8D50-C84CF24EAB5F}"/>
              </a:ext>
            </a:extLst>
          </p:cNvPr>
          <p:cNvSpPr txBox="1"/>
          <p:nvPr/>
        </p:nvSpPr>
        <p:spPr>
          <a:xfrm>
            <a:off x="269271" y="-291710"/>
            <a:ext cx="116515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DEDUCTIBLES</a:t>
            </a:r>
            <a:r>
              <a:rPr lang="en-US" sz="6000" b="1" dirty="0"/>
              <a:t> </a:t>
            </a:r>
            <a:r>
              <a:rPr lang="en-US" sz="2800" u="sng" dirty="0"/>
              <a:t>in calculating person’s </a:t>
            </a:r>
            <a:r>
              <a:rPr lang="en-US" sz="2800" b="1" u="sng" dirty="0"/>
              <a:t>business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05279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8A476-7597-4810-808F-4A9ED04D8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5" y="280219"/>
            <a:ext cx="11911781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DEDUCTIBLES</a:t>
            </a:r>
            <a:r>
              <a:rPr lang="en-US" sz="9600" b="1" dirty="0">
                <a:latin typeface="+mn-lt"/>
              </a:rPr>
              <a:t> </a:t>
            </a:r>
            <a:r>
              <a:rPr lang="en-US" sz="3600" b="1" u="sng" dirty="0">
                <a:latin typeface="+mn-lt"/>
              </a:rPr>
              <a:t>in calculating person’s business</a:t>
            </a:r>
            <a:br>
              <a:rPr lang="en-US" dirty="0"/>
            </a:b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00BD571-1EAA-4011-90CD-A89367BE3B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0373948"/>
              </p:ext>
            </p:extLst>
          </p:nvPr>
        </p:nvGraphicFramePr>
        <p:xfrm>
          <a:off x="81117" y="762000"/>
          <a:ext cx="11911779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1105">
                  <a:extLst>
                    <a:ext uri="{9D8B030D-6E8A-4147-A177-3AD203B41FA5}">
                      <a16:colId xmlns:a16="http://schemas.microsoft.com/office/drawing/2014/main" val="711586191"/>
                    </a:ext>
                  </a:extLst>
                </a:gridCol>
                <a:gridCol w="3518628">
                  <a:extLst>
                    <a:ext uri="{9D8B030D-6E8A-4147-A177-3AD203B41FA5}">
                      <a16:colId xmlns:a16="http://schemas.microsoft.com/office/drawing/2014/main" val="1207238525"/>
                    </a:ext>
                  </a:extLst>
                </a:gridCol>
                <a:gridCol w="6102046">
                  <a:extLst>
                    <a:ext uri="{9D8B030D-6E8A-4147-A177-3AD203B41FA5}">
                      <a16:colId xmlns:a16="http://schemas.microsoft.com/office/drawing/2014/main" val="3821697756"/>
                    </a:ext>
                  </a:extLst>
                </a:gridCol>
              </a:tblGrid>
              <a:tr h="4510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Expense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Old Act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(No. 10 of 2006)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New Act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(No. 24 of 2017)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781762"/>
                  </a:ext>
                </a:extLst>
              </a:tr>
              <a:tr h="5562693">
                <a:tc>
                  <a:txBody>
                    <a:bodyPr/>
                    <a:lstStyle/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 costs</a:t>
                      </a: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 on Financial Instruments</a:t>
                      </a: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 Lease Rental Payments</a:t>
                      </a:r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Limitations were there </a:t>
                      </a: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only on group finances.</a:t>
                      </a: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carry forward facility.</a:t>
                      </a: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allowed only if it was a taxable F/Instrument.</a:t>
                      </a: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Lease rental was allowable with upper limits but no allowable depreciation.</a:t>
                      </a:r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Limitations are there even on interest on </a:t>
                      </a:r>
                      <a:r>
                        <a:rPr lang="en-GB" sz="26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non-group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 instruments </a:t>
                      </a:r>
                      <a:r>
                        <a:rPr lang="en-GB" sz="260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Applicable only on financial instruments with 6 yrs. carry forward facility of unclaimed balance.</a:t>
                      </a:r>
                      <a:r>
                        <a:rPr lang="en-GB" sz="2600" i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(“Financial instruments” are not defined).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600" i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per Gazette No. 2064/55 such losses shall be setoff against F/Instrument gains.</a:t>
                      </a: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Only interest &amp; depreciation allowance is allowable. 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Rental is not allowed. (Sec.31)</a:t>
                      </a:r>
                    </a:p>
                    <a:p>
                      <a:endParaRPr lang="en-GB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85332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307298-AE08-43A6-9B9C-9975D84BA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270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E40C-130C-4867-B362-C9DB05404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33" y="-566591"/>
            <a:ext cx="11372709" cy="1239769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b="1" dirty="0">
                <a:latin typeface="+mn-lt"/>
              </a:rPr>
              <a:t>DEDUCTIBLES</a:t>
            </a:r>
            <a:r>
              <a:rPr lang="en-US" sz="9600" dirty="0"/>
              <a:t> </a:t>
            </a:r>
            <a:r>
              <a:rPr lang="en-US" sz="2700" u="sng" dirty="0">
                <a:latin typeface="+mn-lt"/>
              </a:rPr>
              <a:t>in calculating person’s </a:t>
            </a:r>
            <a:r>
              <a:rPr lang="en-US" sz="2700" b="1" u="sng" dirty="0">
                <a:latin typeface="+mn-lt"/>
              </a:rPr>
              <a:t>business income</a:t>
            </a:r>
            <a:endParaRPr lang="en-GB" sz="2700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7BEA2FC-DDDF-4649-B367-640FF95C60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621126"/>
              </p:ext>
            </p:extLst>
          </p:nvPr>
        </p:nvGraphicFramePr>
        <p:xfrm>
          <a:off x="123416" y="942448"/>
          <a:ext cx="11948910" cy="58342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85542">
                  <a:extLst>
                    <a:ext uri="{9D8B030D-6E8A-4147-A177-3AD203B41FA5}">
                      <a16:colId xmlns:a16="http://schemas.microsoft.com/office/drawing/2014/main" val="3965411642"/>
                    </a:ext>
                  </a:extLst>
                </a:gridCol>
                <a:gridCol w="3985542">
                  <a:extLst>
                    <a:ext uri="{9D8B030D-6E8A-4147-A177-3AD203B41FA5}">
                      <a16:colId xmlns:a16="http://schemas.microsoft.com/office/drawing/2014/main" val="2251217205"/>
                    </a:ext>
                  </a:extLst>
                </a:gridCol>
                <a:gridCol w="3977826">
                  <a:extLst>
                    <a:ext uri="{9D8B030D-6E8A-4147-A177-3AD203B41FA5}">
                      <a16:colId xmlns:a16="http://schemas.microsoft.com/office/drawing/2014/main" val="621077812"/>
                    </a:ext>
                  </a:extLst>
                </a:gridCol>
              </a:tblGrid>
              <a:tr h="5575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Expense Description</a:t>
                      </a:r>
                      <a:endParaRPr lang="en-GB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Old Act </a:t>
                      </a:r>
                      <a:r>
                        <a:rPr lang="en-GB" sz="2800" dirty="0"/>
                        <a:t>(No. 10 of 2006)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New Act (No. 24 of 2017)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40660"/>
                  </a:ext>
                </a:extLst>
              </a:tr>
              <a:tr h="527669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sz="2800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800" dirty="0"/>
                        <a:t>Advertising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endParaRPr lang="en-US" sz="2800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800" dirty="0"/>
                        <a:t>Finance Lease Rentals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endParaRPr lang="en-US" sz="2800" dirty="0"/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endParaRPr lang="en-US" sz="2800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800" dirty="0"/>
                        <a:t>Management Fee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endParaRPr lang="en-US" sz="2800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800" dirty="0"/>
                        <a:t>Foreign Travel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¼th Disallow</a:t>
                      </a:r>
                    </a:p>
                    <a:p>
                      <a:endParaRPr lang="en-US" sz="2800" dirty="0"/>
                    </a:p>
                    <a:p>
                      <a:r>
                        <a:rPr lang="en-US" sz="2800" dirty="0"/>
                        <a:t>Allow subject to Limitations</a:t>
                      </a:r>
                    </a:p>
                    <a:p>
                      <a:endParaRPr lang="en-US" sz="2800" dirty="0"/>
                    </a:p>
                    <a:p>
                      <a:r>
                        <a:rPr lang="en-US" sz="2800" dirty="0"/>
                        <a:t>Limited (1% or Rs.2M)</a:t>
                      </a:r>
                    </a:p>
                    <a:p>
                      <a:endParaRPr lang="en-US" sz="2800" dirty="0"/>
                    </a:p>
                    <a:p>
                      <a:r>
                        <a:rPr lang="en-US" sz="2800" dirty="0"/>
                        <a:t>Limited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Allow in full</a:t>
                      </a:r>
                    </a:p>
                    <a:p>
                      <a:endParaRPr lang="en-US" sz="2800" dirty="0"/>
                    </a:p>
                    <a:p>
                      <a:r>
                        <a:rPr lang="en-US" sz="2800" dirty="0"/>
                        <a:t>Allow both Interest &amp;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Depreciation (Sec.31)</a:t>
                      </a:r>
                    </a:p>
                    <a:p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dirty="0"/>
                        <a:t>Allow in full</a:t>
                      </a:r>
                    </a:p>
                    <a:p>
                      <a:endParaRPr lang="en-US" sz="2800" dirty="0"/>
                    </a:p>
                    <a:p>
                      <a:r>
                        <a:rPr lang="en-US" sz="2800" dirty="0"/>
                        <a:t>Allow in full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0805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34C92D-4A2D-4814-ADAD-3562A7080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2951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C79245-54BF-4710-ACC3-85AC968E0A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657974"/>
              </p:ext>
            </p:extLst>
          </p:nvPr>
        </p:nvGraphicFramePr>
        <p:xfrm>
          <a:off x="193040" y="868294"/>
          <a:ext cx="11788503" cy="58576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1858">
                  <a:extLst>
                    <a:ext uri="{9D8B030D-6E8A-4147-A177-3AD203B41FA5}">
                      <a16:colId xmlns:a16="http://schemas.microsoft.com/office/drawing/2014/main" val="1333788986"/>
                    </a:ext>
                  </a:extLst>
                </a:gridCol>
                <a:gridCol w="3803455">
                  <a:extLst>
                    <a:ext uri="{9D8B030D-6E8A-4147-A177-3AD203B41FA5}">
                      <a16:colId xmlns:a16="http://schemas.microsoft.com/office/drawing/2014/main" val="4241134259"/>
                    </a:ext>
                  </a:extLst>
                </a:gridCol>
                <a:gridCol w="6293190">
                  <a:extLst>
                    <a:ext uri="{9D8B030D-6E8A-4147-A177-3AD203B41FA5}">
                      <a16:colId xmlns:a16="http://schemas.microsoft.com/office/drawing/2014/main" val="1762661711"/>
                    </a:ext>
                  </a:extLst>
                </a:gridCol>
              </a:tblGrid>
              <a:tr h="48900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Expense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Old Act </a:t>
                      </a:r>
                      <a:r>
                        <a:rPr lang="en-GB" sz="2400" dirty="0"/>
                        <a:t>(No. 10 of 2006)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New Act </a:t>
                      </a:r>
                      <a:r>
                        <a:rPr lang="en-GB" sz="2400" dirty="0"/>
                        <a:t>(No. 24 of 2017)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478201"/>
                  </a:ext>
                </a:extLst>
              </a:tr>
              <a:tr h="5368621">
                <a:tc>
                  <a:txBody>
                    <a:bodyPr/>
                    <a:lstStyle/>
                    <a:p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Losses 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2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(Sec.19 of new Act)</a:t>
                      </a:r>
                      <a:endParaRPr lang="en-US" sz="2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00050" indent="-400050">
                        <a:buFont typeface="+mj-lt"/>
                        <a:buAutoNum type="romanLcPeriod"/>
                      </a:pP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Taxable business losses could be deducted up to 35% of </a:t>
                      </a: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Balance could be carried forward indefinitely.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Losses on leasing or life insurance could be set off against profits from same businesses.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losses could be deducted up to 100% of </a:t>
                      </a: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income plus investment income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from total </a:t>
                      </a:r>
                      <a:r>
                        <a:rPr lang="en-GB" sz="26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However, the investment losses could be set off only against investment income.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Balance unrelieved loss C/F for 6 years for claiming.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Restriction on claiming losses of leasing and life insurance businesses is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removed.</a:t>
                      </a:r>
                      <a:endParaRPr lang="en-US" sz="2600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97140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875D63-7DB5-41CB-87D8-CEFC5E73B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48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987A3F-D6AD-4AB3-A743-B0B0B0392FE7}"/>
              </a:ext>
            </a:extLst>
          </p:cNvPr>
          <p:cNvSpPr txBox="1"/>
          <p:nvPr/>
        </p:nvSpPr>
        <p:spPr>
          <a:xfrm>
            <a:off x="10487278" y="6230798"/>
            <a:ext cx="133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Contd.….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1FEAFB-6BA2-4CC0-A638-89639B14FF91}"/>
              </a:ext>
            </a:extLst>
          </p:cNvPr>
          <p:cNvSpPr txBox="1"/>
          <p:nvPr/>
        </p:nvSpPr>
        <p:spPr>
          <a:xfrm>
            <a:off x="252379" y="257870"/>
            <a:ext cx="11788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LOSSES</a:t>
            </a:r>
          </a:p>
        </p:txBody>
      </p:sp>
    </p:spTree>
    <p:extLst>
      <p:ext uri="{BB962C8B-B14F-4D97-AF65-F5344CB8AC3E}">
        <p14:creationId xmlns:p14="http://schemas.microsoft.com/office/powerpoint/2010/main" val="19189036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B3A747-9286-42C5-8316-292831E82078}"/>
              </a:ext>
            </a:extLst>
          </p:cNvPr>
          <p:cNvSpPr txBox="1"/>
          <p:nvPr/>
        </p:nvSpPr>
        <p:spPr>
          <a:xfrm>
            <a:off x="291313" y="-89012"/>
            <a:ext cx="11471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LOSSES</a:t>
            </a:r>
            <a:r>
              <a:rPr lang="en-US" sz="5400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Contd</a:t>
            </a:r>
            <a:r>
              <a:rPr lang="en-US" sz="2400" dirty="0"/>
              <a:t>…..)</a:t>
            </a:r>
          </a:p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6D00AA-C902-485F-8C66-62F364CE5F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942331"/>
              </p:ext>
            </p:extLst>
          </p:nvPr>
        </p:nvGraphicFramePr>
        <p:xfrm>
          <a:off x="127624" y="679599"/>
          <a:ext cx="11936752" cy="60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7381">
                  <a:extLst>
                    <a:ext uri="{9D8B030D-6E8A-4147-A177-3AD203B41FA5}">
                      <a16:colId xmlns:a16="http://schemas.microsoft.com/office/drawing/2014/main" val="3273286631"/>
                    </a:ext>
                  </a:extLst>
                </a:gridCol>
                <a:gridCol w="2473928">
                  <a:extLst>
                    <a:ext uri="{9D8B030D-6E8A-4147-A177-3AD203B41FA5}">
                      <a16:colId xmlns:a16="http://schemas.microsoft.com/office/drawing/2014/main" val="3649037588"/>
                    </a:ext>
                  </a:extLst>
                </a:gridCol>
                <a:gridCol w="7225443">
                  <a:extLst>
                    <a:ext uri="{9D8B030D-6E8A-4147-A177-3AD203B41FA5}">
                      <a16:colId xmlns:a16="http://schemas.microsoft.com/office/drawing/2014/main" val="1822404769"/>
                    </a:ext>
                  </a:extLst>
                </a:gridCol>
              </a:tblGrid>
              <a:tr h="420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Expenses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Old Act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New Act </a:t>
                      </a:r>
                      <a:r>
                        <a:rPr lang="en-GB" sz="2400" dirty="0"/>
                        <a:t>(No. 24 of 2017)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778319"/>
                  </a:ext>
                </a:extLst>
              </a:tr>
              <a:tr h="5551925">
                <a:tc>
                  <a:txBody>
                    <a:bodyPr/>
                    <a:lstStyle/>
                    <a:p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Losses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(Contd.)</a:t>
                      </a:r>
                    </a:p>
                    <a:p>
                      <a:r>
                        <a:rPr lang="en-GB" sz="2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(Sec.19 of new Act)</a:t>
                      </a:r>
                      <a:endParaRPr lang="en-US" sz="2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66700" indent="-266700">
                        <a:buFont typeface="+mj-lt"/>
                        <a:buAutoNum type="romanLcPeriod"/>
                      </a:pP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(Contd.)</a:t>
                      </a: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ii. Finance lease business losses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Setoff only against leasing profits.</a:t>
                      </a:r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Losses from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 term contracts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be carried back to be set off against the previous years’ profits there on.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Losses on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incomes taxing at low rates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be set off against any business or investment income not taxing at a higher rate.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Losses on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exempt businesses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be set off only against exempt business income.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Deductible losses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shall be deducted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 of calculating loss</a:t>
                      </a:r>
                      <a:r>
                        <a:rPr lang="en-GB" sz="2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 meaning of </a:t>
                      </a:r>
                      <a:r>
                        <a:rPr lang="en-GB" sz="2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“unrelieved loss”</a:t>
                      </a:r>
                      <a:r>
                        <a:rPr lang="en-GB" sz="2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given in Sec. 19(6).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off against any business income subject to above limitations. (Common treatment under Sec. 19)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98729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25D06C-2B76-4E92-92F9-ED8AA8178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49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903B19-207D-4F79-9ABB-BCC54E010095}"/>
              </a:ext>
            </a:extLst>
          </p:cNvPr>
          <p:cNvSpPr txBox="1"/>
          <p:nvPr/>
        </p:nvSpPr>
        <p:spPr>
          <a:xfrm>
            <a:off x="10280073" y="6280850"/>
            <a:ext cx="1482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Contd.….</a:t>
            </a:r>
          </a:p>
        </p:txBody>
      </p:sp>
    </p:spTree>
    <p:extLst>
      <p:ext uri="{BB962C8B-B14F-4D97-AF65-F5344CB8AC3E}">
        <p14:creationId xmlns:p14="http://schemas.microsoft.com/office/powerpoint/2010/main" val="6997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00E8-87F3-469C-A7AC-F5A5D2D60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60" y="136525"/>
            <a:ext cx="11640368" cy="60958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COMPUTATION OF 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C1D2-2A1D-4E2E-AB3B-1B0DE582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63" y="852692"/>
            <a:ext cx="11752565" cy="5778109"/>
          </a:xfrm>
        </p:spPr>
        <p:txBody>
          <a:bodyPr/>
          <a:lstStyle/>
          <a:p>
            <a:pPr marL="0" indent="0">
              <a:buNone/>
            </a:pPr>
            <a:r>
              <a:rPr lang="en-GB" sz="3000" b="1" dirty="0"/>
              <a:t>The Tax</a:t>
            </a:r>
            <a:r>
              <a:rPr lang="en-GB" sz="3000" dirty="0"/>
              <a:t> </a:t>
            </a:r>
            <a:r>
              <a:rPr lang="en-GB" sz="3000" b="1" dirty="0"/>
              <a:t>is equivalent to;</a:t>
            </a:r>
            <a:endParaRPr lang="en-US" sz="3000" dirty="0"/>
          </a:p>
          <a:p>
            <a:r>
              <a:rPr lang="en-GB" sz="3000" b="1" dirty="0"/>
              <a:t>(a)</a:t>
            </a:r>
            <a:r>
              <a:rPr lang="en-GB" sz="3000" dirty="0"/>
              <a:t> </a:t>
            </a:r>
            <a:r>
              <a:rPr lang="en-GB" sz="3000" b="1" dirty="0"/>
              <a:t>(Taxable Income x Rate/s*) – tax credits, if any</a:t>
            </a:r>
            <a:endParaRPr lang="en-US" sz="3000" dirty="0"/>
          </a:p>
          <a:p>
            <a:pPr marL="0" indent="0">
              <a:buNone/>
            </a:pPr>
            <a:r>
              <a:rPr lang="en-GB" sz="3000" b="1" dirty="0"/>
              <a:t>		</a:t>
            </a:r>
            <a:r>
              <a:rPr lang="en-GB" sz="3000" b="1" baseline="-25000" dirty="0"/>
              <a:t>PLUS</a:t>
            </a:r>
            <a:endParaRPr lang="en-US" sz="3000" dirty="0"/>
          </a:p>
          <a:p>
            <a:r>
              <a:rPr lang="en-GB" sz="3000" b="1" dirty="0"/>
              <a:t>(b) Final withholding payment x Rate/s*</a:t>
            </a:r>
            <a:r>
              <a:rPr lang="en-GB" sz="3000" dirty="0"/>
              <a:t> </a:t>
            </a:r>
          </a:p>
          <a:p>
            <a:pPr marL="0" indent="0" algn="r">
              <a:buNone/>
            </a:pPr>
            <a:r>
              <a:rPr lang="en-GB" sz="3000" dirty="0"/>
              <a:t>*</a:t>
            </a:r>
            <a:r>
              <a:rPr lang="en-GB" sz="3000" i="1" dirty="0">
                <a:solidFill>
                  <a:srgbClr val="00B0F0"/>
                </a:solidFill>
              </a:rPr>
              <a:t>Tax rates as given in First Schedule to the Act.</a:t>
            </a:r>
          </a:p>
          <a:p>
            <a:pPr marL="0" indent="0" algn="r">
              <a:buNone/>
            </a:pPr>
            <a:endParaRPr lang="en-GB" sz="3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3000" b="1" dirty="0"/>
              <a:t>On what income, the IT payable in Sri Lanka (Sec. 4);</a:t>
            </a:r>
          </a:p>
          <a:p>
            <a:r>
              <a:rPr lang="en-GB" sz="3000" b="1" dirty="0"/>
              <a:t>A resident person 		- on the </a:t>
            </a:r>
            <a:r>
              <a:rPr lang="en-GB" sz="3000" b="1" u="sng" dirty="0"/>
              <a:t>world income</a:t>
            </a:r>
          </a:p>
          <a:p>
            <a:r>
              <a:rPr lang="en-GB" sz="3000" b="1" dirty="0"/>
              <a:t>A non-resident person 	- on the </a:t>
            </a:r>
            <a:r>
              <a:rPr lang="en-GB" sz="3000" b="1" u="sng" dirty="0"/>
              <a:t>income arises in /from Sri Lanka</a:t>
            </a:r>
            <a:r>
              <a:rPr lang="en-GB" sz="3000" b="1" dirty="0"/>
              <a:t>. (Sec. 4)</a:t>
            </a:r>
            <a:endParaRPr lang="en-US" sz="30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b="1" u="sng" dirty="0"/>
              <a:t> </a:t>
            </a: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0949A-2B9D-4F14-84B3-7B645DD3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77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15BCE9-6D21-4CC5-A131-A123924FF0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052663"/>
              </p:ext>
            </p:extLst>
          </p:nvPr>
        </p:nvGraphicFramePr>
        <p:xfrm>
          <a:off x="123416" y="849664"/>
          <a:ext cx="11960127" cy="582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0133">
                  <a:extLst>
                    <a:ext uri="{9D8B030D-6E8A-4147-A177-3AD203B41FA5}">
                      <a16:colId xmlns:a16="http://schemas.microsoft.com/office/drawing/2014/main" val="2999404133"/>
                    </a:ext>
                  </a:extLst>
                </a:gridCol>
                <a:gridCol w="3979367">
                  <a:extLst>
                    <a:ext uri="{9D8B030D-6E8A-4147-A177-3AD203B41FA5}">
                      <a16:colId xmlns:a16="http://schemas.microsoft.com/office/drawing/2014/main" val="3382213683"/>
                    </a:ext>
                  </a:extLst>
                </a:gridCol>
                <a:gridCol w="5090627">
                  <a:extLst>
                    <a:ext uri="{9D8B030D-6E8A-4147-A177-3AD203B41FA5}">
                      <a16:colId xmlns:a16="http://schemas.microsoft.com/office/drawing/2014/main" val="2228110860"/>
                    </a:ext>
                  </a:extLst>
                </a:gridCol>
              </a:tblGrid>
              <a:tr h="43484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Expense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Old Act </a:t>
                      </a:r>
                      <a:r>
                        <a:rPr lang="en-GB" sz="2400" dirty="0"/>
                        <a:t>(No. 10 of 2006)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New Act </a:t>
                      </a:r>
                      <a:r>
                        <a:rPr lang="en-GB" sz="2400" dirty="0"/>
                        <a:t>(No. 24 of 2017)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958111"/>
                  </a:ext>
                </a:extLst>
              </a:tr>
              <a:tr h="5363120">
                <a:tc>
                  <a:txBody>
                    <a:bodyPr/>
                    <a:lstStyle/>
                    <a:p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 Lease Rental income to Lessor</a:t>
                      </a:r>
                    </a:p>
                    <a:p>
                      <a:endParaRPr lang="en-GB" sz="2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 Term Contract Business Income</a:t>
                      </a:r>
                    </a:p>
                    <a:p>
                      <a:endParaRPr lang="en-GB" sz="2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Life Insurance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Rental is a taxable income.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Depreciation is allowable.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specific method in the tax law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Taxable Profit = investment income less management expenses.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Interest is a taxable income.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depreciation allowances.</a:t>
                      </a:r>
                    </a:p>
                    <a:p>
                      <a:pPr marL="0" indent="0" algn="r">
                        <a:buFont typeface="Arial" panose="020B0604020202020204" pitchFamily="34" charset="0"/>
                        <a:buNone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(Sec. 49)</a:t>
                      </a:r>
                    </a:p>
                    <a:p>
                      <a:pPr marL="0" indent="0" algn="r">
                        <a:buFont typeface="Arial" panose="020B0604020202020204" pitchFamily="34" charset="0"/>
                        <a:buNone/>
                      </a:pPr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Income to be recognised on stage of completion method.(Sec. 25)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Taxable Income = Surplus distributed to shareholders from policy holders fund </a:t>
                      </a:r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investment income out of the policy holders fund less expenses incurred in producing income.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(Sec. 67)</a:t>
                      </a:r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578341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541B2-A04B-4F72-94E7-6D98037AD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50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0404D6-0018-45BB-A4BC-EB3E9B422858}"/>
              </a:ext>
            </a:extLst>
          </p:cNvPr>
          <p:cNvSpPr txBox="1"/>
          <p:nvPr/>
        </p:nvSpPr>
        <p:spPr>
          <a:xfrm>
            <a:off x="289963" y="0"/>
            <a:ext cx="11612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TAX ON SPECIAL BUSINESSES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9E7599-CC88-406D-A4A4-34874FC0AF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090914"/>
              </p:ext>
            </p:extLst>
          </p:nvPr>
        </p:nvGraphicFramePr>
        <p:xfrm>
          <a:off x="230002" y="6921391"/>
          <a:ext cx="3197595" cy="365760"/>
        </p:xfrm>
        <a:graphic>
          <a:graphicData uri="http://schemas.openxmlformats.org/drawingml/2006/table">
            <a:tbl>
              <a:tblPr/>
              <a:tblGrid>
                <a:gridCol w="3197595">
                  <a:extLst>
                    <a:ext uri="{9D8B030D-6E8A-4147-A177-3AD203B41FA5}">
                      <a16:colId xmlns:a16="http://schemas.microsoft.com/office/drawing/2014/main" val="4204082594"/>
                    </a:ext>
                  </a:extLst>
                </a:gridCol>
              </a:tblGrid>
              <a:tr h="24683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9091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5970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ABED-8442-4968-8359-1BADBC6F8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34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+mn-lt"/>
              </a:rPr>
              <a:t>OTHER INCOME (Sec. 08)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65A39-63E0-4442-A0E3-238D26E82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903" y="998548"/>
            <a:ext cx="11746955" cy="5598596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A person’s income from </a:t>
            </a:r>
            <a:r>
              <a:rPr lang="en-GB" b="1" dirty="0"/>
              <a:t>other sources </a:t>
            </a:r>
            <a:r>
              <a:rPr lang="en-GB" dirty="0"/>
              <a:t>for a year of assessment shall be that person’s </a:t>
            </a:r>
            <a:r>
              <a:rPr lang="en-GB" b="1" dirty="0"/>
              <a:t>gains and profits</a:t>
            </a:r>
            <a:r>
              <a:rPr lang="en-GB" dirty="0"/>
              <a:t> from any source whatsoever for the year, </a:t>
            </a:r>
            <a:r>
              <a:rPr lang="en-GB" u="sng" dirty="0"/>
              <a:t>not including profits of a casual and non-recurring nature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In deciding whether </a:t>
            </a:r>
            <a:r>
              <a:rPr lang="en-GB" b="1" dirty="0"/>
              <a:t>Casual and Non-recurring nature</a:t>
            </a:r>
            <a:r>
              <a:rPr lang="en-GB" dirty="0"/>
              <a:t>, </a:t>
            </a:r>
            <a:r>
              <a:rPr lang="en-GB" u="sng" dirty="0"/>
              <a:t>the </a:t>
            </a:r>
            <a:r>
              <a:rPr lang="en-GB" b="1" u="sng" dirty="0"/>
              <a:t>intention</a:t>
            </a:r>
            <a:r>
              <a:rPr lang="en-GB" u="sng" dirty="0"/>
              <a:t> at the time of entering the transaction</a:t>
            </a:r>
            <a:r>
              <a:rPr lang="en-GB" dirty="0"/>
              <a:t> is important. (Case by case the facts to be considered).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Case Laws;</a:t>
            </a:r>
          </a:p>
          <a:p>
            <a:pPr lvl="1"/>
            <a:r>
              <a:rPr lang="en-GB" dirty="0" err="1"/>
              <a:t>Mahavitharana</a:t>
            </a:r>
            <a:r>
              <a:rPr lang="en-GB" dirty="0"/>
              <a:t> Vs CIR (3 CTC 156)</a:t>
            </a:r>
          </a:p>
          <a:p>
            <a:pPr lvl="1"/>
            <a:r>
              <a:rPr lang="en-GB" dirty="0"/>
              <a:t>Ran </a:t>
            </a:r>
            <a:r>
              <a:rPr lang="en-GB" dirty="0" err="1"/>
              <a:t>Iswara</a:t>
            </a:r>
            <a:r>
              <a:rPr lang="en-GB" dirty="0"/>
              <a:t> Vs CIR (3 CTC 184)</a:t>
            </a:r>
          </a:p>
          <a:p>
            <a:pPr lvl="1"/>
            <a:r>
              <a:rPr lang="en-GB" dirty="0"/>
              <a:t>CIR Vs De </a:t>
            </a:r>
            <a:r>
              <a:rPr lang="en-GB" dirty="0" err="1"/>
              <a:t>Zoysa</a:t>
            </a:r>
            <a:r>
              <a:rPr lang="en-GB" dirty="0"/>
              <a:t> C S (1 CTC 524 Sc., 534 Pc)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D16E9-17A4-472C-BA21-A95DF97A0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561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532DF-A098-461D-B0BF-ADAEAE970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31" y="365125"/>
            <a:ext cx="11668417" cy="66708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COMMON EXCLUDED INCOME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61F4D-DFAC-4911-98A7-2442D8272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831" y="1172452"/>
            <a:ext cx="11668417" cy="554902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In calculating a person’s gains or profits from any source, </a:t>
            </a:r>
            <a:r>
              <a:rPr lang="en-GB" b="1" dirty="0"/>
              <a:t>the following shall be excluded</a:t>
            </a:r>
            <a:r>
              <a:rPr lang="en-GB" dirty="0"/>
              <a:t>;</a:t>
            </a:r>
            <a:endParaRPr lang="en-US" dirty="0"/>
          </a:p>
          <a:p>
            <a:pPr lvl="1"/>
            <a:r>
              <a:rPr lang="en-GB" sz="2800" dirty="0"/>
              <a:t>Exempt amounts and final withholding payments (</a:t>
            </a:r>
            <a:r>
              <a:rPr lang="en-GB" sz="2800" i="1" dirty="0"/>
              <a:t>income subjected to final WHT</a:t>
            </a:r>
            <a:r>
              <a:rPr lang="en-GB" sz="2800" dirty="0"/>
              <a:t>), and</a:t>
            </a:r>
            <a:endParaRPr lang="en-US" sz="2800" dirty="0"/>
          </a:p>
          <a:p>
            <a:pPr lvl="1"/>
            <a:r>
              <a:rPr lang="en-GB" sz="2800" dirty="0"/>
              <a:t>Amounts that are included in calculating the person’s income from employment, business or investment.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FF13E-76EF-4A30-B26A-3D91878C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063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BADE656-7307-473C-9152-EF37ADF02C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81972"/>
              </p:ext>
            </p:extLst>
          </p:nvPr>
        </p:nvGraphicFramePr>
        <p:xfrm>
          <a:off x="162560" y="971043"/>
          <a:ext cx="11876106" cy="5704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9207">
                  <a:extLst>
                    <a:ext uri="{9D8B030D-6E8A-4147-A177-3AD203B41FA5}">
                      <a16:colId xmlns:a16="http://schemas.microsoft.com/office/drawing/2014/main" val="1212304614"/>
                    </a:ext>
                  </a:extLst>
                </a:gridCol>
                <a:gridCol w="2975602">
                  <a:extLst>
                    <a:ext uri="{9D8B030D-6E8A-4147-A177-3AD203B41FA5}">
                      <a16:colId xmlns:a16="http://schemas.microsoft.com/office/drawing/2014/main" val="964301921"/>
                    </a:ext>
                  </a:extLst>
                </a:gridCol>
                <a:gridCol w="7141297">
                  <a:extLst>
                    <a:ext uri="{9D8B030D-6E8A-4147-A177-3AD203B41FA5}">
                      <a16:colId xmlns:a16="http://schemas.microsoft.com/office/drawing/2014/main" val="1092276029"/>
                    </a:ext>
                  </a:extLst>
                </a:gridCol>
              </a:tblGrid>
              <a:tr h="4426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Old Act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New Act </a:t>
                      </a:r>
                      <a:r>
                        <a:rPr lang="en-GB" sz="2400" dirty="0"/>
                        <a:t>(No. 24 of 2017)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19988"/>
                  </a:ext>
                </a:extLst>
              </a:tr>
              <a:tr h="5247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Trust Business</a:t>
                      </a:r>
                      <a:endParaRPr lang="en-US" sz="2800" dirty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Tax as a company but @ the rate of 10%.</a:t>
                      </a:r>
                      <a:endParaRPr lang="en-US" sz="2800" dirty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8288" lvl="0" indent="-268288">
                        <a:buFont typeface="+mj-lt"/>
                        <a:buAutoNum type="romanLcPeriod"/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Trusts engaged in </a:t>
                      </a:r>
                      <a:r>
                        <a:rPr lang="en-GB" sz="28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eligible investments</a:t>
                      </a:r>
                      <a:r>
                        <a:rPr lang="en-GB" sz="28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GB" sz="28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treated as a trust and not as a company (tax @ 24%).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GB" sz="2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68288" marR="0" lvl="0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Trusts not</a:t>
                      </a:r>
                      <a:r>
                        <a:rPr lang="en-GB" sz="2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Engaged in eligible investments </a:t>
                      </a:r>
                      <a:r>
                        <a:rPr lang="en-GB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treated as a company and not as a trust (tax @ 28%). (Sec. 59)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US" sz="2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*Engaged in Eligible Investments means</a:t>
                      </a:r>
                      <a:r>
                        <a:rPr lang="en-GB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business predominately </a:t>
                      </a:r>
                      <a:r>
                        <a:rPr lang="en-GB" sz="2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(80% limit) </a:t>
                      </a:r>
                      <a:r>
                        <a:rPr lang="en-GB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investing, owning or trading in capital assets, financial instruments or other similar assets.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41790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98D1D6-2EC4-4380-B155-9DDA70C6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53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3F2088-0A73-418D-8675-F6D654B732EC}"/>
              </a:ext>
            </a:extLst>
          </p:cNvPr>
          <p:cNvSpPr txBox="1"/>
          <p:nvPr/>
        </p:nvSpPr>
        <p:spPr>
          <a:xfrm>
            <a:off x="339865" y="191729"/>
            <a:ext cx="11482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TAX ON SPECIAL BUSINESSES</a:t>
            </a:r>
            <a:r>
              <a:rPr lang="en-US" sz="4000" dirty="0"/>
              <a:t>(Contd...)</a:t>
            </a:r>
          </a:p>
        </p:txBody>
      </p:sp>
    </p:spTree>
    <p:extLst>
      <p:ext uri="{BB962C8B-B14F-4D97-AF65-F5344CB8AC3E}">
        <p14:creationId xmlns:p14="http://schemas.microsoft.com/office/powerpoint/2010/main" val="39814705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084E3-F754-4DEF-9AD3-1BA9253F1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61" y="96552"/>
            <a:ext cx="11665698" cy="420283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/>
              <a:t>INCOME TAX EXEMPTIONS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2E587-491D-41A3-82CA-EE8F57A43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707" y="431642"/>
            <a:ext cx="11733852" cy="642635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000" b="1" i="1" dirty="0">
                <a:solidFill>
                  <a:srgbClr val="FF0000"/>
                </a:solidFill>
              </a:rPr>
              <a:t>Income tax exemptions proposed newly;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GB" sz="2000" b="1" i="1" dirty="0">
                <a:solidFill>
                  <a:srgbClr val="FF0000"/>
                </a:solidFill>
              </a:rPr>
              <a:t>The </a:t>
            </a:r>
            <a:r>
              <a:rPr lang="en-GB" sz="2000" b="1" i="1" u="sng" dirty="0">
                <a:solidFill>
                  <a:srgbClr val="FF0000"/>
                </a:solidFill>
              </a:rPr>
              <a:t>farming income</a:t>
            </a:r>
            <a:r>
              <a:rPr lang="en-GB" sz="2000" b="1" i="1" dirty="0">
                <a:solidFill>
                  <a:srgbClr val="FF0000"/>
                </a:solidFill>
              </a:rPr>
              <a:t> (excluding any processing income) is to exempted from income tax w.e.f. 01.04.2019.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GB" sz="2000" b="1" i="1" u="sng" dirty="0">
                <a:solidFill>
                  <a:srgbClr val="FF0000"/>
                </a:solidFill>
              </a:rPr>
              <a:t>IT and enabling services</a:t>
            </a:r>
            <a:r>
              <a:rPr lang="en-GB" sz="2000" b="1" i="1" dirty="0">
                <a:solidFill>
                  <a:srgbClr val="FF0000"/>
                </a:solidFill>
              </a:rPr>
              <a:t> w.e.f. 01.01.2020. Enabling services to be Gazetted by the Finance Minister.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GB" sz="2000" b="1" i="1" u="sng" dirty="0">
                <a:solidFill>
                  <a:srgbClr val="FF0000"/>
                </a:solidFill>
              </a:rPr>
              <a:t>Services rendered to persons outside Sri Lanka</a:t>
            </a:r>
            <a:r>
              <a:rPr lang="en-GB" sz="2000" b="1" i="1" dirty="0">
                <a:solidFill>
                  <a:srgbClr val="FF0000"/>
                </a:solidFill>
              </a:rPr>
              <a:t> to receive payments in foreign currency through a bank. (w.e.f. 01.01.2020).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GB" sz="2000" b="1" i="1" dirty="0">
                <a:solidFill>
                  <a:srgbClr val="FF0000"/>
                </a:solidFill>
              </a:rPr>
              <a:t>Interest earned on foreign currency account deposits (w.e.f. 01.01.2020).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GB" sz="2000" b="1" i="1" dirty="0">
                <a:solidFill>
                  <a:srgbClr val="FF0000"/>
                </a:solidFill>
              </a:rPr>
              <a:t>Interest earned by </a:t>
            </a:r>
            <a:r>
              <a:rPr lang="en-GB" sz="2000" b="1" i="1" u="sng" dirty="0">
                <a:solidFill>
                  <a:srgbClr val="FF0000"/>
                </a:solidFill>
              </a:rPr>
              <a:t>overseas lenders</a:t>
            </a:r>
            <a:r>
              <a:rPr lang="en-GB" sz="2000" b="1" i="1" dirty="0">
                <a:solidFill>
                  <a:srgbClr val="FF0000"/>
                </a:solidFill>
              </a:rPr>
              <a:t> on loans provided to a person in Sri Lanka (w.e.f. 01.04.2018).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GB" sz="2000" b="1" i="1" dirty="0">
                <a:solidFill>
                  <a:srgbClr val="FF0000"/>
                </a:solidFill>
              </a:rPr>
              <a:t>Any income earned </a:t>
            </a:r>
            <a:r>
              <a:rPr lang="en-GB" sz="2000" b="1" i="1" u="sng" dirty="0">
                <a:solidFill>
                  <a:srgbClr val="FF0000"/>
                </a:solidFill>
              </a:rPr>
              <a:t>by a non-resident person</a:t>
            </a:r>
            <a:r>
              <a:rPr lang="en-GB" sz="2000" b="1" i="1" dirty="0">
                <a:solidFill>
                  <a:srgbClr val="FF0000"/>
                </a:solidFill>
              </a:rPr>
              <a:t> on any foreign or local currency Sovereign Bond (w.e.f. 01.01.2018).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GB" sz="2000" b="1" i="1" dirty="0">
                <a:solidFill>
                  <a:srgbClr val="FF0000"/>
                </a:solidFill>
              </a:rPr>
              <a:t>Interest or discount paid or allowed to </a:t>
            </a:r>
            <a:r>
              <a:rPr lang="en-GB" sz="2000" b="1" i="1" u="sng" dirty="0">
                <a:solidFill>
                  <a:srgbClr val="FF0000"/>
                </a:solidFill>
              </a:rPr>
              <a:t>any person</a:t>
            </a:r>
            <a:r>
              <a:rPr lang="en-GB" sz="2000" b="1" i="1" dirty="0">
                <a:solidFill>
                  <a:srgbClr val="FF0000"/>
                </a:solidFill>
              </a:rPr>
              <a:t> on foreign currency Sovereign Bond (w.e.f. 01.01.2018).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US" sz="2000" b="1" i="1" dirty="0">
                <a:solidFill>
                  <a:srgbClr val="FF0000"/>
                </a:solidFill>
              </a:rPr>
              <a:t>Funds received by any Public Corporation out of the funds voted by Parliament from the Consolidated Fund or out of any loan arranged through the Government.</a:t>
            </a:r>
            <a:r>
              <a:rPr lang="en-GB" sz="2000" b="1" i="1" dirty="0">
                <a:solidFill>
                  <a:srgbClr val="FF0000"/>
                </a:solidFill>
              </a:rPr>
              <a:t> (w.e.f. 01.04.2018).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US" sz="2000" b="1" i="1" u="sng" dirty="0">
                <a:solidFill>
                  <a:srgbClr val="FF0000"/>
                </a:solidFill>
              </a:rPr>
              <a:t>Dividends</a:t>
            </a:r>
            <a:r>
              <a:rPr lang="en-US" sz="2000" b="1" i="1" dirty="0">
                <a:solidFill>
                  <a:srgbClr val="FF0000"/>
                </a:solidFill>
              </a:rPr>
              <a:t> paid by a resident company </a:t>
            </a:r>
            <a:r>
              <a:rPr lang="en-US" sz="2000" b="1" i="1" u="sng" dirty="0">
                <a:solidFill>
                  <a:srgbClr val="FF0000"/>
                </a:solidFill>
              </a:rPr>
              <a:t>to any non- resident person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GB" sz="2000" b="1" i="1" dirty="0">
                <a:solidFill>
                  <a:srgbClr val="FF0000"/>
                </a:solidFill>
              </a:rPr>
              <a:t>(w.e.f. 01.01.2020).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US" sz="2000" b="1" i="1" u="sng" dirty="0">
                <a:solidFill>
                  <a:srgbClr val="FF0000"/>
                </a:solidFill>
              </a:rPr>
              <a:t>Dividends</a:t>
            </a:r>
            <a:r>
              <a:rPr lang="en-US" sz="2000" b="1" i="1" dirty="0">
                <a:solidFill>
                  <a:srgbClr val="FF0000"/>
                </a:solidFill>
              </a:rPr>
              <a:t> paid by a resident company </a:t>
            </a:r>
            <a:r>
              <a:rPr lang="en-US" sz="2000" b="1" i="1" u="sng" dirty="0">
                <a:solidFill>
                  <a:srgbClr val="FF0000"/>
                </a:solidFill>
              </a:rPr>
              <a:t>to any member out of dividends received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GB" sz="2000" b="1" i="1" dirty="0">
                <a:solidFill>
                  <a:srgbClr val="FF0000"/>
                </a:solidFill>
              </a:rPr>
              <a:t>(w.e.f. 01.01.2020).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>
              <a:lnSpc>
                <a:spcPct val="100000"/>
              </a:lnSpc>
            </a:pPr>
            <a:r>
              <a:rPr lang="en-US" sz="2000" b="1" i="1" dirty="0">
                <a:solidFill>
                  <a:srgbClr val="FF0000"/>
                </a:solidFill>
              </a:rPr>
              <a:t>Amounts derived </a:t>
            </a:r>
            <a:r>
              <a:rPr lang="en-US" sz="2000" b="1" i="1" u="sng" dirty="0">
                <a:solidFill>
                  <a:srgbClr val="FF0000"/>
                </a:solidFill>
              </a:rPr>
              <a:t>by any non-resident person</a:t>
            </a:r>
            <a:r>
              <a:rPr lang="en-US" sz="2000" b="1" i="1" dirty="0">
                <a:solidFill>
                  <a:srgbClr val="FF0000"/>
                </a:solidFill>
              </a:rPr>
              <a:t> from laboratory services or standards certification services </a:t>
            </a:r>
            <a:r>
              <a:rPr lang="en-GB" sz="2000" b="1" i="1" dirty="0">
                <a:solidFill>
                  <a:srgbClr val="FF0000"/>
                </a:solidFill>
              </a:rPr>
              <a:t>(w.e.f. 01.01.2020).</a:t>
            </a:r>
            <a:endParaRPr lang="en-US" sz="2000" b="1" dirty="0">
              <a:solidFill>
                <a:srgbClr val="FF0000"/>
              </a:solidFill>
            </a:endParaRPr>
          </a:p>
          <a:p>
            <a:pPr lvl="0" algn="just"/>
            <a:r>
              <a:rPr lang="en-US" sz="2000" b="1" i="1" dirty="0">
                <a:solidFill>
                  <a:srgbClr val="FF0000"/>
                </a:solidFill>
              </a:rPr>
              <a:t>Amounts received </a:t>
            </a:r>
            <a:r>
              <a:rPr lang="en-US" sz="2000" b="1" i="1" u="sng" dirty="0">
                <a:solidFill>
                  <a:srgbClr val="FF0000"/>
                </a:solidFill>
              </a:rPr>
              <a:t>by any religious institution</a:t>
            </a:r>
            <a:r>
              <a:rPr lang="en-US" sz="2000" b="1" i="1" dirty="0">
                <a:solidFill>
                  <a:srgbClr val="FF0000"/>
                </a:solidFill>
              </a:rPr>
              <a:t> by way of grants and donations </a:t>
            </a:r>
            <a:r>
              <a:rPr lang="en-GB" sz="2000" b="1" i="1" dirty="0">
                <a:solidFill>
                  <a:srgbClr val="FF0000"/>
                </a:solidFill>
              </a:rPr>
              <a:t>(w.e.f. 01.01.2020).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944ED-9A6D-4AD7-BD51-2389F930A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4748" y="6426358"/>
            <a:ext cx="699052" cy="295117"/>
          </a:xfrm>
        </p:spPr>
        <p:txBody>
          <a:bodyPr/>
          <a:lstStyle/>
          <a:p>
            <a:fld id="{B911D3BB-F4F1-4E3A-A10C-FC6C006EB99A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0836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F578194-D60F-4C35-A331-4ECCA0D3E7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784345"/>
              </p:ext>
            </p:extLst>
          </p:nvPr>
        </p:nvGraphicFramePr>
        <p:xfrm>
          <a:off x="203200" y="897572"/>
          <a:ext cx="11742057" cy="6065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0233">
                  <a:extLst>
                    <a:ext uri="{9D8B030D-6E8A-4147-A177-3AD203B41FA5}">
                      <a16:colId xmlns:a16="http://schemas.microsoft.com/office/drawing/2014/main" val="335001660"/>
                    </a:ext>
                  </a:extLst>
                </a:gridCol>
                <a:gridCol w="4386876">
                  <a:extLst>
                    <a:ext uri="{9D8B030D-6E8A-4147-A177-3AD203B41FA5}">
                      <a16:colId xmlns:a16="http://schemas.microsoft.com/office/drawing/2014/main" val="1952206963"/>
                    </a:ext>
                  </a:extLst>
                </a:gridCol>
                <a:gridCol w="5824948">
                  <a:extLst>
                    <a:ext uri="{9D8B030D-6E8A-4147-A177-3AD203B41FA5}">
                      <a16:colId xmlns:a16="http://schemas.microsoft.com/office/drawing/2014/main" val="1347665040"/>
                    </a:ext>
                  </a:extLst>
                </a:gridCol>
              </a:tblGrid>
              <a:tr h="6105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Expense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Old Act </a:t>
                      </a:r>
                      <a:r>
                        <a:rPr lang="en-GB" sz="2400" dirty="0"/>
                        <a:t>(No. 10 of 2006)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New Act </a:t>
                      </a:r>
                      <a:r>
                        <a:rPr lang="en-GB" sz="2400" dirty="0"/>
                        <a:t>(No. 24 of 2017)</a:t>
                      </a:r>
                    </a:p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</a:rPr>
                        <a:t>(See next slide for new proposals)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607578"/>
                  </a:ext>
                </a:extLst>
              </a:tr>
              <a:tr h="5213333">
                <a:tc>
                  <a:txBody>
                    <a:bodyPr/>
                    <a:lstStyle/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Company Tax Rates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10% - Agriculture </a:t>
                      </a:r>
                    </a:p>
                    <a:p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68325" indent="-568325"/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12% - Qualified Exports,    Agriculture, Construction, Tourism, Small Companies etc.</a:t>
                      </a:r>
                    </a:p>
                    <a:p>
                      <a:pPr marL="568325" indent="-568325"/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68325" indent="-568325"/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28% - Standard</a:t>
                      </a:r>
                    </a:p>
                    <a:p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68325" indent="-568325"/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40% - Liquor, Tobacco, Grambling &amp; Auto Lotteries.</a:t>
                      </a:r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68325" indent="-568325" algn="just"/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Capital Gains (Gain on realisation of investment Assets)</a:t>
                      </a:r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68325" indent="-568325" algn="just"/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14%*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SME, Non-traditional Exports, IT services, Agriculture, Education, Tourism.</a:t>
                      </a:r>
                    </a:p>
                    <a:p>
                      <a:pPr marL="180975" indent="-180975" algn="just"/>
                      <a:r>
                        <a:rPr lang="en-GB" sz="2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26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GB" sz="26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GB" sz="2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ompanies </a:t>
                      </a:r>
                      <a:r>
                        <a:rPr lang="en-GB" sz="26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predominantly</a:t>
                      </a:r>
                      <a:r>
                        <a:rPr lang="en-GB" sz="2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2800" dirty="0"/>
                        <a:t>˃</a:t>
                      </a:r>
                      <a:r>
                        <a:rPr lang="en-GB" sz="2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80%) engaged in such business are entitle)</a:t>
                      </a:r>
                      <a:endParaRPr lang="en-US" sz="26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28%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Standard</a:t>
                      </a:r>
                    </a:p>
                    <a:p>
                      <a:endParaRPr lang="en-US" sz="2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68325" indent="-568325" algn="just"/>
                      <a:r>
                        <a:rPr lang="en-GB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40% </a:t>
                      </a:r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Liquor, Tobacco, Grambling. </a:t>
                      </a:r>
                    </a:p>
                    <a:p>
                      <a:pPr marL="568325" indent="-568325" algn="just"/>
                      <a:r>
                        <a:rPr lang="en-GB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(First Schedule)</a:t>
                      </a:r>
                      <a:endParaRPr lang="en-US" sz="2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34000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166E59-F970-4794-B9A3-1041B1FC7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55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9C1967-FFC9-47D0-A3F5-1E60EB1DDC12}"/>
              </a:ext>
            </a:extLst>
          </p:cNvPr>
          <p:cNvSpPr txBox="1"/>
          <p:nvPr/>
        </p:nvSpPr>
        <p:spPr>
          <a:xfrm>
            <a:off x="420786" y="256837"/>
            <a:ext cx="11369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COMPANY TAX RATES </a:t>
            </a:r>
            <a:r>
              <a:rPr lang="en-US" sz="2400" dirty="0"/>
              <a:t>(As per 1</a:t>
            </a:r>
            <a:r>
              <a:rPr lang="en-US" sz="2400" baseline="30000" dirty="0"/>
              <a:t>st</a:t>
            </a:r>
            <a:r>
              <a:rPr lang="en-US" sz="2400" dirty="0"/>
              <a:t> Schedule)</a:t>
            </a:r>
          </a:p>
        </p:txBody>
      </p:sp>
    </p:spTree>
    <p:extLst>
      <p:ext uri="{BB962C8B-B14F-4D97-AF65-F5344CB8AC3E}">
        <p14:creationId xmlns:p14="http://schemas.microsoft.com/office/powerpoint/2010/main" val="8474061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3A414-DA0B-420F-9BFF-17868395A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23311"/>
          </a:xfrm>
        </p:spPr>
        <p:txBody>
          <a:bodyPr>
            <a:noAutofit/>
          </a:bodyPr>
          <a:lstStyle/>
          <a:p>
            <a:r>
              <a:rPr lang="en-US" sz="3000" b="1" dirty="0"/>
              <a:t>COMPANY TAX RATES (As per 1</a:t>
            </a:r>
            <a:r>
              <a:rPr lang="en-US" sz="3000" b="1" baseline="30000" dirty="0"/>
              <a:t>st</a:t>
            </a:r>
            <a:r>
              <a:rPr lang="en-US" sz="3000" b="1" dirty="0"/>
              <a:t> Schedule) </a:t>
            </a:r>
            <a:r>
              <a:rPr lang="en-US" sz="3000" b="1" dirty="0">
                <a:solidFill>
                  <a:srgbClr val="FF0000"/>
                </a:solidFill>
              </a:rPr>
              <a:t>Newly Proposed</a:t>
            </a:r>
            <a:endParaRPr lang="en-US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6B06F-B331-4F71-9A79-8C0379422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5" y="755374"/>
            <a:ext cx="11904240" cy="59661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b="1" i="1" dirty="0"/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Income tax rate changes proposed newly;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14%*- On SME, Exports, Tourism, Education, Healthcare, Constriction, </a:t>
            </a:r>
            <a:r>
              <a:rPr lang="en-GB" b="1" i="1" dirty="0" err="1">
                <a:solidFill>
                  <a:srgbClr val="FF0000"/>
                </a:solidFill>
              </a:rPr>
              <a:t>Agro</a:t>
            </a:r>
            <a:r>
              <a:rPr lang="en-GB" b="1" i="1" dirty="0">
                <a:solidFill>
                  <a:srgbClr val="FF0000"/>
                </a:solidFill>
              </a:rPr>
              <a:t>-processing &amp; dividends received from a resident Co. (w.e.f. 01.01.2020 ?)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18% - Manufacturing (w.e.f. 01.01.2020 ?)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28% - Conducting Betting &amp; Gaming, on manufacture &amp; sale </a:t>
            </a:r>
            <a:r>
              <a:rPr lang="en-GB" b="1" i="1" u="sng" dirty="0">
                <a:solidFill>
                  <a:srgbClr val="FF0000"/>
                </a:solidFill>
              </a:rPr>
              <a:t>OR</a:t>
            </a:r>
            <a:r>
              <a:rPr lang="en-GB" b="1" i="1" dirty="0">
                <a:solidFill>
                  <a:srgbClr val="FF0000"/>
                </a:solidFill>
              </a:rPr>
              <a:t> import &amp; sale of Liquor or Tobacco products (w.e.f. 01.01.2020 ?)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24% - All other taxable income</a:t>
            </a:r>
          </a:p>
          <a:p>
            <a:pPr>
              <a:lnSpc>
                <a:spcPct val="100000"/>
              </a:lnSpc>
            </a:pPr>
            <a:endParaRPr lang="en-US" b="1" dirty="0">
              <a:solidFill>
                <a:srgbClr val="FF0000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Capital gain tax rate will continue @ 10%.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F6A2A1-6AED-4FD2-A13D-8D533B86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816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3D274-C7AE-49A7-9EBE-A9CABF939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66" y="64737"/>
            <a:ext cx="11426158" cy="930583"/>
          </a:xfrm>
        </p:spPr>
        <p:txBody>
          <a:bodyPr/>
          <a:lstStyle/>
          <a:p>
            <a:pPr algn="ctr"/>
            <a:r>
              <a:rPr lang="en-GB" sz="4000" b="1" dirty="0">
                <a:latin typeface="+mn-lt"/>
              </a:rPr>
              <a:t>IMPORTANT INTERPRETATIONS </a:t>
            </a:r>
            <a:r>
              <a:rPr lang="en-GB" sz="2400" b="1" dirty="0"/>
              <a:t>(As per Sec.195)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ABBC9-055A-41F2-AB5D-4E55CA409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004" y="995320"/>
            <a:ext cx="11749293" cy="5584994"/>
          </a:xfrm>
        </p:spPr>
        <p:txBody>
          <a:bodyPr/>
          <a:lstStyle/>
          <a:p>
            <a:r>
              <a:rPr lang="en-GB" sz="2900" b="1" dirty="0"/>
              <a:t>Small and Medium Enterprises (SME) </a:t>
            </a:r>
          </a:p>
          <a:p>
            <a:pPr marL="714375" indent="-176213">
              <a:buNone/>
            </a:pPr>
            <a:r>
              <a:rPr lang="en-GB" sz="2900" dirty="0"/>
              <a:t>- Solely </a:t>
            </a:r>
            <a:r>
              <a:rPr lang="en-GB" sz="2900" u="sng" dirty="0"/>
              <a:t>in SL</a:t>
            </a:r>
            <a:r>
              <a:rPr lang="en-GB" sz="2900" dirty="0"/>
              <a:t>, </a:t>
            </a:r>
            <a:r>
              <a:rPr lang="en-GB" sz="2900" u="sng" dirty="0"/>
              <a:t>Other than </a:t>
            </a:r>
            <a:r>
              <a:rPr lang="en-GB" sz="2900" dirty="0"/>
              <a:t>an Individual with a professional qualification or partnership, </a:t>
            </a:r>
          </a:p>
          <a:p>
            <a:pPr marL="538163" indent="0">
              <a:buNone/>
            </a:pPr>
            <a:r>
              <a:rPr lang="en-GB" sz="2900" dirty="0"/>
              <a:t>- </a:t>
            </a:r>
            <a:r>
              <a:rPr lang="en-GB" sz="2900" u="sng" dirty="0"/>
              <a:t>Does not have an associate </a:t>
            </a:r>
            <a:r>
              <a:rPr lang="en-GB" sz="2900" dirty="0"/>
              <a:t>entity</a:t>
            </a:r>
          </a:p>
          <a:p>
            <a:pPr marL="538163" indent="0">
              <a:buNone/>
            </a:pPr>
            <a:r>
              <a:rPr lang="en-GB" sz="2900" dirty="0"/>
              <a:t>- Annual turnover </a:t>
            </a:r>
            <a:r>
              <a:rPr lang="en-GB" sz="2900" u="sng" dirty="0"/>
              <a:t>less than </a:t>
            </a:r>
            <a:r>
              <a:rPr lang="en-GB" sz="2900" u="sng" dirty="0" err="1"/>
              <a:t>Rs</a:t>
            </a:r>
            <a:r>
              <a:rPr lang="en-GB" sz="2900" u="sng" dirty="0"/>
              <a:t>. 500Mn</a:t>
            </a:r>
            <a:r>
              <a:rPr lang="en-GB" sz="2900" dirty="0"/>
              <a:t>.</a:t>
            </a:r>
          </a:p>
          <a:p>
            <a:pPr marL="538163" indent="0">
              <a:buNone/>
            </a:pPr>
            <a:endParaRPr lang="en-GB" sz="2900" dirty="0"/>
          </a:p>
          <a:p>
            <a:pPr marL="268288" indent="-268288"/>
            <a:r>
              <a:rPr lang="en-GB" sz="2900" b="1" dirty="0"/>
              <a:t>Agricultural Business</a:t>
            </a:r>
          </a:p>
          <a:p>
            <a:pPr marL="360363" indent="0" algn="just">
              <a:buNone/>
            </a:pPr>
            <a:r>
              <a:rPr lang="en-GB" sz="2900" dirty="0"/>
              <a:t>Business of providing agricultural, horticultural or any animal produce and includes an undertaking for the purpose of rearing livestock or poultry.</a:t>
            </a:r>
          </a:p>
          <a:p>
            <a:pPr marL="360363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59FD6-4792-402D-817D-92B7366E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9396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D4173-9390-4DD5-BC6E-FC7F8D7B5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105197"/>
            <a:ext cx="11382026" cy="882031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IMPORTANT INTERPRETATIONS </a:t>
            </a:r>
            <a:r>
              <a:rPr lang="en-GB" sz="2700" b="1" dirty="0"/>
              <a:t>(As per Sec.195) </a:t>
            </a:r>
            <a:r>
              <a:rPr lang="en-GB" sz="2700" dirty="0" err="1">
                <a:latin typeface="+mn-lt"/>
              </a:rPr>
              <a:t>Contd</a:t>
            </a:r>
            <a:r>
              <a:rPr lang="en-GB" sz="2700" dirty="0">
                <a:latin typeface="+mn-lt"/>
              </a:rPr>
              <a:t>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F166F-CC3B-4C23-BE4A-EF0F24A21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53" y="987228"/>
            <a:ext cx="11786224" cy="5486400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Export </a:t>
            </a:r>
          </a:p>
          <a:p>
            <a:pPr marL="0" indent="360363">
              <a:buNone/>
            </a:pPr>
            <a:r>
              <a:rPr lang="en-GB" dirty="0"/>
              <a:t>Exports includes specified undertaking.</a:t>
            </a:r>
          </a:p>
          <a:p>
            <a:pPr marL="0" indent="360363">
              <a:buNone/>
            </a:pPr>
            <a:endParaRPr lang="en-GB" dirty="0"/>
          </a:p>
          <a:p>
            <a:r>
              <a:rPr lang="en-GB" b="1" dirty="0"/>
              <a:t>Specified Undertaking </a:t>
            </a:r>
          </a:p>
          <a:p>
            <a:pPr marL="355600" indent="0" algn="just">
              <a:buNone/>
            </a:pPr>
            <a:r>
              <a:rPr lang="en-GB" dirty="0"/>
              <a:t>Specified undertaking means……(this includes entrepot trading, offshore, service exports, HQ operations, logistic services, transhipment, freight forwarding, services to exporters, production/manufacture and supply to exporters of non-traditional goods, some </a:t>
            </a:r>
            <a:r>
              <a:rPr lang="en-GB" u="sng" dirty="0"/>
              <a:t>gazetted</a:t>
            </a:r>
            <a:r>
              <a:rPr lang="en-GB" dirty="0"/>
              <a:t> services, sale of gem &amp; jewellery in foreign currencies.</a:t>
            </a:r>
          </a:p>
          <a:p>
            <a:pPr marL="0" indent="360363">
              <a:buNone/>
            </a:pPr>
            <a:endParaRPr lang="en-GB" dirty="0"/>
          </a:p>
          <a:p>
            <a:r>
              <a:rPr lang="en-GB" b="1" dirty="0"/>
              <a:t>Educational Services</a:t>
            </a:r>
          </a:p>
          <a:p>
            <a:pPr marL="0" indent="360363">
              <a:buNone/>
            </a:pPr>
            <a:r>
              <a:rPr lang="en-GB" dirty="0"/>
              <a:t>????  (Not Defined)</a:t>
            </a:r>
          </a:p>
          <a:p>
            <a:pPr marL="0" indent="360363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4D839-7C89-4905-8126-E218DCF7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777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4B4B8-A377-46FA-A4EB-7A17F187D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3" y="215823"/>
            <a:ext cx="11155017" cy="67018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/>
              <a:t>INCOME TAX RATES OF INDIVIDUALS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CC383-7826-4246-86A9-4E4D3831F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772412"/>
            <a:ext cx="11794434" cy="59490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The application Tax Rates on Individuals. </a:t>
            </a:r>
            <a:r>
              <a:rPr lang="en-GB" b="1" i="1" dirty="0">
                <a:solidFill>
                  <a:srgbClr val="FF0000"/>
                </a:solidFill>
              </a:rPr>
              <a:t>(See next slide for newly proposed rates)</a:t>
            </a:r>
            <a:endParaRPr lang="en-US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dirty="0"/>
              <a:t>			</a:t>
            </a:r>
            <a:r>
              <a:rPr lang="en-GB" b="1" u="sng" dirty="0" err="1"/>
              <a:t>Asse</a:t>
            </a:r>
            <a:r>
              <a:rPr lang="en-GB" b="1" u="sng" dirty="0"/>
              <a:t>. Income</a:t>
            </a:r>
            <a:r>
              <a:rPr lang="en-GB" b="1" dirty="0"/>
              <a:t>	</a:t>
            </a:r>
            <a:r>
              <a:rPr lang="en-GB" b="1" u="sng" dirty="0"/>
              <a:t>Taxable Inc.</a:t>
            </a:r>
            <a:r>
              <a:rPr lang="en-GB" b="1" dirty="0"/>
              <a:t>	</a:t>
            </a:r>
            <a:r>
              <a:rPr lang="en-GB" b="1" u="sng" dirty="0"/>
              <a:t>Rate</a:t>
            </a:r>
            <a:r>
              <a:rPr lang="en-GB" b="1" dirty="0"/>
              <a:t>		</a:t>
            </a:r>
            <a:r>
              <a:rPr lang="en-GB" b="1" u="sng" dirty="0"/>
              <a:t>Tax</a:t>
            </a:r>
            <a:r>
              <a:rPr lang="en-GB" b="1" dirty="0"/>
              <a:t>		</a:t>
            </a:r>
            <a:r>
              <a:rPr lang="en-GB" b="1" u="sng" dirty="0" err="1"/>
              <a:t>Accu</a:t>
            </a:r>
            <a:r>
              <a:rPr lang="en-GB" b="1" u="sng" dirty="0"/>
              <a:t>. Tax</a:t>
            </a:r>
            <a:r>
              <a:rPr lang="en-GB" b="1" dirty="0"/>
              <a:t>	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P/Allowance    	500,000	-		-		-		-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E/Allowance (if any)   	700,000	-		-		-		-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1</a:t>
            </a:r>
            <a:r>
              <a:rPr lang="en-GB" baseline="30000" dirty="0"/>
              <a:t>st </a:t>
            </a:r>
            <a:r>
              <a:rPr lang="en-GB" dirty="0"/>
              <a:t> 			600,000	600,000	@   4%	  	  24,000	24,000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			600,000	600,000	@   8%	 	  48,000	  72,000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3</a:t>
            </a:r>
            <a:r>
              <a:rPr lang="en-GB" baseline="30000" dirty="0"/>
              <a:t>rd</a:t>
            </a:r>
            <a:r>
              <a:rPr lang="en-GB" dirty="0"/>
              <a:t>  			600,000	600,000	@ 12%	  	  72,000	144,000 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4</a:t>
            </a:r>
            <a:r>
              <a:rPr lang="en-GB" baseline="30000" dirty="0"/>
              <a:t>th</a:t>
            </a:r>
            <a:r>
              <a:rPr lang="en-GB" dirty="0"/>
              <a:t>  			600,000	600,000	@ 16%	 	  96,000	240,000 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5</a:t>
            </a:r>
            <a:r>
              <a:rPr lang="en-GB" baseline="30000" dirty="0"/>
              <a:t>th</a:t>
            </a:r>
            <a:r>
              <a:rPr lang="en-GB" dirty="0"/>
              <a:t>  			</a:t>
            </a:r>
            <a:r>
              <a:rPr lang="en-GB" u="sng" dirty="0"/>
              <a:t>600,000</a:t>
            </a:r>
            <a:r>
              <a:rPr lang="en-GB" dirty="0"/>
              <a:t>	</a:t>
            </a:r>
            <a:r>
              <a:rPr lang="en-GB" u="sng" dirty="0"/>
              <a:t>600,000</a:t>
            </a:r>
            <a:r>
              <a:rPr lang="en-GB" dirty="0"/>
              <a:t>	@ 20%		</a:t>
            </a:r>
            <a:r>
              <a:rPr lang="en-GB" u="sng" dirty="0"/>
              <a:t>120,000</a:t>
            </a:r>
            <a:r>
              <a:rPr lang="en-GB" dirty="0"/>
              <a:t>	</a:t>
            </a:r>
            <a:r>
              <a:rPr lang="en-GB" u="sng" dirty="0"/>
              <a:t>360,000</a:t>
            </a:r>
            <a:endParaRPr lang="en-US" dirty="0"/>
          </a:p>
          <a:p>
            <a:pPr marL="0" indent="0">
              <a:buNone/>
            </a:pPr>
            <a:r>
              <a:rPr lang="en-GB" b="1" dirty="0"/>
              <a:t>Sub Total	          </a:t>
            </a:r>
            <a:r>
              <a:rPr lang="en-GB" b="1" u="sng" dirty="0"/>
              <a:t>4,200,000</a:t>
            </a:r>
            <a:r>
              <a:rPr lang="en-GB" b="1" dirty="0"/>
              <a:t>	</a:t>
            </a:r>
            <a:r>
              <a:rPr lang="en-GB" b="1" u="sng" dirty="0"/>
              <a:t>3,000,000</a:t>
            </a:r>
            <a:r>
              <a:rPr lang="en-GB" b="1" dirty="0"/>
              <a:t>			360,000	360,000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Balance Taxable Income (</a:t>
            </a:r>
            <a:r>
              <a:rPr lang="en-GB" b="1" dirty="0"/>
              <a:t>˃ 3 million</a:t>
            </a:r>
            <a:r>
              <a:rPr lang="en-GB" dirty="0"/>
              <a:t>)   		@ 24%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</a:t>
            </a:r>
            <a:r>
              <a:rPr lang="en-US" b="1" dirty="0"/>
              <a:t> </a:t>
            </a:r>
            <a:r>
              <a:rPr lang="en-GB" dirty="0"/>
              <a:t>Liquor, Tobacco, Grambling income		@ 40% (Flat rate)</a:t>
            </a:r>
          </a:p>
          <a:p>
            <a:pPr marL="0" indent="0">
              <a:buNone/>
            </a:pPr>
            <a:endParaRPr lang="en-US" dirty="0"/>
          </a:p>
          <a:p>
            <a:r>
              <a:rPr lang="en-GB" dirty="0"/>
              <a:t>14% concessionary tax rate (upper sealing) on SME, agriculture, export, specified undertakings &amp; education business income is not applicable to </a:t>
            </a:r>
            <a:r>
              <a:rPr lang="en-GB" u="sng" dirty="0"/>
              <a:t>non-company</a:t>
            </a:r>
            <a:r>
              <a:rPr lang="en-GB" dirty="0"/>
              <a:t> tax payees.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27DE5-69D1-4E64-BD6A-6EBF34CA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11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50841-5D69-4493-A8A6-ABC50731C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75543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+mn-lt"/>
              </a:rPr>
              <a:t>INTERPRETATIONS RELATING TO CHARGING SEC.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0EEF6-7C91-47E5-8D1D-82CCE6EEF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89" y="762934"/>
            <a:ext cx="11359067" cy="6036163"/>
          </a:xfrm>
        </p:spPr>
        <p:txBody>
          <a:bodyPr>
            <a:normAutofit/>
          </a:bodyPr>
          <a:lstStyle/>
          <a:p>
            <a:pPr marL="176213" indent="-176213" algn="just">
              <a:lnSpc>
                <a:spcPct val="100000"/>
              </a:lnSpc>
            </a:pPr>
            <a:endParaRPr lang="en-GB" sz="3000" b="1" dirty="0"/>
          </a:p>
          <a:p>
            <a:pPr marL="176213" indent="-176213" algn="just">
              <a:lnSpc>
                <a:spcPct val="100000"/>
              </a:lnSpc>
            </a:pPr>
            <a:r>
              <a:rPr lang="en-GB" sz="3000" b="1" dirty="0"/>
              <a:t>Year of Assessment (Y/A) </a:t>
            </a:r>
            <a:r>
              <a:rPr lang="en-GB" sz="3000" dirty="0"/>
              <a:t>means the period of 12 months commencing on the 1</a:t>
            </a:r>
            <a:r>
              <a:rPr lang="en-GB" sz="3000" baseline="30000" dirty="0"/>
              <a:t>st</a:t>
            </a:r>
            <a:r>
              <a:rPr lang="en-GB" sz="3000" dirty="0"/>
              <a:t> day of April of any year and ending on the thirty first day of March in the immediately succeeding year. (Sec. 20)</a:t>
            </a:r>
            <a:endParaRPr lang="en-GB" sz="3000" b="1" dirty="0"/>
          </a:p>
          <a:p>
            <a:pPr marL="176213" indent="-176213" algn="just">
              <a:lnSpc>
                <a:spcPct val="100000"/>
              </a:lnSpc>
            </a:pPr>
            <a:r>
              <a:rPr lang="en-GB" sz="3000" b="1" dirty="0"/>
              <a:t>Person </a:t>
            </a:r>
            <a:r>
              <a:rPr lang="en-GB" sz="3000" dirty="0"/>
              <a:t>means an </a:t>
            </a:r>
            <a:r>
              <a:rPr lang="en-US" u="sng" dirty="0"/>
              <a:t>Individual</a:t>
            </a:r>
            <a:r>
              <a:rPr lang="en-US" b="1" baseline="30000" dirty="0">
                <a:solidFill>
                  <a:schemeClr val="accent1"/>
                </a:solidFill>
              </a:rPr>
              <a:t>(1)</a:t>
            </a:r>
            <a:endParaRPr lang="en-US" b="1" dirty="0">
              <a:solidFill>
                <a:schemeClr val="accent1"/>
              </a:solidFill>
            </a:endParaRPr>
          </a:p>
          <a:p>
            <a:pPr marL="176213" indent="-176213" algn="just">
              <a:lnSpc>
                <a:spcPct val="100000"/>
              </a:lnSpc>
            </a:pPr>
            <a:r>
              <a:rPr lang="en-GB" sz="3000" dirty="0"/>
              <a:t> or </a:t>
            </a:r>
            <a:r>
              <a:rPr lang="en-GB" sz="3000" u="sng" dirty="0"/>
              <a:t>entity</a:t>
            </a:r>
            <a:r>
              <a:rPr lang="en-GB" sz="3000" dirty="0"/>
              <a:t> and includes a </a:t>
            </a:r>
            <a:r>
              <a:rPr lang="en-GB" sz="3000" u="sng" dirty="0"/>
              <a:t>body</a:t>
            </a:r>
            <a:r>
              <a:rPr lang="en-GB" sz="3000" dirty="0"/>
              <a:t> of persons corporate or unincorporated, an executor, </a:t>
            </a:r>
            <a:r>
              <a:rPr lang="en-GB" sz="3000" u="sng" dirty="0"/>
              <a:t>non-governmental organization</a:t>
            </a:r>
            <a:r>
              <a:rPr lang="en-GB" sz="3000" dirty="0"/>
              <a:t> and </a:t>
            </a:r>
            <a:r>
              <a:rPr lang="en-GB" sz="3000" u="sng" dirty="0"/>
              <a:t>charitable institution.</a:t>
            </a:r>
            <a:r>
              <a:rPr lang="en-GB" sz="3000" dirty="0"/>
              <a:t> (Sec. 195)</a:t>
            </a:r>
            <a:endParaRPr lang="en-GB" sz="3000" b="1" dirty="0"/>
          </a:p>
          <a:p>
            <a:pPr marL="176213" indent="-176213" algn="just">
              <a:lnSpc>
                <a:spcPct val="100000"/>
              </a:lnSpc>
            </a:pPr>
            <a:r>
              <a:rPr lang="en-GB" sz="3000" b="1" dirty="0"/>
              <a:t>Entity</a:t>
            </a:r>
            <a:r>
              <a:rPr lang="en-GB" sz="3000" dirty="0"/>
              <a:t> means a </a:t>
            </a:r>
            <a:r>
              <a:rPr lang="en-GB" sz="3000" u="sng" dirty="0"/>
              <a:t>company</a:t>
            </a:r>
            <a:r>
              <a:rPr lang="en-US" sz="3200" b="1" baseline="30000" dirty="0">
                <a:solidFill>
                  <a:schemeClr val="accent1"/>
                </a:solidFill>
              </a:rPr>
              <a:t>(2)</a:t>
            </a:r>
            <a:r>
              <a:rPr lang="en-GB" sz="3000" dirty="0"/>
              <a:t>, </a:t>
            </a:r>
            <a:r>
              <a:rPr lang="en-GB" sz="3000" u="sng" dirty="0"/>
              <a:t>partnership</a:t>
            </a:r>
            <a:r>
              <a:rPr lang="en-US" sz="3200" b="1" baseline="30000" dirty="0">
                <a:solidFill>
                  <a:schemeClr val="accent1"/>
                </a:solidFill>
              </a:rPr>
              <a:t>(3)</a:t>
            </a:r>
            <a:r>
              <a:rPr lang="en-GB" sz="3000" dirty="0"/>
              <a:t> or </a:t>
            </a:r>
            <a:r>
              <a:rPr lang="en-GB" sz="3000" u="sng" dirty="0"/>
              <a:t>trust</a:t>
            </a:r>
            <a:r>
              <a:rPr lang="en-US" sz="3200" b="1" baseline="30000" dirty="0">
                <a:solidFill>
                  <a:schemeClr val="accent1"/>
                </a:solidFill>
              </a:rPr>
              <a:t>(4)</a:t>
            </a:r>
            <a:r>
              <a:rPr lang="en-GB" sz="3000" dirty="0"/>
              <a:t>, but excludes an individual.(Sec.195)</a:t>
            </a:r>
          </a:p>
          <a:p>
            <a:pPr marL="176213" indent="-176213" algn="r"/>
            <a:r>
              <a:rPr lang="en-US" sz="2600" i="1" dirty="0"/>
              <a:t>“Person”, in the p</a:t>
            </a:r>
            <a:r>
              <a:rPr lang="en-GB" sz="2600" i="1" dirty="0" err="1"/>
              <a:t>revious</a:t>
            </a:r>
            <a:r>
              <a:rPr lang="en-GB" sz="2600" i="1" dirty="0"/>
              <a:t> Act, excludes partnerships but included in the new Act.</a:t>
            </a:r>
          </a:p>
          <a:p>
            <a:pPr marL="0" indent="0" algn="just">
              <a:buNone/>
            </a:pPr>
            <a:endParaRPr lang="en-GB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2C5D3-2983-41C9-BBD0-03D61FB1C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0110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A002-1F83-4E30-94AB-9A9994CA5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67" y="227181"/>
            <a:ext cx="11836085" cy="5054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INCOME TAX RATES OF INDIVIDUALS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9ABD3-E8EC-4A19-A1FB-6F4A9BF59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47" y="658822"/>
            <a:ext cx="11836085" cy="6062653"/>
          </a:xfrm>
        </p:spPr>
        <p:txBody>
          <a:bodyPr/>
          <a:lstStyle/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Newly proposed Tax Rates on Individuals effective from 01.01.2020;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			</a:t>
            </a:r>
            <a:r>
              <a:rPr lang="en-GB" b="1" i="1" u="sng" dirty="0" err="1">
                <a:solidFill>
                  <a:srgbClr val="FF0000"/>
                </a:solidFill>
              </a:rPr>
              <a:t>Asse</a:t>
            </a:r>
            <a:r>
              <a:rPr lang="en-GB" b="1" i="1" u="sng" dirty="0">
                <a:solidFill>
                  <a:srgbClr val="FF0000"/>
                </a:solidFill>
              </a:rPr>
              <a:t>. Income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u="sng" dirty="0">
                <a:solidFill>
                  <a:srgbClr val="FF0000"/>
                </a:solidFill>
              </a:rPr>
              <a:t>Taxable Inc.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u="sng" dirty="0">
                <a:solidFill>
                  <a:srgbClr val="FF0000"/>
                </a:solidFill>
              </a:rPr>
              <a:t>Rate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u="sng" dirty="0">
                <a:solidFill>
                  <a:srgbClr val="FF0000"/>
                </a:solidFill>
              </a:rPr>
              <a:t>Tax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u="sng" dirty="0" err="1">
                <a:solidFill>
                  <a:srgbClr val="FF0000"/>
                </a:solidFill>
              </a:rPr>
              <a:t>Accu</a:t>
            </a:r>
            <a:r>
              <a:rPr lang="en-GB" b="1" i="1" u="sng" dirty="0">
                <a:solidFill>
                  <a:srgbClr val="FF0000"/>
                </a:solidFill>
              </a:rPr>
              <a:t>. Tax</a:t>
            </a:r>
            <a:r>
              <a:rPr lang="en-GB" b="1" i="1" dirty="0">
                <a:solidFill>
                  <a:srgbClr val="FF0000"/>
                </a:solidFill>
              </a:rPr>
              <a:t>	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P/Allowance              	3,000,000	-		-		-		-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1</a:t>
            </a:r>
            <a:r>
              <a:rPr lang="en-GB" b="1" i="1" baseline="30000" dirty="0">
                <a:solidFill>
                  <a:srgbClr val="FF0000"/>
                </a:solidFill>
              </a:rPr>
              <a:t>st </a:t>
            </a:r>
            <a:r>
              <a:rPr lang="en-GB" b="1" i="1" dirty="0">
                <a:solidFill>
                  <a:srgbClr val="FF0000"/>
                </a:solidFill>
              </a:rPr>
              <a:t> Taxable Income	3,000,000	3,000,000	@   6%   180,000	180,000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2</a:t>
            </a:r>
            <a:r>
              <a:rPr lang="en-GB" b="1" i="1" baseline="30000" dirty="0">
                <a:solidFill>
                  <a:srgbClr val="FF0000"/>
                </a:solidFill>
              </a:rPr>
              <a:t>nd</a:t>
            </a:r>
            <a:r>
              <a:rPr lang="en-GB" b="1" i="1" dirty="0">
                <a:solidFill>
                  <a:srgbClr val="FF0000"/>
                </a:solidFill>
              </a:rPr>
              <a:t> Taxable Income	3,000,000	3,000,000	@   12% 360,000	540,000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Balance Taxable Income (˃ 9 million </a:t>
            </a:r>
            <a:r>
              <a:rPr lang="en-GB" b="1" i="1" dirty="0" err="1">
                <a:solidFill>
                  <a:srgbClr val="FF0000"/>
                </a:solidFill>
              </a:rPr>
              <a:t>Asse</a:t>
            </a:r>
            <a:r>
              <a:rPr lang="en-GB" b="1" i="1" dirty="0">
                <a:solidFill>
                  <a:srgbClr val="FF0000"/>
                </a:solidFill>
              </a:rPr>
              <a:t>. Income)  @  18%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On </a:t>
            </a:r>
            <a:r>
              <a:rPr lang="en-GB" b="1" i="1" dirty="0">
                <a:solidFill>
                  <a:srgbClr val="FF0000"/>
                </a:solidFill>
              </a:rPr>
              <a:t>Liquor and Tobacco import &amp; sale or manufacturing &amp; sale income @ 28% (Flat rate)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72F38-D9BD-40EA-A74E-42B45F05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533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6B520-83B5-49C9-85A7-331C829E7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136525"/>
            <a:ext cx="11881520" cy="49957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INCOME TAX RATES OF PARTNERSHIPS &amp; TRUSTS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E56DE-8465-4D7E-BAFE-1170E6374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9" y="692898"/>
            <a:ext cx="11881520" cy="6077069"/>
          </a:xfrm>
        </p:spPr>
        <p:txBody>
          <a:bodyPr>
            <a:normAutofit lnSpcReduction="10000"/>
          </a:bodyPr>
          <a:lstStyle/>
          <a:p>
            <a:pPr marL="57150" lvl="1" indent="0">
              <a:buNone/>
            </a:pPr>
            <a:r>
              <a:rPr lang="en-US" sz="2600" b="1" dirty="0"/>
              <a:t>Income Tax Rates of Partnerships;</a:t>
            </a:r>
            <a:endParaRPr lang="en-US" sz="2600" dirty="0"/>
          </a:p>
          <a:p>
            <a:r>
              <a:rPr lang="en-US" sz="2600" dirty="0"/>
              <a:t>Capital gains are tax on the partnership @ 10%</a:t>
            </a:r>
          </a:p>
          <a:p>
            <a:r>
              <a:rPr lang="en-US" sz="2600" dirty="0"/>
              <a:t>Share of partnership income subject to WHT @ 8%</a:t>
            </a:r>
          </a:p>
          <a:p>
            <a:r>
              <a:rPr lang="en-US" sz="2600" b="1" i="1" dirty="0">
                <a:solidFill>
                  <a:srgbClr val="FF0000"/>
                </a:solidFill>
              </a:rPr>
              <a:t>It is proposed to reintroduce partnership income tax and charge at the rate of 6% </a:t>
            </a:r>
            <a:r>
              <a:rPr lang="en-US" sz="2600" b="1" i="1" dirty="0" err="1">
                <a:solidFill>
                  <a:srgbClr val="FF0000"/>
                </a:solidFill>
              </a:rPr>
              <a:t>w.e.f</a:t>
            </a:r>
            <a:r>
              <a:rPr lang="en-US" sz="2600" b="1" i="1" dirty="0">
                <a:solidFill>
                  <a:srgbClr val="FF0000"/>
                </a:solidFill>
              </a:rPr>
              <a:t> 01.01.2020 by removing the partners WHT of 8% on allocation of profits.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/>
              <a:t>Income Tax Rates of Trusts</a:t>
            </a:r>
            <a:endParaRPr lang="en-US" sz="2600" dirty="0"/>
          </a:p>
          <a:p>
            <a:r>
              <a:rPr lang="en-US" sz="2600" dirty="0"/>
              <a:t>Capital gains are tax @ 10%</a:t>
            </a:r>
          </a:p>
          <a:p>
            <a:r>
              <a:rPr lang="en-US" sz="2600" dirty="0"/>
              <a:t>Other taxable income tax @ 24%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/>
              <a:t>Income Tax Rates of Unit Trusts or Mutual Funds</a:t>
            </a:r>
            <a:endParaRPr lang="en-US" sz="2600" dirty="0"/>
          </a:p>
          <a:p>
            <a:r>
              <a:rPr lang="en-US" sz="2600" dirty="0"/>
              <a:t>Capital gains are tax @ 10%</a:t>
            </a:r>
          </a:p>
          <a:p>
            <a:r>
              <a:rPr lang="en-US" sz="2600" dirty="0"/>
              <a:t>Other taxable income tax @ 28%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17CDD-5DEB-4545-B739-9009DF441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3017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3422C-0080-40A3-B3B3-8EF099691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69" y="136526"/>
            <a:ext cx="11892879" cy="48822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INCOME TAX RATES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6B538-08BA-42CB-9BED-51307A353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52" y="579308"/>
            <a:ext cx="11775502" cy="6142165"/>
          </a:xfrm>
        </p:spPr>
        <p:txBody>
          <a:bodyPr>
            <a:normAutofit lnSpcReduction="10000"/>
          </a:bodyPr>
          <a:lstStyle/>
          <a:p>
            <a:pPr marL="0" lvl="1" indent="0">
              <a:buNone/>
            </a:pPr>
            <a:endParaRPr lang="en-US" sz="2600" b="1" dirty="0"/>
          </a:p>
          <a:p>
            <a:pPr marL="0" lvl="1" indent="0">
              <a:buNone/>
            </a:pPr>
            <a:r>
              <a:rPr lang="en-US" sz="2600" b="1" dirty="0"/>
              <a:t>Income Tax Rates of Charitable Institutions</a:t>
            </a:r>
            <a:endParaRPr lang="en-US" sz="2600" dirty="0"/>
          </a:p>
          <a:p>
            <a:r>
              <a:rPr lang="en-US" sz="2600" dirty="0"/>
              <a:t>Capital gains are tax @ 10%</a:t>
            </a:r>
          </a:p>
          <a:p>
            <a:r>
              <a:rPr lang="en-US" sz="2600" dirty="0"/>
              <a:t>Other taxable income tax @ 14%</a:t>
            </a:r>
          </a:p>
          <a:p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Income Tax Rates of non-governmental Organizations</a:t>
            </a:r>
            <a:endParaRPr lang="en-US" sz="2600" dirty="0"/>
          </a:p>
          <a:p>
            <a:r>
              <a:rPr lang="en-US" sz="2600" dirty="0"/>
              <a:t>Capital gains are tax @ 10%</a:t>
            </a:r>
          </a:p>
          <a:p>
            <a:r>
              <a:rPr lang="en-US" sz="2600" dirty="0"/>
              <a:t>Other taxable income tax @ 28%</a:t>
            </a:r>
          </a:p>
          <a:p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Income Tax Rates of ETF, Provident or Pension and Termination Funds </a:t>
            </a:r>
            <a:endParaRPr lang="en-US" sz="2600" dirty="0"/>
          </a:p>
          <a:p>
            <a:r>
              <a:rPr lang="en-US" sz="2600" dirty="0"/>
              <a:t>Taxable income tax @ 14%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Remittance Tax</a:t>
            </a:r>
            <a:endParaRPr lang="en-US" sz="2600" dirty="0"/>
          </a:p>
          <a:p>
            <a:r>
              <a:rPr lang="en-US" sz="2600" dirty="0"/>
              <a:t>Remittance tax @ 14%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9E9C63-49D2-466B-9CCF-B51DE38D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520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48A14-5A4F-4C71-A0C7-5B1A8AF10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72" y="136525"/>
            <a:ext cx="11747769" cy="592751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latin typeface="+mn-lt"/>
              </a:rPr>
              <a:t>TAX PAYMENT METHODS &amp; TIME </a:t>
            </a:r>
            <a:r>
              <a:rPr lang="en-GB" sz="2400" b="1" dirty="0">
                <a:latin typeface="+mn-lt"/>
              </a:rPr>
              <a:t>(Sec. 82)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34315-4A00-4795-B1D8-BB957FC9B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4" y="729276"/>
            <a:ext cx="11897032" cy="59407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3000" b="1" dirty="0"/>
              <a:t>Methods of paying the tax imposed under Sec. 82;</a:t>
            </a:r>
          </a:p>
          <a:p>
            <a:pPr marL="263525" indent="0" algn="just">
              <a:buNone/>
            </a:pPr>
            <a:r>
              <a:rPr lang="en-GB" sz="3000" b="1" dirty="0"/>
              <a:t>(</a:t>
            </a:r>
            <a:r>
              <a:rPr lang="en-GB" sz="3000" b="1" dirty="0" err="1"/>
              <a:t>i</a:t>
            </a:r>
            <a:r>
              <a:rPr lang="en-GB" sz="3000" b="1" dirty="0"/>
              <a:t>) </a:t>
            </a:r>
            <a:r>
              <a:rPr lang="en-GB" sz="3000" u="sng" dirty="0"/>
              <a:t>Withholding Tax </a:t>
            </a:r>
            <a:r>
              <a:rPr lang="en-GB" sz="3000" dirty="0"/>
              <a:t>(under Sec. 86) - </a:t>
            </a:r>
            <a:r>
              <a:rPr lang="en-GB" sz="3000" i="1" dirty="0"/>
              <a:t>within 15 days from the end of the quarter </a:t>
            </a:r>
          </a:p>
          <a:p>
            <a:pPr marL="715963" indent="0" algn="just">
              <a:buNone/>
            </a:pPr>
            <a:r>
              <a:rPr lang="en-GB" sz="3000" i="1" dirty="0"/>
              <a:t>This covers Employment (Sec. 83), Investment returns (Sec. 84) &amp; service fee and contract payments (Sec. 85).</a:t>
            </a:r>
          </a:p>
          <a:p>
            <a:pPr marL="715963" indent="-452438" algn="just">
              <a:buNone/>
            </a:pPr>
            <a:r>
              <a:rPr lang="en-GB" sz="3000" b="1" dirty="0"/>
              <a:t>(ii) </a:t>
            </a:r>
            <a:r>
              <a:rPr lang="en-GB" sz="3000" dirty="0"/>
              <a:t>through </a:t>
            </a:r>
            <a:r>
              <a:rPr lang="en-GB" sz="3000" u="sng" dirty="0"/>
              <a:t>instalments</a:t>
            </a:r>
            <a:r>
              <a:rPr lang="en-GB" sz="3000" dirty="0"/>
              <a:t> (Under Sec. 90) - </a:t>
            </a:r>
            <a:r>
              <a:rPr lang="en-GB" sz="3000" i="1" dirty="0"/>
              <a:t>within 1½ months of the each quarter end </a:t>
            </a:r>
          </a:p>
          <a:p>
            <a:pPr marL="715963" indent="-452438" algn="just">
              <a:buNone/>
            </a:pPr>
            <a:r>
              <a:rPr lang="en-GB" sz="3000" b="1" dirty="0"/>
              <a:t>(iii)</a:t>
            </a:r>
            <a:r>
              <a:rPr lang="en-GB" sz="3000" dirty="0"/>
              <a:t>On </a:t>
            </a:r>
            <a:r>
              <a:rPr lang="en-GB" sz="3000" u="sng" dirty="0"/>
              <a:t>assessments</a:t>
            </a:r>
            <a:r>
              <a:rPr lang="en-GB" sz="3000" dirty="0"/>
              <a:t>; (means self assessments)</a:t>
            </a:r>
          </a:p>
          <a:p>
            <a:pPr marL="1076325" indent="-360363" algn="just">
              <a:buFont typeface="Wingdings" panose="05000000000000000000" pitchFamily="2" charset="2"/>
              <a:buChar char="§"/>
            </a:pPr>
            <a:r>
              <a:rPr lang="en-GB" sz="3000" dirty="0"/>
              <a:t>On Capital Gains – [Under Sec. 93 (3)] - </a:t>
            </a:r>
            <a:r>
              <a:rPr lang="en-GB" sz="3000" i="1" dirty="0"/>
              <a:t>within 30 days .</a:t>
            </a:r>
          </a:p>
          <a:p>
            <a:pPr marL="1076325" indent="-360363" algn="just">
              <a:buFont typeface="Wingdings" panose="05000000000000000000" pitchFamily="2" charset="2"/>
              <a:buChar char="§"/>
            </a:pPr>
            <a:r>
              <a:rPr lang="en-GB" sz="3000" dirty="0"/>
              <a:t>On non-capital Gains – [</a:t>
            </a:r>
            <a:r>
              <a:rPr lang="en-GB" sz="3000" i="1" dirty="0"/>
              <a:t>4 quarterly payments within 1 ½ months of the each quarter end + balance, if any, within 6 months of the end of the quarter.</a:t>
            </a:r>
          </a:p>
          <a:p>
            <a:pPr marL="715963" indent="-450850" algn="just">
              <a:buNone/>
            </a:pPr>
            <a:r>
              <a:rPr lang="en-GB" sz="3000" b="1" dirty="0"/>
              <a:t>(iv)</a:t>
            </a:r>
            <a:r>
              <a:rPr lang="en-GB" sz="3000" dirty="0"/>
              <a:t>In </a:t>
            </a:r>
            <a:r>
              <a:rPr lang="en-GB" sz="3000" u="sng" dirty="0"/>
              <a:t>any other case </a:t>
            </a:r>
            <a:r>
              <a:rPr lang="en-GB" sz="3000" dirty="0"/>
              <a:t>not covered above – </a:t>
            </a:r>
            <a:r>
              <a:rPr lang="en-GB" sz="3000" i="1" dirty="0"/>
              <a:t>On the date stated in the notice for payment.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5FCE8-64C4-4ACA-B856-0CDCD56E0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7806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D4173-9390-4DD5-BC6E-FC7F8D7B5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6" y="105197"/>
            <a:ext cx="11382026" cy="882031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WITH HOLDING TAX</a:t>
            </a:r>
            <a:endParaRPr lang="en-GB" sz="27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F166F-CC3B-4C23-BE4A-EF0F24A21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857" y="759543"/>
            <a:ext cx="11828207" cy="6098458"/>
          </a:xfrm>
        </p:spPr>
        <p:txBody>
          <a:bodyPr>
            <a:normAutofit fontScale="92500"/>
          </a:bodyPr>
          <a:lstStyle/>
          <a:p>
            <a:pPr>
              <a:tabLst>
                <a:tab pos="1076325" algn="l"/>
              </a:tabLst>
            </a:pPr>
            <a:r>
              <a:rPr lang="en-GB" b="1" dirty="0"/>
              <a:t>Sec. 83 – On Employment Income (PAYE) – </a:t>
            </a:r>
            <a:r>
              <a:rPr lang="en-GB" dirty="0"/>
              <a:t>The </a:t>
            </a:r>
            <a:r>
              <a:rPr lang="en-GB" u="sng" dirty="0"/>
              <a:t>circumstances</a:t>
            </a:r>
            <a:r>
              <a:rPr lang="en-GB" dirty="0"/>
              <a:t> in which the employer shall withhold tax</a:t>
            </a:r>
            <a:r>
              <a:rPr lang="en-GB" b="1" dirty="0"/>
              <a:t> </a:t>
            </a:r>
            <a:r>
              <a:rPr lang="en-GB" dirty="0"/>
              <a:t>may be </a:t>
            </a:r>
            <a:r>
              <a:rPr lang="en-GB" u="sng" dirty="0"/>
              <a:t>specify by the CGIR</a:t>
            </a:r>
            <a:r>
              <a:rPr lang="en-GB" b="1" dirty="0"/>
              <a:t>. </a:t>
            </a:r>
          </a:p>
          <a:p>
            <a:pPr marL="627063" indent="0">
              <a:buNone/>
              <a:tabLst>
                <a:tab pos="1076325" algn="l"/>
              </a:tabLst>
            </a:pPr>
            <a:r>
              <a:rPr lang="en-GB" dirty="0"/>
              <a:t>Employers (withholding agent) shall follow the instructions </a:t>
            </a:r>
            <a:r>
              <a:rPr lang="en-GB" u="sng" dirty="0"/>
              <a:t>specified</a:t>
            </a:r>
            <a:r>
              <a:rPr lang="en-GB" dirty="0"/>
              <a:t> by the CGIR.</a:t>
            </a:r>
          </a:p>
          <a:p>
            <a:pPr marL="627063" indent="0">
              <a:buNone/>
              <a:tabLst>
                <a:tab pos="1076325" algn="l"/>
              </a:tabLst>
            </a:pPr>
            <a:r>
              <a:rPr lang="en-GB" dirty="0"/>
              <a:t>PAYE </a:t>
            </a:r>
            <a:r>
              <a:rPr lang="en-GB" u="sng" dirty="0"/>
              <a:t>tables</a:t>
            </a:r>
            <a:r>
              <a:rPr lang="en-GB" dirty="0"/>
              <a:t> and </a:t>
            </a:r>
            <a:r>
              <a:rPr lang="en-GB" u="sng" dirty="0"/>
              <a:t>instructions</a:t>
            </a:r>
            <a:r>
              <a:rPr lang="en-GB" dirty="0"/>
              <a:t> have been gazetted by the CGIR (No. 2064/60 of 01</a:t>
            </a:r>
            <a:r>
              <a:rPr lang="en-GB" baseline="30000" dirty="0"/>
              <a:t>st</a:t>
            </a:r>
            <a:r>
              <a:rPr lang="en-GB" dirty="0"/>
              <a:t> April 2018 read along with IRD web)</a:t>
            </a:r>
          </a:p>
          <a:p>
            <a:pPr marL="969963" indent="-342900">
              <a:tabLst>
                <a:tab pos="1076325" algn="l"/>
              </a:tabLst>
            </a:pPr>
            <a:r>
              <a:rPr lang="en-GB" b="1" dirty="0"/>
              <a:t>Primary Employment </a:t>
            </a:r>
            <a:r>
              <a:rPr lang="en-GB" dirty="0"/>
              <a:t>(as </a:t>
            </a:r>
            <a:r>
              <a:rPr lang="en-GB" u="sng" dirty="0"/>
              <a:t>declared by an employee </a:t>
            </a:r>
            <a:r>
              <a:rPr lang="en-GB" dirty="0"/>
              <a:t>having more than one employment nominating the employment as his/her primary employment) </a:t>
            </a:r>
          </a:p>
          <a:p>
            <a:pPr marL="969963" indent="-342900">
              <a:tabLst>
                <a:tab pos="1076325" algn="l"/>
              </a:tabLst>
            </a:pPr>
            <a:r>
              <a:rPr lang="en-GB" b="1" dirty="0"/>
              <a:t>Consecutive Primary Employment </a:t>
            </a:r>
            <a:r>
              <a:rPr lang="en-GB" dirty="0"/>
              <a:t>(a new declaration accompanied with WHT certificate issued by prior primary employer is required, where the new employer must return the prior WHT certificate within 7 days)</a:t>
            </a:r>
          </a:p>
          <a:p>
            <a:r>
              <a:rPr lang="en-GB" b="1" i="1" dirty="0">
                <a:solidFill>
                  <a:srgbClr val="FF0000"/>
                </a:solidFill>
              </a:rPr>
              <a:t>It is proposed to;</a:t>
            </a:r>
            <a:endParaRPr lang="en-US" dirty="0">
              <a:solidFill>
                <a:srgbClr val="FF0000"/>
              </a:solidFill>
            </a:endParaRPr>
          </a:p>
          <a:p>
            <a:pPr marL="284163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: increase the tax-free threshold from Rs.100,000 p.m. to Rs. 250,000 p.m. (w.e.f. 01.01.2020)</a:t>
            </a:r>
            <a:endParaRPr lang="en-US" dirty="0">
              <a:solidFill>
                <a:srgbClr val="FF0000"/>
              </a:solidFill>
            </a:endParaRPr>
          </a:p>
          <a:p>
            <a:pPr marL="284163" indent="0">
              <a:buNone/>
            </a:pPr>
            <a:r>
              <a:rPr lang="en-GB" b="1" i="1" dirty="0">
                <a:solidFill>
                  <a:srgbClr val="FF0000"/>
                </a:solidFill>
              </a:rPr>
              <a:t>: abolished the PAYE tax w.e.f. 01.01.2020.</a:t>
            </a:r>
            <a:endParaRPr lang="en-US" dirty="0">
              <a:solidFill>
                <a:srgbClr val="FF0000"/>
              </a:solidFill>
            </a:endParaRPr>
          </a:p>
          <a:p>
            <a:pPr marL="0" indent="360363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4D839-7C89-4905-8126-E218DCF7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15896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7EF88-3831-4984-8BA8-28549B9EB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03" y="136525"/>
            <a:ext cx="11819883" cy="716167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WITH HOLDING TAX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51E67-A292-424B-B931-7786D3F7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14" y="757325"/>
            <a:ext cx="11795572" cy="5907136"/>
          </a:xfrm>
        </p:spPr>
        <p:txBody>
          <a:bodyPr>
            <a:normAutofit lnSpcReduction="10000"/>
          </a:bodyPr>
          <a:lstStyle/>
          <a:p>
            <a:pPr marL="969963" indent="-342900">
              <a:lnSpc>
                <a:spcPct val="150000"/>
              </a:lnSpc>
              <a:tabLst>
                <a:tab pos="1076325" algn="l"/>
              </a:tabLst>
            </a:pPr>
            <a:r>
              <a:rPr lang="en-GB" sz="3000" b="1" dirty="0"/>
              <a:t>Secondary Employment </a:t>
            </a:r>
            <a:r>
              <a:rPr lang="en-GB" sz="3000" dirty="0"/>
              <a:t>(not being the Primary Employment)</a:t>
            </a:r>
          </a:p>
          <a:p>
            <a:pPr marL="969963" indent="-342900">
              <a:lnSpc>
                <a:spcPct val="150000"/>
              </a:lnSpc>
              <a:tabLst>
                <a:tab pos="1076325" algn="l"/>
              </a:tabLst>
            </a:pPr>
            <a:r>
              <a:rPr lang="en-GB" sz="3000" dirty="0"/>
              <a:t>Employers </a:t>
            </a:r>
            <a:r>
              <a:rPr lang="en-GB" sz="3000" b="1" dirty="0"/>
              <a:t>Annual Statement </a:t>
            </a:r>
            <a:r>
              <a:rPr lang="en-GB" sz="3000" dirty="0"/>
              <a:t>within </a:t>
            </a:r>
            <a:r>
              <a:rPr lang="en-GB" sz="3000" u="sng" dirty="0"/>
              <a:t>30 days </a:t>
            </a:r>
            <a:r>
              <a:rPr lang="en-GB" sz="3000" dirty="0"/>
              <a:t>after the Y/A (Required information is gazetted)</a:t>
            </a:r>
          </a:p>
          <a:p>
            <a:pPr marL="969963" indent="-342900">
              <a:lnSpc>
                <a:spcPct val="150000"/>
              </a:lnSpc>
              <a:tabLst>
                <a:tab pos="1076325" algn="l"/>
              </a:tabLst>
            </a:pPr>
            <a:r>
              <a:rPr lang="en-GB" sz="3000" dirty="0"/>
              <a:t>Employers </a:t>
            </a:r>
            <a:r>
              <a:rPr lang="en-GB" sz="3000" b="1" dirty="0"/>
              <a:t>WHT Certificate </a:t>
            </a:r>
            <a:r>
              <a:rPr lang="en-GB" sz="3000" dirty="0"/>
              <a:t>(Formerly called as T 10)</a:t>
            </a:r>
          </a:p>
          <a:p>
            <a:pPr marL="969963" indent="-342900">
              <a:lnSpc>
                <a:spcPct val="150000"/>
              </a:lnSpc>
              <a:tabLst>
                <a:tab pos="1076325" algn="l"/>
              </a:tabLst>
            </a:pPr>
            <a:r>
              <a:rPr lang="en-GB" sz="3000" b="1" dirty="0"/>
              <a:t>False or Misleading Statement </a:t>
            </a:r>
            <a:r>
              <a:rPr lang="en-GB" sz="3000" dirty="0"/>
              <a:t>(covers both primary employment declaration, WHT certificate)</a:t>
            </a:r>
          </a:p>
          <a:p>
            <a:pPr marL="969963" indent="-342900">
              <a:lnSpc>
                <a:spcPct val="150000"/>
              </a:lnSpc>
              <a:tabLst>
                <a:tab pos="1076325" algn="l"/>
              </a:tabLst>
            </a:pPr>
            <a:r>
              <a:rPr lang="en-GB" sz="3000" dirty="0"/>
              <a:t>Employers to </a:t>
            </a:r>
            <a:r>
              <a:rPr lang="en-GB" sz="3000" b="1" dirty="0"/>
              <a:t>maintain Proper Records </a:t>
            </a:r>
            <a:r>
              <a:rPr lang="en-GB" sz="3000" dirty="0"/>
              <a:t>(to maintain, safe custody, CGIR’s inspection)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109B0-F900-410A-9F25-1F5AFD8F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984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8C792-1AC8-477C-BAFB-BF8161A1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066" y="136526"/>
            <a:ext cx="11771232" cy="733630"/>
          </a:xfrm>
        </p:spPr>
        <p:txBody>
          <a:bodyPr/>
          <a:lstStyle/>
          <a:p>
            <a:pPr algn="ctr"/>
            <a:r>
              <a:rPr lang="en-GB" sz="4000" b="1" dirty="0">
                <a:latin typeface="+mn-lt"/>
              </a:rPr>
              <a:t>WITH HOLDING TAX </a:t>
            </a:r>
            <a:r>
              <a:rPr lang="en-GB" sz="2800" b="1" dirty="0"/>
              <a:t>(</a:t>
            </a:r>
            <a:r>
              <a:rPr lang="en-GB" sz="2800" b="1" dirty="0" err="1"/>
              <a:t>Contd</a:t>
            </a:r>
            <a:r>
              <a:rPr lang="en-GB" sz="2800" b="1" dirty="0"/>
              <a:t>…)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FBDBD-C909-44F2-AB18-53C75F84C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31" y="803788"/>
            <a:ext cx="11857703" cy="5855109"/>
          </a:xfrm>
        </p:spPr>
        <p:txBody>
          <a:bodyPr>
            <a:normAutofit/>
          </a:bodyPr>
          <a:lstStyle/>
          <a:p>
            <a:pPr marL="0" indent="0" algn="just">
              <a:buNone/>
              <a:tabLst>
                <a:tab pos="1076325" algn="l"/>
              </a:tabLst>
            </a:pPr>
            <a:r>
              <a:rPr lang="en-GB" sz="3000" b="1" dirty="0"/>
              <a:t>Sec. 84 – On Investment Returns – </a:t>
            </a:r>
          </a:p>
          <a:p>
            <a:pPr algn="just">
              <a:tabLst>
                <a:tab pos="1076325" algn="l"/>
              </a:tabLst>
            </a:pPr>
            <a:r>
              <a:rPr lang="en-GB" sz="3000" dirty="0"/>
              <a:t>The paragraph 10 of First Schedule (2.5%, </a:t>
            </a:r>
            <a:r>
              <a:rPr lang="en-GB" sz="3000" i="1" dirty="0"/>
              <a:t>5%, 8%, 10%, 14% as applicable</a:t>
            </a:r>
            <a:r>
              <a:rPr lang="en-GB" sz="3000" dirty="0"/>
              <a:t>) to be applied </a:t>
            </a:r>
            <a:r>
              <a:rPr lang="en-GB" sz="3000" u="sng" dirty="0"/>
              <a:t>by the payee </a:t>
            </a:r>
            <a:r>
              <a:rPr lang="en-GB" sz="3000" dirty="0"/>
              <a:t>(withholding agent). </a:t>
            </a:r>
          </a:p>
          <a:p>
            <a:pPr algn="just">
              <a:tabLst>
                <a:tab pos="1076325" algn="l"/>
              </a:tabLst>
            </a:pPr>
            <a:r>
              <a:rPr lang="en-GB" sz="3000" b="1" dirty="0"/>
              <a:t>Not Covered;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Employment income.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In the case of payments made by individuals, not in conducting a business.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Interest paid to a financial institution on ordinary loans and advances.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Interest and discounts paid on Security or TB.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Payments or allocations that are exempted under Sec. 9.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85200-D62B-48F9-8183-05D17287B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4341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08352-03A0-4E0A-AC0D-A8B74DD8A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87" y="136526"/>
            <a:ext cx="11687403" cy="4939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latin typeface="+mn-lt"/>
              </a:rPr>
              <a:t>WITH HOLDING TAX </a:t>
            </a:r>
            <a:r>
              <a:rPr lang="en-GB" sz="2800" b="1" dirty="0">
                <a:latin typeface="+mn-lt"/>
              </a:rPr>
              <a:t>(</a:t>
            </a:r>
            <a:r>
              <a:rPr lang="en-GB" sz="2800" b="1" dirty="0" err="1">
                <a:latin typeface="+mn-lt"/>
              </a:rPr>
              <a:t>Contd</a:t>
            </a:r>
            <a:r>
              <a:rPr lang="en-GB" sz="2800" b="1" dirty="0">
                <a:latin typeface="+mn-lt"/>
              </a:rPr>
              <a:t>…)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4F6B2-4965-4D5E-BD16-51ACFA41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361" y="584990"/>
            <a:ext cx="11872452" cy="6071388"/>
          </a:xfrm>
        </p:spPr>
        <p:txBody>
          <a:bodyPr>
            <a:noAutofit/>
          </a:bodyPr>
          <a:lstStyle/>
          <a:p>
            <a:pPr marL="88900" indent="0" algn="just">
              <a:buNone/>
              <a:tabLst>
                <a:tab pos="1076325" algn="l"/>
              </a:tabLst>
            </a:pPr>
            <a:r>
              <a:rPr lang="en-GB" sz="2300" b="1" dirty="0"/>
              <a:t>Sec. 84 Coverage;</a:t>
            </a:r>
          </a:p>
          <a:p>
            <a:pPr marL="88900" indent="0" algn="just">
              <a:buNone/>
              <a:tabLst>
                <a:tab pos="1076325" algn="l"/>
              </a:tabLst>
            </a:pPr>
            <a:r>
              <a:rPr lang="en-GB" sz="2300" dirty="0"/>
              <a:t>Covers only the following </a:t>
            </a:r>
            <a:r>
              <a:rPr lang="en-GB" sz="2300" u="sng" dirty="0"/>
              <a:t>payment/allocation </a:t>
            </a:r>
            <a:r>
              <a:rPr lang="en-GB" sz="2300" dirty="0"/>
              <a:t>of a </a:t>
            </a:r>
            <a:r>
              <a:rPr lang="en-GB" sz="2300" u="sng" dirty="0"/>
              <a:t>source of income </a:t>
            </a:r>
            <a:r>
              <a:rPr lang="en-GB" sz="2300" b="1" u="sng" dirty="0"/>
              <a:t>in S L</a:t>
            </a:r>
            <a:r>
              <a:rPr lang="en-GB" sz="2300" dirty="0"/>
              <a:t>;</a:t>
            </a:r>
          </a:p>
          <a:p>
            <a:pPr marL="546100" indent="-457200" algn="just">
              <a:tabLst>
                <a:tab pos="1076325" algn="l"/>
              </a:tabLst>
            </a:pPr>
            <a:r>
              <a:rPr lang="en-GB" sz="2300" dirty="0"/>
              <a:t>Rent </a:t>
            </a:r>
            <a:r>
              <a:rPr lang="en-GB" sz="2300" b="1" dirty="0"/>
              <a:t>(@10%) </a:t>
            </a:r>
            <a:r>
              <a:rPr lang="en-GB" sz="2300" b="1" i="1" dirty="0">
                <a:solidFill>
                  <a:srgbClr val="FF0000"/>
                </a:solidFill>
              </a:rPr>
              <a:t>(Proposed to remove w.e.f. 01.01.2020)</a:t>
            </a:r>
            <a:r>
              <a:rPr lang="en-GB" sz="2300" b="1" dirty="0"/>
              <a:t>, </a:t>
            </a:r>
            <a:r>
              <a:rPr lang="en-GB" sz="2300" dirty="0"/>
              <a:t>	</a:t>
            </a:r>
          </a:p>
          <a:p>
            <a:pPr marL="546100" indent="-457200" algn="just">
              <a:tabLst>
                <a:tab pos="1076325" algn="l"/>
              </a:tabLst>
            </a:pPr>
            <a:r>
              <a:rPr lang="en-GB" sz="2300" dirty="0"/>
              <a:t>Interest &amp; discount (</a:t>
            </a:r>
            <a:r>
              <a:rPr lang="en-GB" sz="2300" b="1" dirty="0"/>
              <a:t>@5% </a:t>
            </a:r>
            <a:r>
              <a:rPr lang="en-GB" sz="2300" dirty="0"/>
              <a:t>- In certain cases final),</a:t>
            </a:r>
          </a:p>
          <a:p>
            <a:r>
              <a:rPr lang="en-GB" sz="2300" b="1" i="1" dirty="0">
                <a:solidFill>
                  <a:srgbClr val="FF0000"/>
                </a:solidFill>
              </a:rPr>
              <a:t>It is proposed to;</a:t>
            </a:r>
            <a:endParaRPr lang="en-US" sz="2300" dirty="0">
              <a:solidFill>
                <a:srgbClr val="FF0000"/>
              </a:solidFill>
            </a:endParaRPr>
          </a:p>
          <a:p>
            <a:pPr marL="227012" indent="0">
              <a:buNone/>
            </a:pPr>
            <a:r>
              <a:rPr lang="en-GB" sz="2300" b="1" i="1" dirty="0">
                <a:solidFill>
                  <a:srgbClr val="FF0000"/>
                </a:solidFill>
              </a:rPr>
              <a:t>: exempt interest up to Rs. 250,000 p.m. from WHT, w.e.f. 01.01.2020.</a:t>
            </a:r>
            <a:endParaRPr lang="en-US" sz="2300" dirty="0">
              <a:solidFill>
                <a:srgbClr val="FF0000"/>
              </a:solidFill>
            </a:endParaRPr>
          </a:p>
          <a:p>
            <a:pPr marL="227012" indent="0">
              <a:buNone/>
            </a:pPr>
            <a:r>
              <a:rPr lang="en-GB" sz="2300" b="1" i="1" dirty="0">
                <a:solidFill>
                  <a:srgbClr val="FF0000"/>
                </a:solidFill>
              </a:rPr>
              <a:t>: abolish the WHT on interest income w.e.f. 01.01.2020. (Then, interest becomes a part of AI)</a:t>
            </a:r>
            <a:endParaRPr lang="en-US" sz="2300" dirty="0">
              <a:solidFill>
                <a:srgbClr val="FF0000"/>
              </a:solidFill>
            </a:endParaRPr>
          </a:p>
          <a:p>
            <a:pPr marL="546100" indent="-457200" algn="just">
              <a:tabLst>
                <a:tab pos="1076325" algn="l"/>
              </a:tabLst>
            </a:pPr>
            <a:r>
              <a:rPr lang="en-GB" sz="2300" dirty="0"/>
              <a:t>Dividends, charge, natural resource payments, royalty, premium, retirement payments, lottery winnings, rewards and betting or gambling (</a:t>
            </a:r>
            <a:r>
              <a:rPr lang="en-GB" sz="2300" b="1" dirty="0"/>
              <a:t>@</a:t>
            </a:r>
            <a:r>
              <a:rPr lang="en-GB" sz="2300" dirty="0"/>
              <a:t> </a:t>
            </a:r>
            <a:r>
              <a:rPr lang="en-GB" sz="2300" b="1" dirty="0"/>
              <a:t>14% </a:t>
            </a:r>
            <a:r>
              <a:rPr lang="en-GB" sz="2300" dirty="0"/>
              <a:t>- In certain cases final).</a:t>
            </a:r>
          </a:p>
          <a:p>
            <a:pPr marL="517525" indent="0" algn="just">
              <a:buNone/>
              <a:tabLst>
                <a:tab pos="1076325" algn="l"/>
              </a:tabLst>
            </a:pPr>
            <a:r>
              <a:rPr lang="en-US" sz="2300" b="1" i="1" dirty="0">
                <a:solidFill>
                  <a:srgbClr val="FF0000"/>
                </a:solidFill>
              </a:rPr>
              <a:t>WHT on dividend, charge, natural resource payment, rent, royalty, premium or retirement payments made to residents is proposed to remove and make that income as a part of AI, </a:t>
            </a:r>
            <a:r>
              <a:rPr lang="en-GB" sz="2300" b="1" i="1" dirty="0">
                <a:solidFill>
                  <a:srgbClr val="FF0000"/>
                </a:solidFill>
              </a:rPr>
              <a:t>w.e.f. 01.01.2020.</a:t>
            </a:r>
            <a:endParaRPr lang="en-GB" sz="2300" dirty="0">
              <a:solidFill>
                <a:srgbClr val="FF0000"/>
              </a:solidFill>
            </a:endParaRPr>
          </a:p>
          <a:p>
            <a:pPr marL="546100" indent="-457200" algn="just">
              <a:tabLst>
                <a:tab pos="1076325" algn="l"/>
              </a:tabLst>
            </a:pPr>
            <a:r>
              <a:rPr lang="en-GB" sz="2300" u="sng" dirty="0"/>
              <a:t>Allocation </a:t>
            </a:r>
            <a:r>
              <a:rPr lang="en-GB" sz="2300" dirty="0"/>
              <a:t>(apportionment) of share of partnership income </a:t>
            </a:r>
            <a:r>
              <a:rPr lang="en-GB" sz="2300" b="1" dirty="0"/>
              <a:t>(@ 8%). </a:t>
            </a:r>
            <a:r>
              <a:rPr lang="en-GB" sz="2300" b="1" i="1" dirty="0">
                <a:solidFill>
                  <a:srgbClr val="FF0000"/>
                </a:solidFill>
              </a:rPr>
              <a:t>It is proposed to remove this WHT w.e.f. 01.01.2020. </a:t>
            </a:r>
            <a:endParaRPr lang="en-GB" sz="2300" b="1" dirty="0">
              <a:solidFill>
                <a:srgbClr val="FF0000"/>
              </a:solidFill>
            </a:endParaRPr>
          </a:p>
          <a:p>
            <a:pPr marL="546100" indent="-457200" algn="just">
              <a:tabLst>
                <a:tab pos="1076325" algn="l"/>
              </a:tabLst>
            </a:pPr>
            <a:r>
              <a:rPr lang="en-GB" sz="2300" dirty="0"/>
              <a:t>Gems sold at an auction conducted by National Gem and Jewellery Authority (</a:t>
            </a:r>
            <a:r>
              <a:rPr lang="en-GB" sz="2300" b="1" dirty="0"/>
              <a:t>@</a:t>
            </a:r>
            <a:r>
              <a:rPr lang="en-GB" sz="2300" dirty="0"/>
              <a:t> </a:t>
            </a:r>
            <a:r>
              <a:rPr lang="en-GB" sz="2300" b="1" dirty="0"/>
              <a:t>2.5% </a:t>
            </a:r>
            <a:r>
              <a:rPr lang="en-GB" sz="2300" dirty="0"/>
              <a:t>- final).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82DAD8-04DD-4864-82EE-1E2A1443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090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DEDC7-60AE-40ED-8323-113BA690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29" y="136526"/>
            <a:ext cx="11776587" cy="814746"/>
          </a:xfrm>
        </p:spPr>
        <p:txBody>
          <a:bodyPr/>
          <a:lstStyle/>
          <a:p>
            <a:pPr algn="ctr"/>
            <a:r>
              <a:rPr lang="en-GB" sz="4000" b="1" dirty="0">
                <a:latin typeface="+mn-lt"/>
              </a:rPr>
              <a:t>WITH HOLDING TAX </a:t>
            </a:r>
            <a:r>
              <a:rPr lang="en-GB" sz="2800" b="1" dirty="0"/>
              <a:t>(</a:t>
            </a:r>
            <a:r>
              <a:rPr lang="en-GB" sz="2800" b="1" dirty="0" err="1"/>
              <a:t>Contd</a:t>
            </a:r>
            <a:r>
              <a:rPr lang="en-GB" sz="2800" b="1" dirty="0"/>
              <a:t>…)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13EE9-3944-4AB7-8048-BE7ED97AF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84" y="884902"/>
            <a:ext cx="11776586" cy="5836572"/>
          </a:xfrm>
        </p:spPr>
        <p:txBody>
          <a:bodyPr>
            <a:normAutofit fontScale="92500"/>
          </a:bodyPr>
          <a:lstStyle/>
          <a:p>
            <a:pPr marL="0" indent="0">
              <a:buNone/>
              <a:tabLst>
                <a:tab pos="1076325" algn="l"/>
              </a:tabLst>
            </a:pPr>
            <a:r>
              <a:rPr lang="en-GB" b="1" dirty="0"/>
              <a:t>Section 85 - </a:t>
            </a:r>
            <a:r>
              <a:rPr lang="en-GB" b="1" u="sng" dirty="0"/>
              <a:t>Service fees and Contract payments </a:t>
            </a:r>
            <a:endParaRPr lang="en-GB" b="1" dirty="0"/>
          </a:p>
          <a:p>
            <a:pPr marL="0" indent="0">
              <a:buNone/>
              <a:tabLst>
                <a:tab pos="1076325" algn="l"/>
              </a:tabLst>
            </a:pPr>
            <a:r>
              <a:rPr lang="en-GB" b="1" u="sng" dirty="0"/>
              <a:t>Service fees and Contract payments </a:t>
            </a:r>
            <a:r>
              <a:rPr lang="en-GB" dirty="0"/>
              <a:t>with a </a:t>
            </a:r>
            <a:r>
              <a:rPr lang="en-GB" b="1" u="sng" dirty="0"/>
              <a:t>source in SL</a:t>
            </a:r>
            <a:r>
              <a:rPr lang="en-GB" b="1" dirty="0"/>
              <a:t>. 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en-GB" b="1" dirty="0"/>
              <a:t>(a) </a:t>
            </a:r>
            <a:r>
              <a:rPr lang="en-GB" dirty="0"/>
              <a:t>Pay to a </a:t>
            </a:r>
            <a:r>
              <a:rPr lang="en-GB" u="sng" dirty="0"/>
              <a:t>resident individual </a:t>
            </a:r>
            <a:r>
              <a:rPr lang="en-GB" b="1" dirty="0"/>
              <a:t>(WHT @ 5% </a:t>
            </a:r>
            <a:r>
              <a:rPr lang="en-GB" u="sng" dirty="0"/>
              <a:t>only on excess</a:t>
            </a:r>
            <a:r>
              <a:rPr lang="en-GB" dirty="0"/>
              <a:t> of Rs. 50,000</a:t>
            </a:r>
            <a:r>
              <a:rPr lang="en-GB" b="1" dirty="0"/>
              <a:t>);</a:t>
            </a:r>
          </a:p>
          <a:p>
            <a:pPr>
              <a:tabLst>
                <a:tab pos="1076325" algn="l"/>
              </a:tabLst>
            </a:pPr>
            <a:r>
              <a:rPr lang="en-GB" dirty="0"/>
              <a:t>For teaching, lecturing, examining, invigilating, or supervision an examination,</a:t>
            </a:r>
          </a:p>
          <a:p>
            <a:pPr>
              <a:tabLst>
                <a:tab pos="1076325" algn="l"/>
              </a:tabLst>
            </a:pPr>
            <a:r>
              <a:rPr lang="en-GB" dirty="0"/>
              <a:t>As a commission or brokerage to a resident insurance, sales or canvassing agent,</a:t>
            </a:r>
          </a:p>
          <a:p>
            <a:pPr>
              <a:tabLst>
                <a:tab pos="1076325" algn="l"/>
              </a:tabLst>
            </a:pPr>
            <a:r>
              <a:rPr lang="en-GB" dirty="0"/>
              <a:t>As an endorsement fee,</a:t>
            </a:r>
          </a:p>
          <a:p>
            <a:pPr>
              <a:tabLst>
                <a:tab pos="1076325" algn="l"/>
              </a:tabLst>
            </a:pPr>
            <a:r>
              <a:rPr lang="en-GB" dirty="0"/>
              <a:t>In relation to supply of any article on a contract basis through tender or quotation, or</a:t>
            </a:r>
          </a:p>
          <a:p>
            <a:pPr>
              <a:tabLst>
                <a:tab pos="1076325" algn="l"/>
              </a:tabLst>
            </a:pPr>
            <a:r>
              <a:rPr lang="en-GB" dirty="0"/>
              <a:t>For such other matters as may be prescribed by regulation, or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en-GB" b="1" i="1" dirty="0">
                <a:solidFill>
                  <a:srgbClr val="FF0000"/>
                </a:solidFill>
              </a:rPr>
              <a:t>(Proposed to remove the WHT on specified fees paid to residents w.e.f. 01.01.2020)</a:t>
            </a:r>
            <a:endParaRPr lang="en-GB" b="1" dirty="0">
              <a:solidFill>
                <a:srgbClr val="FF0000"/>
              </a:solidFill>
            </a:endParaRPr>
          </a:p>
          <a:p>
            <a:pPr marL="0" indent="0">
              <a:buNone/>
              <a:tabLst>
                <a:tab pos="1076325" algn="l"/>
              </a:tabLst>
            </a:pPr>
            <a:r>
              <a:rPr lang="en-GB" b="1" dirty="0"/>
              <a:t>(b) </a:t>
            </a:r>
            <a:r>
              <a:rPr lang="en-GB" dirty="0"/>
              <a:t>Pay a service fee or an insurance premium with a source in SL to a </a:t>
            </a:r>
            <a:r>
              <a:rPr lang="en-GB" u="sng" dirty="0"/>
              <a:t>non-resident person</a:t>
            </a:r>
            <a:r>
              <a:rPr lang="en-GB" dirty="0"/>
              <a:t>. </a:t>
            </a:r>
            <a:r>
              <a:rPr lang="en-GB" b="1" dirty="0"/>
              <a:t>(WHT @ 14%)</a:t>
            </a:r>
            <a:r>
              <a:rPr lang="en-GB" b="1" i="1" dirty="0"/>
              <a:t> 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2591E-6A3B-46DF-96AF-40BA0D6E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6047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0920-387D-40C1-A139-B0CF3601B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61" y="136525"/>
            <a:ext cx="11850329" cy="829495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WITH HOLDING TAX </a:t>
            </a:r>
            <a:r>
              <a:rPr lang="en-GB" sz="2800" b="1" dirty="0"/>
              <a:t>(</a:t>
            </a:r>
            <a:r>
              <a:rPr lang="en-GB" sz="2800" b="1" dirty="0" err="1"/>
              <a:t>Contd</a:t>
            </a:r>
            <a:r>
              <a:rPr lang="en-GB" sz="2800" b="1" dirty="0"/>
              <a:t>…)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6DD6A-DB21-4F2C-B5F5-AF30EEF31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361" y="899652"/>
            <a:ext cx="11850329" cy="5821823"/>
          </a:xfrm>
        </p:spPr>
        <p:txBody>
          <a:bodyPr>
            <a:normAutofit/>
          </a:bodyPr>
          <a:lstStyle/>
          <a:p>
            <a:pPr algn="just">
              <a:tabLst>
                <a:tab pos="1076325" algn="l"/>
              </a:tabLst>
            </a:pPr>
            <a:r>
              <a:rPr lang="en-GB" sz="3000" b="1" dirty="0"/>
              <a:t>Section 85 Contd..</a:t>
            </a:r>
            <a:endParaRPr lang="en-GB" sz="3000" dirty="0"/>
          </a:p>
          <a:p>
            <a:pPr marL="0" indent="0">
              <a:buNone/>
              <a:tabLst>
                <a:tab pos="1076325" algn="l"/>
              </a:tabLst>
            </a:pPr>
            <a:r>
              <a:rPr lang="en-GB" sz="3000" b="1" dirty="0"/>
              <a:t>(c)</a:t>
            </a:r>
            <a:r>
              <a:rPr lang="en-GB" sz="3000" i="1" dirty="0"/>
              <a:t> </a:t>
            </a:r>
            <a:r>
              <a:rPr lang="en-GB" sz="3000" dirty="0"/>
              <a:t>Pay to a non-resident person (Land, sea or air transport or telecommunication services covered under Sec. 73) </a:t>
            </a:r>
            <a:r>
              <a:rPr lang="en-GB" sz="3200" b="1" dirty="0"/>
              <a:t>(WHT @ 2% </a:t>
            </a:r>
            <a:r>
              <a:rPr lang="en-GB" sz="3200" dirty="0"/>
              <a:t>as per the Gazette No. 2064/51</a:t>
            </a:r>
            <a:r>
              <a:rPr lang="en-GB" sz="3200" b="1" dirty="0"/>
              <a:t>).</a:t>
            </a:r>
            <a:endParaRPr lang="en-GB" sz="3000" dirty="0"/>
          </a:p>
          <a:p>
            <a:pPr marL="88900" indent="0" algn="just">
              <a:buNone/>
              <a:tabLst>
                <a:tab pos="1076325" algn="l"/>
              </a:tabLst>
            </a:pPr>
            <a:r>
              <a:rPr lang="en-GB" sz="3000" b="1" dirty="0"/>
              <a:t>Sec. 85 Do not cover;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Employment income.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In the case of payments </a:t>
            </a:r>
            <a:r>
              <a:rPr lang="en-GB" sz="3000" u="sng" dirty="0"/>
              <a:t>made by individuals, not in conducting a business.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Payments that are </a:t>
            </a:r>
            <a:r>
              <a:rPr lang="en-GB" sz="3000" u="sng" dirty="0"/>
              <a:t>exempted</a:t>
            </a:r>
            <a:r>
              <a:rPr lang="en-GB" sz="3000" dirty="0"/>
              <a:t>.</a:t>
            </a:r>
          </a:p>
          <a:p>
            <a:pPr marL="538163" indent="-273050" algn="just">
              <a:tabLst>
                <a:tab pos="1076325" algn="l"/>
              </a:tabLst>
            </a:pPr>
            <a:r>
              <a:rPr lang="en-GB" sz="3000" dirty="0"/>
              <a:t>Payments of specified fees in respect of which a certificate is presented by the recipient confirming that it is </a:t>
            </a:r>
            <a:r>
              <a:rPr lang="en-GB" sz="3000" u="sng" dirty="0"/>
              <a:t>chargeable with ESC</a:t>
            </a:r>
            <a:r>
              <a:rPr lang="en-GB" sz="3000" dirty="0"/>
              <a:t>.</a:t>
            </a:r>
          </a:p>
          <a:p>
            <a:pPr marL="265113" indent="0" algn="just">
              <a:buNone/>
              <a:tabLst>
                <a:tab pos="1076325" algn="l"/>
              </a:tabLst>
            </a:pPr>
            <a:endParaRPr lang="en-GB" sz="3000" dirty="0"/>
          </a:p>
          <a:p>
            <a:pPr algn="just">
              <a:tabLst>
                <a:tab pos="1076325" algn="l"/>
              </a:tabLst>
            </a:pPr>
            <a:endParaRPr lang="en-GB" sz="30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1B8F2-0367-4EC6-BFEC-D23270CC4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31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0BB8-E638-40D8-B5B1-A14ED954E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1" y="136525"/>
            <a:ext cx="11741345" cy="71616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INTERPRETATIONS RELATING TO CHARGING SEC. </a:t>
            </a:r>
            <a:r>
              <a:rPr lang="en-GB" sz="3100" b="1" i="1" dirty="0"/>
              <a:t>Contd.</a:t>
            </a:r>
            <a:endParaRPr lang="en-US" sz="31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E634-4EBC-4DA0-A7FB-CBC9B56F2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11" y="790984"/>
            <a:ext cx="11681507" cy="5930491"/>
          </a:xfrm>
        </p:spPr>
        <p:txBody>
          <a:bodyPr/>
          <a:lstStyle/>
          <a:p>
            <a:pPr marL="176213" indent="-176213" algn="just"/>
            <a:endParaRPr lang="en-GB" b="1" dirty="0"/>
          </a:p>
          <a:p>
            <a:pPr marL="176213" indent="-176213" algn="just"/>
            <a:r>
              <a:rPr lang="en-GB" b="1" dirty="0"/>
              <a:t>Partnership</a:t>
            </a:r>
            <a:r>
              <a:rPr lang="en-GB" dirty="0"/>
              <a:t> </a:t>
            </a:r>
            <a:r>
              <a:rPr lang="en-GB" u="sng" dirty="0"/>
              <a:t>means</a:t>
            </a:r>
            <a:r>
              <a:rPr lang="en-GB" dirty="0"/>
              <a:t> an association of two or more individuals or corporations carrying on </a:t>
            </a:r>
            <a:r>
              <a:rPr lang="en-GB" u="sng" dirty="0"/>
              <a:t>business</a:t>
            </a:r>
            <a:r>
              <a:rPr lang="en-GB" dirty="0"/>
              <a:t> jointly for the purpose of </a:t>
            </a:r>
            <a:r>
              <a:rPr lang="en-GB" u="sng" dirty="0"/>
              <a:t>making profit</a:t>
            </a:r>
            <a:r>
              <a:rPr lang="en-GB" dirty="0"/>
              <a:t>, irrespective of whether the association is recorded in writing. (Sec. 195).</a:t>
            </a:r>
          </a:p>
          <a:p>
            <a:pPr marL="176213" indent="-176213" algn="r"/>
            <a:r>
              <a:rPr lang="en-GB" sz="2600" i="1" dirty="0">
                <a:solidFill>
                  <a:srgbClr val="00B0F0"/>
                </a:solidFill>
              </a:rPr>
              <a:t>Whether a JV is a Partnership/ Company?</a:t>
            </a:r>
            <a:endParaRPr lang="en-GB" sz="2600" b="1" dirty="0">
              <a:solidFill>
                <a:srgbClr val="00B0F0"/>
              </a:solidFill>
            </a:endParaRPr>
          </a:p>
          <a:p>
            <a:pPr marL="176213" indent="-176213" algn="just">
              <a:lnSpc>
                <a:spcPct val="150000"/>
              </a:lnSpc>
            </a:pPr>
            <a:r>
              <a:rPr lang="en-GB" b="1" dirty="0"/>
              <a:t>Trust </a:t>
            </a:r>
            <a:r>
              <a:rPr lang="en-GB" u="sng" dirty="0"/>
              <a:t>means</a:t>
            </a:r>
            <a:r>
              <a:rPr lang="en-GB" dirty="0"/>
              <a:t> an </a:t>
            </a:r>
            <a:r>
              <a:rPr lang="en-GB" i="1" dirty="0"/>
              <a:t>arrangement</a:t>
            </a:r>
            <a:r>
              <a:rPr lang="en-GB" dirty="0"/>
              <a:t> under which </a:t>
            </a:r>
            <a:r>
              <a:rPr lang="en-GB" u="sng" dirty="0"/>
              <a:t>a trustee holds assets</a:t>
            </a:r>
            <a:r>
              <a:rPr lang="en-GB" dirty="0"/>
              <a:t>. (Sec. 195).</a:t>
            </a:r>
          </a:p>
          <a:p>
            <a:pPr marL="176213" indent="-176213" algn="just">
              <a:lnSpc>
                <a:spcPct val="100000"/>
              </a:lnSpc>
            </a:pPr>
            <a:r>
              <a:rPr lang="en-US" b="1" dirty="0"/>
              <a:t>B</a:t>
            </a:r>
            <a:r>
              <a:rPr lang="en-GB" b="1" dirty="0" err="1"/>
              <a:t>ody</a:t>
            </a:r>
            <a:r>
              <a:rPr lang="en-GB" b="1" dirty="0"/>
              <a:t> </a:t>
            </a:r>
            <a:r>
              <a:rPr lang="en-GB" dirty="0"/>
              <a:t>means a company, partnership, trust or other body of person whether formed in SL or elsewhere.</a:t>
            </a:r>
          </a:p>
          <a:p>
            <a:pPr marL="176213" indent="-176213" algn="just">
              <a:lnSpc>
                <a:spcPct val="100000"/>
              </a:lnSpc>
            </a:pPr>
            <a:r>
              <a:rPr lang="en-US" b="1" dirty="0"/>
              <a:t>N</a:t>
            </a:r>
            <a:r>
              <a:rPr lang="en-GB" b="1" dirty="0"/>
              <a:t>on-governmental Organizations </a:t>
            </a:r>
            <a:r>
              <a:rPr lang="en-GB" dirty="0"/>
              <a:t>are also defined in Section 195. </a:t>
            </a:r>
            <a:r>
              <a:rPr lang="en-GB" i="1" dirty="0"/>
              <a:t>(</a:t>
            </a:r>
            <a:r>
              <a:rPr lang="en-GB" i="1" u="sng" dirty="0"/>
              <a:t>Provision or relief </a:t>
            </a:r>
            <a:r>
              <a:rPr lang="en-GB" i="1" dirty="0"/>
              <a:t>and </a:t>
            </a:r>
            <a:r>
              <a:rPr lang="en-GB" i="1" u="sng" dirty="0"/>
              <a:t>services of humanitarian nature </a:t>
            </a:r>
            <a:r>
              <a:rPr lang="en-GB" i="1" dirty="0"/>
              <a:t>to needy ….)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C4805-9F52-4788-823F-0FE406158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5677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833BE-EE8F-46E1-A8F0-C6B484B59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39" y="136525"/>
            <a:ext cx="11901948" cy="873741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WITH HOLDING TAX </a:t>
            </a:r>
            <a:r>
              <a:rPr lang="en-GB" sz="2800" b="1" dirty="0">
                <a:latin typeface="+mn-lt"/>
              </a:rPr>
              <a:t>(</a:t>
            </a:r>
            <a:r>
              <a:rPr lang="en-GB" sz="2800" b="1" dirty="0" err="1">
                <a:latin typeface="+mn-lt"/>
              </a:rPr>
              <a:t>Contd</a:t>
            </a:r>
            <a:r>
              <a:rPr lang="en-GB" sz="2800" b="1" dirty="0">
                <a:latin typeface="+mn-lt"/>
              </a:rPr>
              <a:t>…)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3F5BC-8076-461D-A9FA-F3A7DB8CB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05" y="884903"/>
            <a:ext cx="11835581" cy="5836572"/>
          </a:xfrm>
        </p:spPr>
        <p:txBody>
          <a:bodyPr/>
          <a:lstStyle/>
          <a:p>
            <a:endParaRPr lang="en-GB" dirty="0"/>
          </a:p>
          <a:p>
            <a:r>
              <a:rPr lang="en-GB" sz="3000" dirty="0"/>
              <a:t>WHT to be applied </a:t>
            </a:r>
            <a:r>
              <a:rPr lang="en-GB" sz="3000" u="sng" dirty="0"/>
              <a:t>by the payee </a:t>
            </a:r>
            <a:r>
              <a:rPr lang="en-GB" sz="3000" dirty="0"/>
              <a:t>(withholding </a:t>
            </a:r>
            <a:r>
              <a:rPr lang="en-GB" sz="3000" u="sng" dirty="0"/>
              <a:t>agent</a:t>
            </a:r>
            <a:r>
              <a:rPr lang="en-GB" sz="3000" dirty="0"/>
              <a:t>). </a:t>
            </a:r>
          </a:p>
          <a:p>
            <a:pPr marL="0" indent="0">
              <a:buNone/>
            </a:pPr>
            <a:endParaRPr lang="en-GB" sz="3000" dirty="0"/>
          </a:p>
          <a:p>
            <a:r>
              <a:rPr lang="en-GB" sz="3000" dirty="0"/>
              <a:t>“Withholding Agent” means, a person required to withhold tax from a payment under this Act. (Sec. 195)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8FD1D-6EC7-41D0-B411-301FBFE83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2070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85D7-C95A-4C30-A826-4B463A7F4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970" y="137566"/>
            <a:ext cx="11353126" cy="38975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latin typeface="+mn-lt"/>
              </a:rPr>
              <a:t>WITH HOLDING TAX</a:t>
            </a:r>
            <a:endParaRPr lang="en-GB" sz="2400" b="1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5C7B8F-1E02-4470-9333-517912A444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023662"/>
              </p:ext>
            </p:extLst>
          </p:nvPr>
        </p:nvGraphicFramePr>
        <p:xfrm>
          <a:off x="113254" y="527323"/>
          <a:ext cx="11831102" cy="61931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94782">
                  <a:extLst>
                    <a:ext uri="{9D8B030D-6E8A-4147-A177-3AD203B41FA5}">
                      <a16:colId xmlns:a16="http://schemas.microsoft.com/office/drawing/2014/main" val="272612011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75435461"/>
                    </a:ext>
                  </a:extLst>
                </a:gridCol>
                <a:gridCol w="3807521">
                  <a:extLst>
                    <a:ext uri="{9D8B030D-6E8A-4147-A177-3AD203B41FA5}">
                      <a16:colId xmlns:a16="http://schemas.microsoft.com/office/drawing/2014/main" val="1798604802"/>
                    </a:ext>
                  </a:extLst>
                </a:gridCol>
              </a:tblGrid>
              <a:tr h="490301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Item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Old Act</a:t>
                      </a:r>
                      <a:endParaRPr lang="en-US" sz="18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New Act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454279"/>
                  </a:ext>
                </a:extLst>
              </a:tr>
              <a:tr h="5702810">
                <a:tc>
                  <a:txBody>
                    <a:bodyPr/>
                    <a:lstStyle/>
                    <a:p>
                      <a:r>
                        <a:rPr lang="en-GB" sz="2000" dirty="0"/>
                        <a:t>Rent</a:t>
                      </a:r>
                    </a:p>
                    <a:p>
                      <a:r>
                        <a:rPr lang="en-GB" sz="2000" dirty="0"/>
                        <a:t>Management Fee to Residents</a:t>
                      </a:r>
                    </a:p>
                    <a:p>
                      <a:r>
                        <a:rPr lang="en-GB" sz="2000" dirty="0"/>
                        <a:t>Royalty Payments to Residents</a:t>
                      </a:r>
                    </a:p>
                    <a:p>
                      <a:r>
                        <a:rPr lang="en-GB" sz="2000" dirty="0"/>
                        <a:t>Sales of Gems to Gem &amp; Jewellery Authority</a:t>
                      </a:r>
                    </a:p>
                    <a:p>
                      <a:r>
                        <a:rPr lang="en-GB" sz="2000" dirty="0"/>
                        <a:t>Telecom. Services (S L Apparatus)</a:t>
                      </a:r>
                    </a:p>
                    <a:p>
                      <a:r>
                        <a:rPr lang="en-GB" sz="2000" dirty="0"/>
                        <a:t>Non-resident Loans- interest </a:t>
                      </a:r>
                    </a:p>
                    <a:p>
                      <a:r>
                        <a:rPr lang="en-GB" sz="2000" dirty="0"/>
                        <a:t>Royalty Payments to Non-residents</a:t>
                      </a:r>
                    </a:p>
                    <a:p>
                      <a:r>
                        <a:rPr lang="en-GB" sz="2000" dirty="0"/>
                        <a:t>Insurance Premia to Non-residents</a:t>
                      </a:r>
                    </a:p>
                    <a:p>
                      <a:r>
                        <a:rPr lang="en-GB" sz="2000" dirty="0"/>
                        <a:t>Payments to Non-resident ship owners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Mgt., technical. &amp; service fee to Non-residents</a:t>
                      </a:r>
                    </a:p>
                    <a:p>
                      <a:r>
                        <a:rPr lang="en-GB" sz="2000" dirty="0"/>
                        <a:t>Corporate Debt Securities (Quoted)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Corporate Debt Securities (Unquoted)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         Gov. Securities (Quoted/Unquoted)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         Debt Securities </a:t>
                      </a:r>
                      <a:r>
                        <a:rPr lang="en-GB" sz="2000" dirty="0"/>
                        <a:t>(Quoted/Unquoted)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Interest/Discounts(subject to S/Citizens rebate)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 </a:t>
                      </a:r>
                      <a:r>
                        <a:rPr lang="en-GB" sz="2000" dirty="0">
                          <a:solidFill>
                            <a:srgbClr val="00B050"/>
                          </a:solidFill>
                        </a:rPr>
                        <a:t>*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GB" sz="2000" i="1" dirty="0">
                          <a:solidFill>
                            <a:schemeClr val="tx1"/>
                          </a:solidFill>
                        </a:rPr>
                        <a:t>Final tax on Individuals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) 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*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000" i="1" dirty="0">
                          <a:solidFill>
                            <a:srgbClr val="FF0000"/>
                          </a:solidFill>
                        </a:rPr>
                        <a:t>Proposed to remove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N/A</a:t>
                      </a:r>
                    </a:p>
                    <a:p>
                      <a:r>
                        <a:rPr lang="en-GB" sz="2000" dirty="0"/>
                        <a:t> 5%</a:t>
                      </a:r>
                    </a:p>
                    <a:p>
                      <a:r>
                        <a:rPr lang="en-GB" sz="2000" dirty="0"/>
                        <a:t>10%</a:t>
                      </a:r>
                    </a:p>
                    <a:p>
                      <a:r>
                        <a:rPr lang="en-GB" sz="2000" dirty="0"/>
                        <a:t>2.5% (Final Tax)</a:t>
                      </a:r>
                    </a:p>
                    <a:p>
                      <a:r>
                        <a:rPr lang="en-GB" sz="2000" dirty="0"/>
                        <a:t>N/A</a:t>
                      </a:r>
                    </a:p>
                    <a:p>
                      <a:r>
                        <a:rPr lang="en-GB" sz="2000" dirty="0"/>
                        <a:t>N/A</a:t>
                      </a:r>
                    </a:p>
                    <a:p>
                      <a:r>
                        <a:rPr lang="en-GB" sz="2000" dirty="0"/>
                        <a:t>20%</a:t>
                      </a:r>
                    </a:p>
                    <a:p>
                      <a:r>
                        <a:rPr lang="en-GB" sz="2000" dirty="0"/>
                        <a:t>N/A</a:t>
                      </a:r>
                    </a:p>
                    <a:p>
                      <a:r>
                        <a:rPr lang="en-GB" sz="2000" dirty="0"/>
                        <a:t>N/A</a:t>
                      </a:r>
                    </a:p>
                    <a:p>
                      <a:r>
                        <a:rPr lang="en-GB" sz="2000" dirty="0"/>
                        <a:t>20%</a:t>
                      </a:r>
                    </a:p>
                    <a:p>
                      <a:r>
                        <a:rPr lang="en-GB" sz="2000" dirty="0"/>
                        <a:t>Exempt</a:t>
                      </a:r>
                    </a:p>
                    <a:p>
                      <a:r>
                        <a:rPr lang="en-GB" sz="2000" dirty="0"/>
                        <a:t>10%  </a:t>
                      </a:r>
                      <a:r>
                        <a:rPr lang="en-GB" sz="2000" dirty="0">
                          <a:solidFill>
                            <a:srgbClr val="00B050"/>
                          </a:solidFill>
                        </a:rPr>
                        <a:t>*</a:t>
                      </a:r>
                    </a:p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2.5% </a:t>
                      </a:r>
                      <a:r>
                        <a:rPr lang="en-GB" sz="2000" dirty="0">
                          <a:solidFill>
                            <a:srgbClr val="00B050"/>
                          </a:solidFill>
                        </a:rPr>
                        <a:t>*</a:t>
                      </a:r>
                    </a:p>
                    <a:p>
                      <a:endParaRPr lang="en-GB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10%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r>
                        <a:rPr lang="en-GB" sz="2000" dirty="0"/>
                        <a:t>Not Liable</a:t>
                      </a:r>
                    </a:p>
                    <a:p>
                      <a:r>
                        <a:rPr lang="en-GB" sz="2000" dirty="0"/>
                        <a:t>14%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r>
                        <a:rPr lang="en-GB" sz="2000" dirty="0"/>
                        <a:t>2.5% (Final Tax)</a:t>
                      </a:r>
                    </a:p>
                    <a:p>
                      <a:r>
                        <a:rPr lang="en-GB" sz="2000" dirty="0"/>
                        <a:t>(2%) Rates to be published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(5% / DTAA) </a:t>
                      </a:r>
                      <a:r>
                        <a:rPr lang="en-GB" sz="2000" dirty="0"/>
                        <a:t>Rates to be published</a:t>
                      </a:r>
                      <a:endParaRPr lang="en-GB" sz="2000" dirty="0"/>
                    </a:p>
                    <a:p>
                      <a:r>
                        <a:rPr lang="en-GB" sz="2000" dirty="0"/>
                        <a:t>14% / DTAA</a:t>
                      </a:r>
                    </a:p>
                    <a:p>
                      <a:r>
                        <a:rPr lang="en-GB" sz="2000" dirty="0"/>
                        <a:t>14% / DTAA</a:t>
                      </a:r>
                    </a:p>
                    <a:p>
                      <a:r>
                        <a:rPr lang="en-GB" sz="2000"/>
                        <a:t>(2</a:t>
                      </a:r>
                      <a:r>
                        <a:rPr lang="en-GB" sz="2000" dirty="0"/>
                        <a:t>% </a:t>
                      </a:r>
                      <a:r>
                        <a:rPr lang="en-GB" sz="2000"/>
                        <a:t>/ DTAA) </a:t>
                      </a:r>
                      <a:r>
                        <a:rPr lang="en-GB" sz="2000"/>
                        <a:t>Rates to be published</a:t>
                      </a:r>
                      <a:endParaRPr lang="en-GB" sz="2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14%</a:t>
                      </a:r>
                      <a:r>
                        <a:rPr lang="en-GB" sz="2000" dirty="0"/>
                        <a:t>/ DTAA</a:t>
                      </a:r>
                    </a:p>
                    <a:p>
                      <a:r>
                        <a:rPr lang="en-GB" sz="2000" dirty="0"/>
                        <a:t>-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Exempt</a:t>
                      </a:r>
                    </a:p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5%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5% </a:t>
                      </a:r>
                      <a:r>
                        <a:rPr lang="en-GB" sz="2000" dirty="0">
                          <a:solidFill>
                            <a:srgbClr val="00B050"/>
                          </a:solidFill>
                        </a:rPr>
                        <a:t>*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  <a:p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5745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DBB60E-35EF-4B1B-823B-1C10DF67C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3630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0313B9-2642-439E-879F-9470B0669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72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6BB0B7-58E7-4BEF-8486-7B9E2FE37519}"/>
              </a:ext>
            </a:extLst>
          </p:cNvPr>
          <p:cNvSpPr/>
          <p:nvPr/>
        </p:nvSpPr>
        <p:spPr>
          <a:xfrm>
            <a:off x="157075" y="136525"/>
            <a:ext cx="11847931" cy="6242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/>
              <a:t>WITH HOLDING TAX Contd..</a:t>
            </a:r>
          </a:p>
          <a:p>
            <a:pPr>
              <a:lnSpc>
                <a:spcPct val="150000"/>
              </a:lnSpc>
            </a:pPr>
            <a:r>
              <a:rPr lang="en-GB" sz="2800" b="1" dirty="0"/>
              <a:t>Sec. 86 &amp; 87 – Reporting &amp; Payment of WHT. </a:t>
            </a:r>
          </a:p>
          <a:p>
            <a:pPr>
              <a:lnSpc>
                <a:spcPct val="150000"/>
              </a:lnSpc>
            </a:pPr>
            <a:r>
              <a:rPr lang="en-GB" sz="2800" b="1" dirty="0"/>
              <a:t>Every WHT agent shall ;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register with the CGIR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Pay the tax so collected/was to be collected to the CGIR within 15 days after the end of the month so deducted.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File an annual return of statement with CGIR within 30 days after each year.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Issue a monthly WHT certificate to each person from whom the tax has been withheld (</a:t>
            </a:r>
            <a:r>
              <a:rPr lang="en-GB" sz="2800" dirty="0" err="1"/>
              <a:t>withholdee</a:t>
            </a:r>
            <a:r>
              <a:rPr lang="en-GB" sz="2800" dirty="0"/>
              <a:t>) within 30 days after each month.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Credit on non-final WHT- Available against the </a:t>
            </a:r>
            <a:r>
              <a:rPr lang="en-GB" sz="2800" dirty="0" err="1"/>
              <a:t>withholdee’s</a:t>
            </a:r>
            <a:r>
              <a:rPr lang="en-GB" sz="2800" dirty="0"/>
              <a:t> tax liability(S. 89)</a:t>
            </a:r>
          </a:p>
          <a:p>
            <a:pPr>
              <a:lnSpc>
                <a:spcPct val="150000"/>
              </a:lnSpc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982427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314EF-DF1A-4BE6-A76C-278AD09D5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361" y="76841"/>
            <a:ext cx="11587523" cy="655195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INCOME TAX CONCESSIONS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18DC7-5EAD-4466-892C-356FD9EC5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465" y="650740"/>
            <a:ext cx="11892809" cy="607073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b="1" dirty="0"/>
              <a:t>Enhanced Depreciation Allowance</a:t>
            </a:r>
          </a:p>
          <a:p>
            <a:r>
              <a:rPr lang="en-GB" dirty="0"/>
              <a:t>On new investments in depreciable assets;</a:t>
            </a:r>
          </a:p>
          <a:p>
            <a:pPr marL="0" indent="446088">
              <a:buNone/>
            </a:pPr>
            <a:r>
              <a:rPr lang="en-GB" dirty="0"/>
              <a:t>In Northern Province, assets cost above  USD 3 </a:t>
            </a:r>
            <a:r>
              <a:rPr lang="en-GB" dirty="0" err="1"/>
              <a:t>Mn</a:t>
            </a:r>
            <a:r>
              <a:rPr lang="en-GB" dirty="0"/>
              <a:t>.                             200%                                    </a:t>
            </a:r>
          </a:p>
          <a:p>
            <a:pPr marL="0" indent="446088">
              <a:buNone/>
            </a:pPr>
            <a:r>
              <a:rPr lang="en-GB" dirty="0"/>
              <a:t>In other areas; If cost of such assets from USD 3Mn to 100Mn           100%</a:t>
            </a:r>
          </a:p>
          <a:p>
            <a:pPr marL="0" indent="446088">
              <a:buNone/>
            </a:pPr>
            <a:r>
              <a:rPr lang="en-GB" dirty="0"/>
              <a:t>                           If cost of such assets above USD 100Mn.                     150%</a:t>
            </a:r>
          </a:p>
          <a:p>
            <a:r>
              <a:rPr lang="en-GB" dirty="0"/>
              <a:t>On new investments in depreciable assets in State owned Companies;</a:t>
            </a:r>
          </a:p>
          <a:p>
            <a:pPr marL="0" indent="0">
              <a:buNone/>
            </a:pPr>
            <a:r>
              <a:rPr lang="en-GB" dirty="0"/>
              <a:t>                                 If cost of such assets above USD 250Mn.in an Y/A      150%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2. WHT exemption on dividends to Non-residents</a:t>
            </a:r>
          </a:p>
          <a:p>
            <a:r>
              <a:rPr lang="en-GB" dirty="0"/>
              <a:t>On new investments in depreciable assets above USD 1,000Mn.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3. Expatriates’ Employment income exemption </a:t>
            </a:r>
          </a:p>
          <a:p>
            <a:pPr marL="446088" indent="0">
              <a:buNone/>
            </a:pPr>
            <a:r>
              <a:rPr lang="en-GB" dirty="0"/>
              <a:t>Working in Companies meeting new investments in depreciable assets above USD 1,000Mn. </a:t>
            </a:r>
            <a:r>
              <a:rPr lang="en-GB" i="1" dirty="0"/>
              <a:t>(Duration ????)</a:t>
            </a:r>
            <a:endParaRPr lang="en-GB" b="1" i="1" dirty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57ADD-6B93-4873-927F-B0458D04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5688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9440B-0AA5-48C0-8EF0-C4E78840F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625" y="80683"/>
            <a:ext cx="11549103" cy="52517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/>
              <a:t>INCOME TAX ADMINISTRATION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BAC6265-3CEB-4EF7-A67A-09372942D3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556815"/>
              </p:ext>
            </p:extLst>
          </p:nvPr>
        </p:nvGraphicFramePr>
        <p:xfrm>
          <a:off x="230002" y="527323"/>
          <a:ext cx="11595726" cy="6074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8077">
                  <a:extLst>
                    <a:ext uri="{9D8B030D-6E8A-4147-A177-3AD203B41FA5}">
                      <a16:colId xmlns:a16="http://schemas.microsoft.com/office/drawing/2014/main" val="3905653587"/>
                    </a:ext>
                  </a:extLst>
                </a:gridCol>
                <a:gridCol w="8317649">
                  <a:extLst>
                    <a:ext uri="{9D8B030D-6E8A-4147-A177-3AD203B41FA5}">
                      <a16:colId xmlns:a16="http://schemas.microsoft.com/office/drawing/2014/main" val="2708746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]]]]]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026988"/>
                  </a:ext>
                </a:extLst>
              </a:tr>
              <a:tr h="57088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Year of Assessment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Payment of Tax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Filing of Tax Returns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Amending of Tax </a:t>
                      </a:r>
                      <a:r>
                        <a:rPr lang="en-GB" sz="2600" dirty="0" err="1"/>
                        <a:t>Rtn</a:t>
                      </a:r>
                      <a:r>
                        <a:rPr lang="en-GB" sz="2600" dirty="0"/>
                        <a:t>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Assessing Time Bar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2600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600" dirty="0"/>
                        <a:t>Additional-     Assessment Time Bar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Submitting an appeal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Assessment Hearing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i="0" dirty="0"/>
                        <a:t>01</a:t>
                      </a:r>
                      <a:r>
                        <a:rPr lang="en-GB" sz="2600" i="0" baseline="30000" dirty="0"/>
                        <a:t>st</a:t>
                      </a:r>
                      <a:r>
                        <a:rPr lang="en-GB" sz="2600" i="0" dirty="0"/>
                        <a:t> April to 31</a:t>
                      </a:r>
                      <a:r>
                        <a:rPr lang="en-GB" sz="2600" i="0" baseline="30000" dirty="0"/>
                        <a:t>st</a:t>
                      </a:r>
                      <a:r>
                        <a:rPr lang="en-GB" sz="2600" i="0" dirty="0"/>
                        <a:t> March. (Trusts &amp; Companies can change) 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i="0" dirty="0"/>
                        <a:t>WHT/ Quarterly Payments on self assessed estimated basis.*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i="0" dirty="0"/>
                        <a:t>Within 8 months = 30</a:t>
                      </a:r>
                      <a:r>
                        <a:rPr lang="en-GB" sz="2600" i="0" baseline="30000" dirty="0"/>
                        <a:t>th</a:t>
                      </a:r>
                      <a:r>
                        <a:rPr lang="en-GB" sz="2600" i="0" dirty="0"/>
                        <a:t> November. *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Within 4 years of filing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Extended to 30 months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26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2600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600" dirty="0"/>
                        <a:t>Within 4 years of filing the original return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Within 30 days of an assessment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2600" dirty="0"/>
                        <a:t>Within 90 days to be determined.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94492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37C62-FC98-47BF-96BA-78EF74631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003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285E2-EE1C-441D-846F-F1C921F5B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245" y="365125"/>
            <a:ext cx="11739271" cy="3864676"/>
          </a:xfrm>
        </p:spPr>
        <p:txBody>
          <a:bodyPr>
            <a:normAutofit fontScale="90000"/>
          </a:bodyPr>
          <a:lstStyle/>
          <a:p>
            <a:r>
              <a:rPr lang="en-GB" b="1" i="1" dirty="0">
                <a:latin typeface="+mn-lt"/>
              </a:rPr>
              <a:t>THE END……………</a:t>
            </a:r>
            <a:br>
              <a:rPr lang="en-GB" b="1" i="1" dirty="0">
                <a:latin typeface="+mn-lt"/>
              </a:rPr>
            </a:br>
            <a:br>
              <a:rPr lang="en-GB" b="1" i="1" dirty="0">
                <a:latin typeface="+mn-lt"/>
              </a:rPr>
            </a:br>
            <a:r>
              <a:rPr lang="en-GB" b="1" i="1" dirty="0">
                <a:latin typeface="+mn-lt"/>
              </a:rPr>
              <a:t> </a:t>
            </a:r>
            <a:r>
              <a:rPr lang="en-GB" b="1" i="1" dirty="0"/>
              <a:t>Thank You for giving the opportunity to share knowledge.</a:t>
            </a:r>
            <a:br>
              <a:rPr lang="en-GB" b="1" i="1" dirty="0"/>
            </a:br>
            <a:br>
              <a:rPr lang="en-GB" b="1" i="1" dirty="0"/>
            </a:br>
            <a:r>
              <a:rPr lang="en-GB" sz="1800" b="1" i="1" dirty="0">
                <a:latin typeface="+mn-lt"/>
              </a:rPr>
              <a:t>For further clarifications/ for responses please feel free to contact………… </a:t>
            </a:r>
            <a:br>
              <a:rPr lang="en-GB" sz="1800" b="1" i="1" dirty="0">
                <a:latin typeface="+mn-lt"/>
              </a:rPr>
            </a:br>
            <a:r>
              <a:rPr lang="en-GB" sz="2000" b="1" i="1" dirty="0" err="1">
                <a:latin typeface="+mn-lt"/>
              </a:rPr>
              <a:t>Athula</a:t>
            </a:r>
            <a:r>
              <a:rPr lang="en-GB" sz="2000" b="1" i="1" dirty="0">
                <a:latin typeface="+mn-lt"/>
              </a:rPr>
              <a:t> </a:t>
            </a:r>
            <a:r>
              <a:rPr lang="en-GB" sz="2000" b="1" i="1" dirty="0" err="1">
                <a:latin typeface="+mn-lt"/>
              </a:rPr>
              <a:t>Ranaweera</a:t>
            </a:r>
            <a:r>
              <a:rPr lang="en-GB" sz="2000" b="1" i="1" dirty="0">
                <a:latin typeface="+mn-lt"/>
              </a:rPr>
              <a:t> – +94 777 305 123, athula@ranaweeraasso.lk</a:t>
            </a:r>
            <a:br>
              <a:rPr lang="en-GB" b="1" dirty="0">
                <a:latin typeface="+mn-lt"/>
              </a:rPr>
            </a:br>
            <a:endParaRPr lang="en-GB" b="1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9A51A-BAF9-424E-A5C2-0FF708224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pPr/>
              <a:t>75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E204D7-359D-4D88-BBE0-030B940989D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5035" y="5102198"/>
            <a:ext cx="2743200" cy="11679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C:\Users\athula.ranaweera\AppData\Local\Microsoft\Windows\INetCache\Content.Word\Logo - Assent advisory JPG.JPG">
            <a:extLst>
              <a:ext uri="{FF2B5EF4-FFF2-40B4-BE49-F238E27FC236}">
                <a16:creationId xmlns:a16="http://schemas.microsoft.com/office/drawing/2014/main" id="{22D99A12-AB46-4F08-B858-2EC3FDDCD0E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58" y="4794837"/>
            <a:ext cx="1951746" cy="1475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E131D0D7-18CB-4911-B65A-84D1A4104A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454" y="4794837"/>
            <a:ext cx="1951746" cy="1475334"/>
          </a:xfrm>
        </p:spPr>
      </p:pic>
    </p:spTree>
    <p:extLst>
      <p:ext uri="{BB962C8B-B14F-4D97-AF65-F5344CB8AC3E}">
        <p14:creationId xmlns:p14="http://schemas.microsoft.com/office/powerpoint/2010/main" val="17522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7D13CA-FF09-422A-ACA1-A68DB6C4A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8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6466EA-D3BA-446F-AC81-2BAA8C117897}"/>
              </a:ext>
            </a:extLst>
          </p:cNvPr>
          <p:cNvSpPr txBox="1">
            <a:spLocks/>
          </p:cNvSpPr>
          <p:nvPr/>
        </p:nvSpPr>
        <p:spPr>
          <a:xfrm>
            <a:off x="140110" y="136524"/>
            <a:ext cx="11213690" cy="547873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>
                <a:latin typeface="+mn-lt"/>
              </a:rPr>
              <a:t>INTERPRETATIONS RELATING TO CHARGING SEC. </a:t>
            </a:r>
            <a:r>
              <a:rPr lang="en-GB" sz="3400" b="1" i="1" dirty="0">
                <a:latin typeface="+mn-lt"/>
              </a:rPr>
              <a:t>(</a:t>
            </a:r>
            <a:r>
              <a:rPr lang="en-US" sz="3400" b="1" i="1" dirty="0">
                <a:latin typeface="+mn-lt"/>
              </a:rPr>
              <a:t>Contd..)</a:t>
            </a:r>
            <a:endParaRPr lang="en-GB" sz="3400" b="1" i="1" dirty="0"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A77E47-6FF1-41EC-B11E-75AA7AD1EB14}"/>
              </a:ext>
            </a:extLst>
          </p:cNvPr>
          <p:cNvSpPr/>
          <p:nvPr/>
        </p:nvSpPr>
        <p:spPr>
          <a:xfrm>
            <a:off x="140110" y="488052"/>
            <a:ext cx="11911780" cy="6013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50" b="1" dirty="0"/>
              <a:t>Company</a:t>
            </a:r>
            <a:r>
              <a:rPr lang="en-GB" sz="2850" dirty="0"/>
              <a:t>,</a:t>
            </a:r>
          </a:p>
          <a:p>
            <a:pPr algn="just"/>
            <a:r>
              <a:rPr lang="en-GB" sz="2850" b="1" dirty="0"/>
              <a:t>(a)</a:t>
            </a:r>
            <a:r>
              <a:rPr lang="en-GB" sz="2850" dirty="0"/>
              <a:t> </a:t>
            </a:r>
            <a:r>
              <a:rPr lang="en-GB" sz="2850" u="sng" dirty="0"/>
              <a:t>means</a:t>
            </a:r>
            <a:r>
              <a:rPr lang="en-GB" sz="2850" dirty="0"/>
              <a:t> a corporation, unincorporated association or other body of persons;</a:t>
            </a:r>
          </a:p>
          <a:p>
            <a:pPr algn="just">
              <a:lnSpc>
                <a:spcPct val="150000"/>
              </a:lnSpc>
            </a:pPr>
            <a:r>
              <a:rPr lang="en-GB" sz="2850" b="1" dirty="0"/>
              <a:t>(b)</a:t>
            </a:r>
            <a:r>
              <a:rPr lang="en-GB" sz="2850" dirty="0"/>
              <a:t> </a:t>
            </a:r>
            <a:r>
              <a:rPr lang="en-GB" sz="2850" u="sng" dirty="0"/>
              <a:t>includes </a:t>
            </a:r>
            <a:r>
              <a:rPr lang="en-GB" sz="2850" dirty="0"/>
              <a:t>–</a:t>
            </a:r>
          </a:p>
          <a:p>
            <a:pPr algn="just"/>
            <a:r>
              <a:rPr lang="en-GB" sz="2850" dirty="0"/>
              <a:t>	(</a:t>
            </a:r>
            <a:r>
              <a:rPr lang="en-GB" sz="2850" dirty="0" err="1"/>
              <a:t>i</a:t>
            </a:r>
            <a:r>
              <a:rPr lang="en-GB" sz="2850" dirty="0"/>
              <a:t>) a friendly society, building society, pension fund, provident fund, 					retirement fund, 	superannuation fund or similar fund or society; and</a:t>
            </a:r>
          </a:p>
          <a:p>
            <a:pPr algn="just"/>
            <a:r>
              <a:rPr lang="en-GB" sz="2850" dirty="0"/>
              <a:t>	(ii) a government excluding the Sri Lankan government, a political sub-				division of a 	government, or a public international organization; but</a:t>
            </a:r>
          </a:p>
          <a:p>
            <a:pPr algn="just">
              <a:lnSpc>
                <a:spcPct val="150000"/>
              </a:lnSpc>
            </a:pPr>
            <a:r>
              <a:rPr lang="en-GB" sz="2850" b="1" dirty="0"/>
              <a:t>(c)</a:t>
            </a:r>
            <a:r>
              <a:rPr lang="en-GB" sz="2850" dirty="0"/>
              <a:t> </a:t>
            </a:r>
            <a:r>
              <a:rPr lang="en-GB" sz="2850" u="sng" dirty="0"/>
              <a:t>excludes</a:t>
            </a:r>
            <a:r>
              <a:rPr lang="en-GB" sz="2850" dirty="0"/>
              <a:t> a partnership or trust; and</a:t>
            </a:r>
          </a:p>
          <a:p>
            <a:pPr algn="just">
              <a:lnSpc>
                <a:spcPct val="150000"/>
              </a:lnSpc>
            </a:pPr>
            <a:r>
              <a:rPr lang="en-GB" sz="2850" b="1" dirty="0"/>
              <a:t>(d)</a:t>
            </a:r>
            <a:r>
              <a:rPr lang="en-GB" sz="2850" dirty="0"/>
              <a:t> the following shall be deemed to be a company:</a:t>
            </a:r>
          </a:p>
          <a:p>
            <a:pPr algn="just"/>
            <a:r>
              <a:rPr lang="en-GB" sz="2850" dirty="0"/>
              <a:t>	(</a:t>
            </a:r>
            <a:r>
              <a:rPr lang="en-GB" sz="2850" dirty="0" err="1"/>
              <a:t>i</a:t>
            </a:r>
            <a:r>
              <a:rPr lang="en-GB" sz="2850" dirty="0"/>
              <a:t>) a partnership in which at least twenty of the partners have limited liability 		for the 	debts of the partnership; and</a:t>
            </a:r>
          </a:p>
          <a:p>
            <a:pPr algn="just"/>
            <a:r>
              <a:rPr lang="en-GB" sz="2850" dirty="0"/>
              <a:t>	(ii) a unit trust or mutual fund to which section 59 applies; (Sec. 195).</a:t>
            </a:r>
          </a:p>
        </p:txBody>
      </p:sp>
    </p:spTree>
    <p:extLst>
      <p:ext uri="{BB962C8B-B14F-4D97-AF65-F5344CB8AC3E}">
        <p14:creationId xmlns:p14="http://schemas.microsoft.com/office/powerpoint/2010/main" val="89730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BDB410-2F90-4328-956E-12B99CCE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D3BB-F4F1-4E3A-A10C-FC6C006EB99A}" type="slidenum">
              <a:rPr lang="en-US" smtClean="0"/>
              <a:t>9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2E6AEF-6AA4-4535-A9D5-929757B752F1}"/>
              </a:ext>
            </a:extLst>
          </p:cNvPr>
          <p:cNvSpPr txBox="1">
            <a:spLocks/>
          </p:cNvSpPr>
          <p:nvPr/>
        </p:nvSpPr>
        <p:spPr>
          <a:xfrm>
            <a:off x="140110" y="136524"/>
            <a:ext cx="11213690" cy="536653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>
                <a:latin typeface="+mn-lt"/>
              </a:rPr>
              <a:t>INTERPRETATIONS RELATING TO CHARGING SEC. </a:t>
            </a:r>
            <a:r>
              <a:rPr lang="en-GB" sz="3400" b="1" i="1" dirty="0">
                <a:latin typeface="+mn-lt"/>
              </a:rPr>
              <a:t>(</a:t>
            </a:r>
            <a:r>
              <a:rPr lang="en-US" sz="3400" b="1" i="1" dirty="0">
                <a:latin typeface="+mn-lt"/>
              </a:rPr>
              <a:t>Contd..)</a:t>
            </a:r>
            <a:endParaRPr lang="en-GB" sz="3400" b="1" i="1" dirty="0">
              <a:latin typeface="+mn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B5711-DE6B-4564-877F-DFD69B7AA84A}"/>
              </a:ext>
            </a:extLst>
          </p:cNvPr>
          <p:cNvSpPr/>
          <p:nvPr/>
        </p:nvSpPr>
        <p:spPr>
          <a:xfrm>
            <a:off x="221501" y="545232"/>
            <a:ext cx="1168601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/>
              <a:t>Charitable Institution </a:t>
            </a:r>
            <a:r>
              <a:rPr lang="en-GB" sz="2800" dirty="0"/>
              <a:t>means the trustee or trustees of a trust or corporation or an unincorporated body of persons established for a charitable purpose only or engaged solely in carrying out a </a:t>
            </a:r>
            <a:r>
              <a:rPr lang="en-GB" sz="2800" u="sng" dirty="0"/>
              <a:t>charitable purpose</a:t>
            </a:r>
            <a:r>
              <a:rPr lang="en-GB" sz="2800" dirty="0"/>
              <a:t>.</a:t>
            </a:r>
          </a:p>
          <a:p>
            <a:pPr algn="just"/>
            <a:r>
              <a:rPr lang="en-GB" sz="2800" b="1" dirty="0"/>
              <a:t>Charitable Purposes </a:t>
            </a:r>
            <a:r>
              <a:rPr lang="en-GB" sz="2800" dirty="0"/>
              <a:t>means a purpose for the benefit of the public or any section of the public in or outside Sri Lanka, of any of the following categories:</a:t>
            </a:r>
          </a:p>
          <a:p>
            <a:pPr algn="just"/>
            <a:r>
              <a:rPr lang="en-GB" sz="2800" dirty="0"/>
              <a:t>(a) the </a:t>
            </a:r>
            <a:r>
              <a:rPr lang="en-GB" sz="2800" u="sng" dirty="0"/>
              <a:t>relief of poverty</a:t>
            </a:r>
            <a:r>
              <a:rPr lang="en-GB" sz="2800" dirty="0"/>
              <a:t>;</a:t>
            </a:r>
          </a:p>
          <a:p>
            <a:pPr algn="just"/>
            <a:r>
              <a:rPr lang="en-GB" sz="2800" dirty="0"/>
              <a:t>(b) the advancement of </a:t>
            </a:r>
            <a:r>
              <a:rPr lang="en-GB" sz="2800" u="sng" dirty="0"/>
              <a:t>education or knowledge </a:t>
            </a:r>
            <a:r>
              <a:rPr lang="en-GB" sz="2800" dirty="0"/>
              <a:t>other than by any institution 	established for business purposes or by any institution established under 	the Companies Act;</a:t>
            </a:r>
          </a:p>
          <a:p>
            <a:pPr algn="just"/>
            <a:r>
              <a:rPr lang="en-GB" sz="2800" dirty="0"/>
              <a:t>(c) activities for the </a:t>
            </a:r>
            <a:r>
              <a:rPr lang="en-GB" sz="2800" u="sng" dirty="0"/>
              <a:t>protection of the environment </a:t>
            </a:r>
            <a:r>
              <a:rPr lang="en-GB" sz="2800" dirty="0"/>
              <a:t>or </a:t>
            </a:r>
            <a:r>
              <a:rPr lang="en-GB" sz="2800" u="sng" dirty="0"/>
              <a:t>eco-friendly activities</a:t>
            </a:r>
            <a:r>
              <a:rPr lang="en-GB" sz="2800" dirty="0"/>
              <a:t>;</a:t>
            </a:r>
          </a:p>
          <a:p>
            <a:pPr algn="just"/>
            <a:r>
              <a:rPr lang="en-GB" sz="2800" dirty="0"/>
              <a:t>(d) the </a:t>
            </a:r>
            <a:r>
              <a:rPr lang="en-GB" sz="2800" u="sng" dirty="0"/>
              <a:t>advancement of religion</a:t>
            </a:r>
            <a:r>
              <a:rPr lang="en-GB" sz="2800" dirty="0"/>
              <a:t> or the </a:t>
            </a:r>
            <a:r>
              <a:rPr lang="en-GB" sz="2800" u="sng" dirty="0"/>
              <a:t>maintenance of religious</a:t>
            </a:r>
            <a:r>
              <a:rPr lang="en-GB" sz="2800" dirty="0"/>
              <a:t> rites and 	practices or the </a:t>
            </a:r>
            <a:r>
              <a:rPr lang="en-GB" sz="2800" u="sng" dirty="0"/>
              <a:t>administration of a place of public worship</a:t>
            </a:r>
            <a:r>
              <a:rPr lang="en-GB" sz="2800" dirty="0"/>
              <a:t>;</a:t>
            </a:r>
          </a:p>
          <a:p>
            <a:pPr algn="just"/>
            <a:r>
              <a:rPr lang="en-GB" sz="2800" dirty="0"/>
              <a:t>(e) </a:t>
            </a:r>
            <a:r>
              <a:rPr lang="en-GB" sz="2800" u="sng" dirty="0"/>
              <a:t>any other purpose beneficial to the community</a:t>
            </a:r>
            <a:r>
              <a:rPr lang="en-GB" sz="2800" dirty="0"/>
              <a:t>, not falling within any of the 	above categories (Sec. 195).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7731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6529</TotalTime>
  <Words>7635</Words>
  <Application>Microsoft Office PowerPoint</Application>
  <PresentationFormat>Widescreen</PresentationFormat>
  <Paragraphs>1109</Paragraphs>
  <Slides>75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2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SRI LANKA INCOME TAX </vt:lpstr>
      <vt:lpstr> INTRODUCTION</vt:lpstr>
      <vt:lpstr>CHARGING SECTION (Sec.2)</vt:lpstr>
      <vt:lpstr>IMPORTANT QUESTIONS ANSWERED IN SECTION 2</vt:lpstr>
      <vt:lpstr>COMPUTATION OF TAX</vt:lpstr>
      <vt:lpstr>INTERPRETATIONS RELATING TO CHARGING SEC.</vt:lpstr>
      <vt:lpstr>INTERPRETATIONS RELATING TO CHARGING SEC. Contd.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RESIDENCY FOR TAXATION (Sec.69)</vt:lpstr>
      <vt:lpstr>SOURCES OF INCOME (Sec. 3)</vt:lpstr>
      <vt:lpstr>EMPLOYMENT INCOME (EI) (Sec. 5)</vt:lpstr>
      <vt:lpstr>EMPLOYMENT INCOME Contd…. (Sec. 5)</vt:lpstr>
      <vt:lpstr>EMPLOYENT INCOME Comparison with Old Act</vt:lpstr>
      <vt:lpstr>EMPLOYENT INCOME Under new proposals</vt:lpstr>
      <vt:lpstr>EMPLOYMENT INCOME Comparison with Old Act Contd…</vt:lpstr>
      <vt:lpstr>EMPLOYMENT INCOME Contd…. (Sec. 5)</vt:lpstr>
      <vt:lpstr>INVESTMENT INCOME (INCLUDING CAPITAL GAINS) Sec. 07</vt:lpstr>
      <vt:lpstr>INVESTMENT INCOME (INCLUDING CAPITAL GAINS) Sec. 07</vt:lpstr>
      <vt:lpstr>PowerPoint Presentation</vt:lpstr>
      <vt:lpstr>PowerPoint Presentation</vt:lpstr>
      <vt:lpstr>PowerPoint Presentation</vt:lpstr>
      <vt:lpstr>PowerPoint Presentation</vt:lpstr>
      <vt:lpstr>INVESTMENT INCOME - CAPITAL GAINS - INTERPRITATIONS</vt:lpstr>
      <vt:lpstr>INVESTMENT INCOME – CAPITAL GAINS - INTERPRITATIONS (Contd…)</vt:lpstr>
      <vt:lpstr>INVESTMENT INCOME - CAPITAL GAINS - INTERPRITATIONS (Contd…)</vt:lpstr>
      <vt:lpstr>INVESTMENT INCOME - CAPITAL GAINS - INTERPRITATIONS (Contd…)</vt:lpstr>
      <vt:lpstr>INVESTMENT INCOME - CAPITAL GAINS TAX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DISALLOWABLES (Sec. 10) in calculating person’s income </vt:lpstr>
      <vt:lpstr>PowerPoint Presentation</vt:lpstr>
      <vt:lpstr>DEDUCTIBLES in calculating person’s business income (Contd…) </vt:lpstr>
      <vt:lpstr>DEDUCTIBLES in calculating person’s business income</vt:lpstr>
      <vt:lpstr>PowerPoint Presentation</vt:lpstr>
      <vt:lpstr>DEDUCTIBLES in calculating person’s business </vt:lpstr>
      <vt:lpstr>DEDUCTIBLES in calculating person’s business income</vt:lpstr>
      <vt:lpstr>PowerPoint Presentation</vt:lpstr>
      <vt:lpstr>PowerPoint Presentation</vt:lpstr>
      <vt:lpstr>PowerPoint Presentation</vt:lpstr>
      <vt:lpstr>OTHER INCOME (Sec. 08)</vt:lpstr>
      <vt:lpstr>COMMON EXCLUDED INCOME</vt:lpstr>
      <vt:lpstr>PowerPoint Presentation</vt:lpstr>
      <vt:lpstr>INCOME TAX EXEMPTIONS</vt:lpstr>
      <vt:lpstr>PowerPoint Presentation</vt:lpstr>
      <vt:lpstr>COMPANY TAX RATES (As per 1st Schedule) Newly Proposed</vt:lpstr>
      <vt:lpstr>IMPORTANT INTERPRETATIONS (As per Sec.195)</vt:lpstr>
      <vt:lpstr>IMPORTANT INTERPRETATIONS (As per Sec.195) Contd….</vt:lpstr>
      <vt:lpstr>INCOME TAX RATES OF INDIVIDUALS</vt:lpstr>
      <vt:lpstr>INCOME TAX RATES OF INDIVIDUALS</vt:lpstr>
      <vt:lpstr>INCOME TAX RATES OF PARTNERSHIPS &amp; TRUSTS</vt:lpstr>
      <vt:lpstr>INCOME TAX RATES</vt:lpstr>
      <vt:lpstr>TAX PAYMENT METHODS &amp; TIME (Sec. 82)</vt:lpstr>
      <vt:lpstr>WITH HOLDING TAX</vt:lpstr>
      <vt:lpstr>WITH HOLDING TAX</vt:lpstr>
      <vt:lpstr>WITH HOLDING TAX (Contd…)</vt:lpstr>
      <vt:lpstr>WITH HOLDING TAX (Contd…)</vt:lpstr>
      <vt:lpstr>WITH HOLDING TAX (Contd…)</vt:lpstr>
      <vt:lpstr>WITH HOLDING TAX (Contd…)</vt:lpstr>
      <vt:lpstr>WITH HOLDING TAX (Contd…)</vt:lpstr>
      <vt:lpstr>WITH HOLDING TAX</vt:lpstr>
      <vt:lpstr>PowerPoint Presentation</vt:lpstr>
      <vt:lpstr>INCOME TAX CONCESSIONS</vt:lpstr>
      <vt:lpstr>INCOME TAX ADMINISTRATION</vt:lpstr>
      <vt:lpstr>THE END……………   Thank You for giving the opportunity to share knowledge.  For further clarifications/ for responses please feel free to contact…………  Athula Ranaweera – +94 777 305 123, athula@ranaweeraasso.lk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Pradeep</dc:creator>
  <cp:lastModifiedBy>Ultra</cp:lastModifiedBy>
  <cp:revision>495</cp:revision>
  <cp:lastPrinted>2018-08-18T04:34:20Z</cp:lastPrinted>
  <dcterms:created xsi:type="dcterms:W3CDTF">2017-10-10T10:48:26Z</dcterms:created>
  <dcterms:modified xsi:type="dcterms:W3CDTF">2020-03-13T08:01:26Z</dcterms:modified>
</cp:coreProperties>
</file>