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77" r:id="rId2"/>
    <p:sldId id="349" r:id="rId3"/>
    <p:sldId id="413" r:id="rId4"/>
    <p:sldId id="367" r:id="rId5"/>
    <p:sldId id="436" r:id="rId6"/>
    <p:sldId id="435" r:id="rId7"/>
    <p:sldId id="428" r:id="rId8"/>
    <p:sldId id="438" r:id="rId9"/>
    <p:sldId id="427" r:id="rId10"/>
    <p:sldId id="395" r:id="rId11"/>
    <p:sldId id="421" r:id="rId12"/>
    <p:sldId id="407" r:id="rId13"/>
    <p:sldId id="409" r:id="rId14"/>
    <p:sldId id="415" r:id="rId15"/>
    <p:sldId id="380" r:id="rId16"/>
    <p:sldId id="439" r:id="rId17"/>
    <p:sldId id="393" r:id="rId18"/>
    <p:sldId id="437" r:id="rId19"/>
    <p:sldId id="451" r:id="rId20"/>
    <p:sldId id="433" r:id="rId21"/>
    <p:sldId id="434" r:id="rId22"/>
    <p:sldId id="450" r:id="rId23"/>
    <p:sldId id="440" r:id="rId24"/>
    <p:sldId id="441" r:id="rId25"/>
    <p:sldId id="442" r:id="rId26"/>
    <p:sldId id="443" r:id="rId27"/>
    <p:sldId id="368" r:id="rId28"/>
    <p:sldId id="369" r:id="rId29"/>
    <p:sldId id="420" r:id="rId30"/>
    <p:sldId id="370" r:id="rId31"/>
    <p:sldId id="371" r:id="rId32"/>
    <p:sldId id="446" r:id="rId33"/>
    <p:sldId id="447" r:id="rId34"/>
    <p:sldId id="448" r:id="rId35"/>
    <p:sldId id="430" r:id="rId36"/>
    <p:sldId id="431" r:id="rId37"/>
    <p:sldId id="445" r:id="rId38"/>
    <p:sldId id="426" r:id="rId39"/>
    <p:sldId id="418" r:id="rId40"/>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hula@assentadvisory.lk" initials="a" lastIdx="3" clrIdx="0">
    <p:extLst>
      <p:ext uri="{19B8F6BF-5375-455C-9EA6-DF929625EA0E}">
        <p15:presenceInfo xmlns:p15="http://schemas.microsoft.com/office/powerpoint/2012/main" userId="36eacaab72aa9b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42" autoAdjust="0"/>
    <p:restoredTop sz="95342" autoAdjust="0"/>
  </p:normalViewPr>
  <p:slideViewPr>
    <p:cSldViewPr snapToGrid="0">
      <p:cViewPr>
        <p:scale>
          <a:sx n="80" d="100"/>
          <a:sy n="80" d="100"/>
        </p:scale>
        <p:origin x="6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D227C9BC-39FD-4A18-92CD-11ADC49A2184}" type="datetimeFigureOut">
              <a:rPr lang="en-US" smtClean="0"/>
              <a:t>7/1/2021</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1155D414-F596-42F3-98B4-7FE9299F2F65}" type="slidenum">
              <a:rPr lang="en-US" smtClean="0"/>
              <a:t>‹#›</a:t>
            </a:fld>
            <a:endParaRPr lang="en-US"/>
          </a:p>
        </p:txBody>
      </p:sp>
    </p:spTree>
    <p:extLst>
      <p:ext uri="{BB962C8B-B14F-4D97-AF65-F5344CB8AC3E}">
        <p14:creationId xmlns:p14="http://schemas.microsoft.com/office/powerpoint/2010/main" val="219655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55D414-F596-42F3-98B4-7FE9299F2F65}" type="slidenum">
              <a:rPr lang="en-US" smtClean="0"/>
              <a:t>1</a:t>
            </a:fld>
            <a:endParaRPr lang="en-US" dirty="0"/>
          </a:p>
        </p:txBody>
      </p:sp>
    </p:spTree>
    <p:extLst>
      <p:ext uri="{BB962C8B-B14F-4D97-AF65-F5344CB8AC3E}">
        <p14:creationId xmlns:p14="http://schemas.microsoft.com/office/powerpoint/2010/main" val="10187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E155A3-8BE1-40C8-9306-915C37A4F26C}" type="datetime1">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129676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D3854-5361-4B71-AD94-0D6E489546FF}" type="datetime1">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248323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9EA8C-76B7-4959-9A1D-0577F728A7AD}" type="datetime1">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266426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5DC61C-33B1-42B5-BC97-972517C820FA}" type="datetime1">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D3BB-F4F1-4E3A-A10C-FC6C006EB99A}" type="slidenum">
              <a:rPr lang="en-US" smtClean="0"/>
              <a:pPr/>
              <a:t>‹#›</a:t>
            </a:fld>
            <a:endParaRPr lang="en-US"/>
          </a:p>
        </p:txBody>
      </p:sp>
    </p:spTree>
    <p:extLst>
      <p:ext uri="{BB962C8B-B14F-4D97-AF65-F5344CB8AC3E}">
        <p14:creationId xmlns:p14="http://schemas.microsoft.com/office/powerpoint/2010/main" val="360272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CCFDF8-5A77-415C-BA6B-8C2EE7C95725}" type="datetime1">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62457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993CD5-56F9-448A-8AF6-74A6C330FD15}" type="datetime1">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884776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6D8F71-74A8-4CBB-BA53-68E7BBBA542F}" type="datetime1">
              <a:rPr lang="en-US" smtClean="0"/>
              <a:t>7/1/2021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51263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B4FEB0-22AE-48A0-99D7-8775C1338495}" type="datetime1">
              <a:rPr lang="en-US" smtClean="0"/>
              <a:t>7/1/2021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424395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31486-E917-4EB6-9CC8-9AE42DB9D6AE}" type="datetime1">
              <a:rPr lang="en-US" smtClean="0"/>
              <a:t>7/1/2021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302822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4BA1F1-733E-45E9-82CC-BDABEE1C9708}" type="datetime1">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240767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3E1697-D2A5-48E9-8506-1CC46F3F7F2E}" type="datetime1">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D3BB-F4F1-4E3A-A10C-FC6C006EB99A}" type="slidenum">
              <a:rPr lang="en-US" smtClean="0"/>
              <a:t>‹#›</a:t>
            </a:fld>
            <a:endParaRPr lang="en-US"/>
          </a:p>
        </p:txBody>
      </p:sp>
    </p:spTree>
    <p:extLst>
      <p:ext uri="{BB962C8B-B14F-4D97-AF65-F5344CB8AC3E}">
        <p14:creationId xmlns:p14="http://schemas.microsoft.com/office/powerpoint/2010/main" val="169382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l="70000" t="60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48679-206A-45E4-A330-6E766842C379}" type="datetime1">
              <a:rPr lang="en-US" smtClean="0"/>
              <a:t>7/1/2021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1D3BB-F4F1-4E3A-A10C-FC6C006EB99A}" type="slidenum">
              <a:rPr lang="en-US" smtClean="0"/>
              <a:t>‹#›</a:t>
            </a:fld>
            <a:endParaRPr lang="en-US"/>
          </a:p>
        </p:txBody>
      </p:sp>
    </p:spTree>
    <p:extLst>
      <p:ext uri="{BB962C8B-B14F-4D97-AF65-F5344CB8AC3E}">
        <p14:creationId xmlns:p14="http://schemas.microsoft.com/office/powerpoint/2010/main" val="2481010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mailto:athula@assentadvisory.lk" TargetMode="External"/><Relationship Id="rId4" Type="http://schemas.openxmlformats.org/officeDocument/2006/relationships/image" Target="../media/image2.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mailto:athula@assentadvisory.lk" TargetMode="External"/><Relationship Id="rId7" Type="http://schemas.openxmlformats.org/officeDocument/2006/relationships/image" Target="../media/image6.png"/><Relationship Id="rId2" Type="http://schemas.openxmlformats.org/officeDocument/2006/relationships/hyperlink" Target="mailto:athula@ranaweeraasso.lk"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0.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l="70000" t="60000" r="5000"/>
          </a:stretch>
        </a:blipFill>
        <a:effectLst/>
      </p:bgPr>
    </p:bg>
    <p:spTree>
      <p:nvGrpSpPr>
        <p:cNvPr id="1" name=""/>
        <p:cNvGrpSpPr/>
        <p:nvPr/>
      </p:nvGrpSpPr>
      <p:grpSpPr>
        <a:xfrm>
          <a:off x="0" y="0"/>
          <a:ext cx="0" cy="0"/>
          <a:chOff x="0" y="0"/>
          <a:chExt cx="0" cy="0"/>
        </a:xfrm>
      </p:grpSpPr>
      <p:pic>
        <p:nvPicPr>
          <p:cNvPr id="13" name="Picture 12" descr="A group of coins next to a remote control&#10;&#10;Description automatically generated with low confidence">
            <a:extLst>
              <a:ext uri="{FF2B5EF4-FFF2-40B4-BE49-F238E27FC236}">
                <a16:creationId xmlns:a16="http://schemas.microsoft.com/office/drawing/2014/main" id="{737DA304-EC5F-4B1E-B005-BADC81A438D7}"/>
              </a:ext>
            </a:extLst>
          </p:cNvPr>
          <p:cNvPicPr>
            <a:picLocks noChangeAspect="1"/>
          </p:cNvPicPr>
          <p:nvPr/>
        </p:nvPicPr>
        <p:blipFill rotWithShape="1">
          <a:blip r:embed="rId4">
            <a:extLst>
              <a:ext uri="{28A0092B-C50C-407E-A947-70E740481C1C}">
                <a14:useLocalDpi xmlns:a14="http://schemas.microsoft.com/office/drawing/2010/main" val="0"/>
              </a:ext>
            </a:extLst>
          </a:blip>
          <a:srcRect b="10502"/>
          <a:stretch/>
        </p:blipFill>
        <p:spPr>
          <a:xfrm>
            <a:off x="-15203" y="1753155"/>
            <a:ext cx="10019814" cy="4978725"/>
          </a:xfrm>
          <a:prstGeom prst="rect">
            <a:avLst/>
          </a:prstGeom>
        </p:spPr>
      </p:pic>
      <p:sp>
        <p:nvSpPr>
          <p:cNvPr id="3" name="Content Placeholder 2">
            <a:extLst>
              <a:ext uri="{FF2B5EF4-FFF2-40B4-BE49-F238E27FC236}">
                <a16:creationId xmlns:a16="http://schemas.microsoft.com/office/drawing/2014/main" id="{C0437202-2429-45F9-84F2-9C22DDEF354D}"/>
              </a:ext>
            </a:extLst>
          </p:cNvPr>
          <p:cNvSpPr>
            <a:spLocks noGrp="1"/>
          </p:cNvSpPr>
          <p:nvPr>
            <p:ph idx="1"/>
          </p:nvPr>
        </p:nvSpPr>
        <p:spPr>
          <a:xfrm>
            <a:off x="0" y="2032925"/>
            <a:ext cx="11586186" cy="4874343"/>
          </a:xfrm>
        </p:spPr>
        <p:txBody>
          <a:bodyPr>
            <a:normAutofit fontScale="85000" lnSpcReduction="20000"/>
          </a:bodyPr>
          <a:lstStyle/>
          <a:p>
            <a:pPr marL="0" indent="0">
              <a:lnSpc>
                <a:spcPct val="150000"/>
              </a:lnSpc>
              <a:buNone/>
            </a:pPr>
            <a:r>
              <a:rPr lang="en-US" b="1" dirty="0">
                <a:latin typeface="Cambria" panose="02040503050406030204" pitchFamily="18" charset="0"/>
                <a:ea typeface="Cambria" panose="02040503050406030204" pitchFamily="18" charset="0"/>
              </a:rPr>
              <a:t>	 		</a:t>
            </a:r>
          </a:p>
          <a:p>
            <a:pPr marL="0" indent="0">
              <a:lnSpc>
                <a:spcPct val="150000"/>
              </a:lnSpc>
              <a:buNone/>
            </a:pPr>
            <a:r>
              <a:rPr lang="en-US" sz="2200" b="1" dirty="0">
                <a:latin typeface="Cambria" panose="02040503050406030204" pitchFamily="18" charset="0"/>
                <a:ea typeface="Cambria" panose="02040503050406030204" pitchFamily="18" charset="0"/>
              </a:rPr>
              <a:t>	</a:t>
            </a:r>
            <a:r>
              <a:rPr lang="en-GB" sz="1400" b="1" i="1" dirty="0">
                <a:solidFill>
                  <a:srgbClr val="FF0000"/>
                </a:solidFill>
                <a:latin typeface="Cambria" panose="02040503050406030204" pitchFamily="18" charset="0"/>
                <a:ea typeface="Cambria" panose="02040503050406030204" pitchFamily="18" charset="0"/>
              </a:rPr>
              <a:t>	</a:t>
            </a:r>
            <a:endParaRPr lang="en-GB" sz="2000" b="1" dirty="0">
              <a:latin typeface="Cambria" panose="02040503050406030204" pitchFamily="18" charset="0"/>
              <a:ea typeface="Cambria" panose="02040503050406030204" pitchFamily="18" charset="0"/>
            </a:endParaRPr>
          </a:p>
          <a:p>
            <a:pPr marL="0" indent="0">
              <a:buNone/>
            </a:pPr>
            <a:endParaRPr lang="en-GB" sz="2000" b="1" dirty="0">
              <a:latin typeface="Cambria" panose="02040503050406030204" pitchFamily="18" charset="0"/>
              <a:ea typeface="Cambria" panose="02040503050406030204" pitchFamily="18" charset="0"/>
            </a:endParaRPr>
          </a:p>
          <a:p>
            <a:pPr marL="0" indent="0">
              <a:buNone/>
            </a:pPr>
            <a:endParaRPr lang="en-GB" sz="2000" b="1" dirty="0">
              <a:latin typeface="Cambria" panose="02040503050406030204" pitchFamily="18" charset="0"/>
              <a:ea typeface="Cambria" panose="02040503050406030204" pitchFamily="18" charset="0"/>
            </a:endParaRPr>
          </a:p>
          <a:p>
            <a:pPr marL="0" indent="0">
              <a:buNone/>
            </a:pPr>
            <a:endParaRPr lang="en-GB" sz="2000" b="1" dirty="0">
              <a:latin typeface="Cambria" panose="02040503050406030204" pitchFamily="18" charset="0"/>
              <a:ea typeface="Cambria" panose="02040503050406030204" pitchFamily="18" charset="0"/>
            </a:endParaRPr>
          </a:p>
          <a:p>
            <a:pPr marL="0" indent="0">
              <a:buNone/>
            </a:pPr>
            <a:endParaRPr lang="en-GB" sz="2000" b="1" dirty="0">
              <a:latin typeface="Cambria" panose="02040503050406030204" pitchFamily="18" charset="0"/>
              <a:ea typeface="Cambria" panose="02040503050406030204" pitchFamily="18" charset="0"/>
            </a:endParaRPr>
          </a:p>
          <a:p>
            <a:pPr marL="0" indent="0">
              <a:buNone/>
            </a:pPr>
            <a:endParaRPr lang="en-GB" sz="2000" b="1" dirty="0">
              <a:latin typeface="Cambria" panose="02040503050406030204" pitchFamily="18" charset="0"/>
              <a:ea typeface="Cambria" panose="02040503050406030204" pitchFamily="18" charset="0"/>
            </a:endParaRPr>
          </a:p>
          <a:p>
            <a:pPr marL="0" indent="0">
              <a:buNone/>
            </a:pPr>
            <a:endParaRPr lang="en-GB" sz="2000" b="1" dirty="0">
              <a:latin typeface="Cambria" panose="02040503050406030204" pitchFamily="18" charset="0"/>
              <a:ea typeface="Cambria" panose="02040503050406030204" pitchFamily="18" charset="0"/>
            </a:endParaRPr>
          </a:p>
          <a:p>
            <a:pPr marL="0" indent="0">
              <a:buNone/>
            </a:pPr>
            <a:endParaRPr lang="en-GB" sz="2000" b="1" dirty="0">
              <a:latin typeface="Cambria" panose="02040503050406030204" pitchFamily="18" charset="0"/>
              <a:ea typeface="Cambria" panose="02040503050406030204" pitchFamily="18" charset="0"/>
            </a:endParaRPr>
          </a:p>
          <a:p>
            <a:pPr marL="0" indent="0">
              <a:buNone/>
            </a:pPr>
            <a:r>
              <a:rPr lang="en-GB" sz="2000" b="1" dirty="0">
                <a:latin typeface="Cambria" panose="02040503050406030204" pitchFamily="18" charset="0"/>
                <a:ea typeface="Cambria" panose="02040503050406030204" pitchFamily="18" charset="0"/>
              </a:rPr>
              <a:t> </a:t>
            </a:r>
          </a:p>
          <a:p>
            <a:pPr marL="0" indent="0">
              <a:buNone/>
            </a:pPr>
            <a:endParaRPr lang="en-GB" sz="2000" b="1" dirty="0">
              <a:latin typeface="Cambria" panose="02040503050406030204" pitchFamily="18" charset="0"/>
              <a:ea typeface="Cambria" panose="02040503050406030204" pitchFamily="18" charset="0"/>
            </a:endParaRPr>
          </a:p>
          <a:p>
            <a:pPr marL="0" indent="0">
              <a:lnSpc>
                <a:spcPct val="120000"/>
              </a:lnSpc>
              <a:buNone/>
            </a:pPr>
            <a:r>
              <a:rPr lang="en-GB" sz="1600" b="1" dirty="0">
                <a:solidFill>
                  <a:srgbClr val="C00000"/>
                </a:solidFill>
                <a:latin typeface="Cambria" panose="02040503050406030204" pitchFamily="18" charset="0"/>
                <a:ea typeface="Cambria" panose="02040503050406030204" pitchFamily="18" charset="0"/>
              </a:rPr>
              <a:t>ATHULA RANAWEERA (BSc., FCA, FCMA, FMAAT)</a:t>
            </a:r>
            <a:br>
              <a:rPr lang="en-GB" sz="1600" i="1" dirty="0">
                <a:solidFill>
                  <a:srgbClr val="C00000"/>
                </a:solidFill>
                <a:latin typeface="Cambria" panose="02040503050406030204" pitchFamily="18" charset="0"/>
                <a:ea typeface="Cambria" panose="02040503050406030204" pitchFamily="18" charset="0"/>
              </a:rPr>
            </a:br>
            <a:r>
              <a:rPr lang="en-GB" sz="1600" b="1" dirty="0">
                <a:solidFill>
                  <a:srgbClr val="C00000"/>
                </a:solidFill>
                <a:latin typeface="Cambria" panose="02040503050406030204" pitchFamily="18" charset="0"/>
                <a:ea typeface="Cambria" panose="02040503050406030204" pitchFamily="18" charset="0"/>
              </a:rPr>
              <a:t>email – </a:t>
            </a:r>
            <a:r>
              <a:rPr lang="en-GB" sz="1600" b="1" dirty="0">
                <a:solidFill>
                  <a:srgbClr val="C00000"/>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athula@assentadvisory.lk</a:t>
            </a:r>
            <a:r>
              <a:rPr lang="en-GB" sz="1600" b="1" dirty="0">
                <a:solidFill>
                  <a:srgbClr val="C00000"/>
                </a:solidFill>
                <a:latin typeface="Cambria" panose="02040503050406030204" pitchFamily="18" charset="0"/>
                <a:ea typeface="Cambria" panose="02040503050406030204" pitchFamily="18" charset="0"/>
              </a:rPr>
              <a:t>, athula@ranaweeraasso.lk </a:t>
            </a:r>
          </a:p>
          <a:p>
            <a:pPr marL="0" indent="0">
              <a:buNone/>
            </a:pPr>
            <a:r>
              <a:rPr lang="en-GB" sz="1600" b="1" dirty="0">
                <a:solidFill>
                  <a:srgbClr val="C00000"/>
                </a:solidFill>
                <a:latin typeface="Cambria" panose="02040503050406030204" pitchFamily="18" charset="0"/>
                <a:ea typeface="Cambria" panose="02040503050406030204" pitchFamily="18" charset="0"/>
              </a:rPr>
              <a:t>Phone – +94 777 305 123</a:t>
            </a:r>
          </a:p>
          <a:p>
            <a:pPr marL="2873375" indent="-1620838">
              <a:buNone/>
            </a:pPr>
            <a:endParaRPr lang="en-US" b="1"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2C7A6C99-B9B1-4078-9A01-57777475056D}"/>
              </a:ext>
            </a:extLst>
          </p:cNvPr>
          <p:cNvSpPr>
            <a:spLocks noGrp="1"/>
          </p:cNvSpPr>
          <p:nvPr>
            <p:ph type="sldNum" sz="quarter" idx="12"/>
          </p:nvPr>
        </p:nvSpPr>
        <p:spPr>
          <a:xfrm>
            <a:off x="8671082" y="6325433"/>
            <a:ext cx="2743200" cy="365125"/>
          </a:xfrm>
        </p:spPr>
        <p:txBody>
          <a:bodyPr/>
          <a:lstStyle/>
          <a:p>
            <a:r>
              <a:rPr lang="en-GB" sz="1400" b="1" i="1" dirty="0">
                <a:solidFill>
                  <a:srgbClr val="FF0000"/>
                </a:solidFill>
                <a:latin typeface="Cambria" panose="02040503050406030204" pitchFamily="18" charset="0"/>
                <a:ea typeface="Cambria" panose="02040503050406030204" pitchFamily="18" charset="0"/>
              </a:rPr>
              <a:t>29</a:t>
            </a:r>
            <a:r>
              <a:rPr lang="en-GB" sz="1400" b="1" i="1" baseline="30000" dirty="0">
                <a:solidFill>
                  <a:srgbClr val="FF0000"/>
                </a:solidFill>
                <a:latin typeface="Cambria" panose="02040503050406030204" pitchFamily="18" charset="0"/>
                <a:ea typeface="Cambria" panose="02040503050406030204" pitchFamily="18" charset="0"/>
              </a:rPr>
              <a:t>th</a:t>
            </a:r>
            <a:r>
              <a:rPr lang="en-GB" sz="1400" b="1" i="1" dirty="0">
                <a:solidFill>
                  <a:srgbClr val="FF0000"/>
                </a:solidFill>
                <a:latin typeface="Cambria" panose="02040503050406030204" pitchFamily="18" charset="0"/>
                <a:ea typeface="Cambria" panose="02040503050406030204" pitchFamily="18" charset="0"/>
              </a:rPr>
              <a:t> June 2021</a:t>
            </a:r>
            <a:endParaRPr lang="en-US" sz="1400" dirty="0"/>
          </a:p>
        </p:txBody>
      </p:sp>
      <p:pic>
        <p:nvPicPr>
          <p:cNvPr id="7" name="Picture 6" descr="C:\Users\athula.ranaweera\AppData\Local\Microsoft\Windows\INetCache\Content.Word\Logo - Assent advisory JPG.JPG">
            <a:extLst>
              <a:ext uri="{FF2B5EF4-FFF2-40B4-BE49-F238E27FC236}">
                <a16:creationId xmlns:a16="http://schemas.microsoft.com/office/drawing/2014/main" id="{C726C606-EF4C-4533-8D8B-25CD8372CC6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04611" y="3943872"/>
            <a:ext cx="1349189" cy="974472"/>
          </a:xfrm>
          <a:prstGeom prst="rect">
            <a:avLst/>
          </a:prstGeom>
          <a:noFill/>
          <a:ln>
            <a:noFill/>
          </a:ln>
        </p:spPr>
      </p:pic>
      <p:pic>
        <p:nvPicPr>
          <p:cNvPr id="8" name="Content Placeholder 18">
            <a:extLst>
              <a:ext uri="{FF2B5EF4-FFF2-40B4-BE49-F238E27FC236}">
                <a16:creationId xmlns:a16="http://schemas.microsoft.com/office/drawing/2014/main" id="{D57FA5BB-DE7F-48A2-97A1-8A5205EEBF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4611" y="5283199"/>
            <a:ext cx="1267233" cy="974471"/>
          </a:xfrm>
          <a:prstGeom prst="rect">
            <a:avLst/>
          </a:prstGeom>
        </p:spPr>
      </p:pic>
      <p:sp>
        <p:nvSpPr>
          <p:cNvPr id="10" name="Rectangle 9">
            <a:extLst>
              <a:ext uri="{FF2B5EF4-FFF2-40B4-BE49-F238E27FC236}">
                <a16:creationId xmlns:a16="http://schemas.microsoft.com/office/drawing/2014/main" id="{95B34512-AB02-418E-9B57-36444EC6DA21}"/>
              </a:ext>
            </a:extLst>
          </p:cNvPr>
          <p:cNvSpPr/>
          <p:nvPr/>
        </p:nvSpPr>
        <p:spPr>
          <a:xfrm>
            <a:off x="0" y="3504"/>
            <a:ext cx="12192000" cy="174418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BE44A06-EED1-41E1-9560-CA3CF5641AA7}"/>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10004611" y="2689412"/>
            <a:ext cx="1702707" cy="78551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6B34B9A-132F-47D8-AF16-9BBCA2948969}"/>
              </a:ext>
            </a:extLst>
          </p:cNvPr>
          <p:cNvSpPr>
            <a:spLocks noGrp="1"/>
          </p:cNvSpPr>
          <p:nvPr>
            <p:ph type="title"/>
          </p:nvPr>
        </p:nvSpPr>
        <p:spPr>
          <a:xfrm>
            <a:off x="105930" y="351317"/>
            <a:ext cx="8783238" cy="1437691"/>
          </a:xfrm>
        </p:spPr>
        <p:txBody>
          <a:bodyPr>
            <a:noAutofit/>
          </a:bodyPr>
          <a:lstStyle/>
          <a:p>
            <a:pPr>
              <a:lnSpc>
                <a:spcPct val="100000"/>
              </a:lnSpc>
              <a:spcBef>
                <a:spcPts val="1200"/>
              </a:spcBef>
            </a:pPr>
            <a:br>
              <a:rPr lang="en-US"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br>
            <a:r>
              <a:rPr lang="en-US"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r>
              <a:rPr lang="en-US" sz="3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br>
              <a:rPr lang="en-US" sz="3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3600" b="1" dirty="0">
                <a:effectLst>
                  <a:outerShdw blurRad="38100" dist="38100" dir="2700000" algn="tl">
                    <a:srgbClr val="000000">
                      <a:alpha val="43137"/>
                    </a:srgbClr>
                  </a:outerShdw>
                </a:effectLst>
                <a:latin typeface="Monotype Corsiva" panose="03010101010201010101" pitchFamily="66" charset="0"/>
              </a:rPr>
              <a:t>                                  </a:t>
            </a:r>
            <a:br>
              <a:rPr lang="en-US" sz="3600" b="1" dirty="0">
                <a:effectLst>
                  <a:outerShdw blurRad="38100" dist="38100" dir="2700000" algn="tl">
                    <a:srgbClr val="000000">
                      <a:alpha val="43137"/>
                    </a:srgbClr>
                  </a:outerShdw>
                </a:effectLst>
                <a:latin typeface="Monotype Corsiva" panose="03010101010201010101" pitchFamily="66" charset="0"/>
              </a:rPr>
            </a:br>
            <a:r>
              <a:rPr lang="en-US" sz="3600" b="1" dirty="0">
                <a:effectLst>
                  <a:outerShdw blurRad="38100" dist="38100" dir="2700000" algn="tl">
                    <a:srgbClr val="000000">
                      <a:alpha val="43137"/>
                    </a:srgbClr>
                  </a:outerShdw>
                </a:effectLst>
                <a:latin typeface="Monotype Corsiva" panose="03010101010201010101" pitchFamily="66" charset="0"/>
              </a:rPr>
              <a:t>                        </a:t>
            </a:r>
            <a:endParaRPr lang="en-US" sz="3600" b="1" u="sng" dirty="0">
              <a:effectLst>
                <a:outerShdw blurRad="38100" dist="38100" dir="2700000" algn="tl">
                  <a:srgbClr val="000000">
                    <a:alpha val="43137"/>
                  </a:srgbClr>
                </a:outerShdw>
              </a:effectLst>
              <a:latin typeface="Monotype Corsiva" panose="03010101010201010101" pitchFamily="66" charset="0"/>
            </a:endParaRPr>
          </a:p>
        </p:txBody>
      </p:sp>
      <p:pic>
        <p:nvPicPr>
          <p:cNvPr id="15" name="Picture 14" descr="Text&#10;&#10;Description automatically generated">
            <a:extLst>
              <a:ext uri="{FF2B5EF4-FFF2-40B4-BE49-F238E27FC236}">
                <a16:creationId xmlns:a16="http://schemas.microsoft.com/office/drawing/2014/main" id="{30388645-D685-4753-8007-78A21952477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81708" y="-37819"/>
            <a:ext cx="1865148" cy="1744183"/>
          </a:xfrm>
          <a:prstGeom prst="rect">
            <a:avLst/>
          </a:prstGeom>
        </p:spPr>
      </p:pic>
      <p:sp>
        <p:nvSpPr>
          <p:cNvPr id="23" name="Rectangle 22">
            <a:extLst>
              <a:ext uri="{FF2B5EF4-FFF2-40B4-BE49-F238E27FC236}">
                <a16:creationId xmlns:a16="http://schemas.microsoft.com/office/drawing/2014/main" id="{5FC37C9C-EF62-459B-BC42-AE795D21BA31}"/>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7144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82968" y="1608220"/>
            <a:ext cx="11625719" cy="5226762"/>
          </a:xfrm>
        </p:spPr>
        <p:txBody>
          <a:bodyPr>
            <a:normAutofit/>
          </a:bodyPr>
          <a:lstStyle/>
          <a:p>
            <a:pPr marL="511175" lvl="2" indent="-511175" algn="just">
              <a:lnSpc>
                <a:spcPct val="107000"/>
              </a:lnSpc>
              <a:spcBef>
                <a:spcPts val="0"/>
              </a:spcBef>
              <a:buClr>
                <a:srgbClr val="2E74B5"/>
              </a:buClr>
            </a:pPr>
            <a:r>
              <a:rPr lang="en-US" sz="2200" b="1" dirty="0">
                <a:ea typeface="Cambria" panose="02040503050406030204" pitchFamily="18" charset="0"/>
                <a:cs typeface="Calibri" panose="020F0502020204030204" pitchFamily="34" charset="0"/>
              </a:rPr>
              <a:t>(vi) </a:t>
            </a:r>
            <a:r>
              <a:rPr lang="en-US" sz="2200" dirty="0">
                <a:ea typeface="Cambria" panose="02040503050406030204" pitchFamily="18" charset="0"/>
                <a:cs typeface="Calibri" panose="020F0502020204030204" pitchFamily="34" charset="0"/>
              </a:rPr>
              <a:t>any business of </a:t>
            </a:r>
            <a:r>
              <a:rPr lang="en-US" sz="2200" b="1" dirty="0">
                <a:ea typeface="Cambria" panose="02040503050406030204" pitchFamily="18" charset="0"/>
                <a:cs typeface="Calibri" panose="020F0502020204030204" pitchFamily="34" charset="0"/>
              </a:rPr>
              <a:t>export of gold, gems or </a:t>
            </a:r>
            <a:r>
              <a:rPr lang="en-US" sz="2200" b="1" dirty="0" err="1">
                <a:ea typeface="Cambria" panose="02040503050406030204" pitchFamily="18" charset="0"/>
                <a:cs typeface="Calibri" panose="020F0502020204030204" pitchFamily="34" charset="0"/>
              </a:rPr>
              <a:t>jewellery</a:t>
            </a:r>
            <a:r>
              <a:rPr lang="en-US" sz="2200" dirty="0">
                <a:ea typeface="Cambria" panose="02040503050406030204" pitchFamily="18" charset="0"/>
                <a:cs typeface="Calibri" panose="020F0502020204030204" pitchFamily="34" charset="0"/>
              </a:rPr>
              <a:t> including the business of </a:t>
            </a:r>
            <a:r>
              <a:rPr lang="en-US" sz="2200" b="1" dirty="0">
                <a:ea typeface="Cambria" panose="02040503050406030204" pitchFamily="18" charset="0"/>
                <a:cs typeface="Calibri" panose="020F0502020204030204" pitchFamily="34" charset="0"/>
              </a:rPr>
              <a:t>cutting and polishing of gems</a:t>
            </a:r>
            <a:r>
              <a:rPr lang="en-US" sz="2200" dirty="0">
                <a:ea typeface="Cambria" panose="02040503050406030204" pitchFamily="18" charset="0"/>
                <a:cs typeface="Calibri" panose="020F0502020204030204" pitchFamily="34" charset="0"/>
              </a:rPr>
              <a:t> which are brought to Sri Lanka and exported after such cutting and polishing, where such gains and profits </a:t>
            </a:r>
            <a:r>
              <a:rPr lang="en-US" sz="2200" b="1" u="sng" dirty="0">
                <a:ea typeface="Cambria" panose="02040503050406030204" pitchFamily="18" charset="0"/>
                <a:cs typeface="Calibri" panose="020F0502020204030204" pitchFamily="34" charset="0"/>
              </a:rPr>
              <a:t>earned</a:t>
            </a:r>
            <a:r>
              <a:rPr lang="en-US" sz="2200" u="sng" dirty="0">
                <a:ea typeface="Cambria" panose="02040503050406030204" pitchFamily="18" charset="0"/>
                <a:cs typeface="Calibri" panose="020F0502020204030204" pitchFamily="34" charset="0"/>
              </a:rPr>
              <a:t> in foreign currency</a:t>
            </a:r>
            <a:r>
              <a:rPr lang="en-US" sz="2200" dirty="0">
                <a:ea typeface="Cambria" panose="02040503050406030204" pitchFamily="18" charset="0"/>
                <a:cs typeface="Calibri" panose="020F0502020204030204" pitchFamily="34" charset="0"/>
              </a:rPr>
              <a:t> are </a:t>
            </a:r>
            <a:r>
              <a:rPr lang="en-US" sz="2200" b="1" u="sng" dirty="0">
                <a:ea typeface="Cambria" panose="02040503050406030204" pitchFamily="18" charset="0"/>
                <a:cs typeface="Calibri" panose="020F0502020204030204" pitchFamily="34" charset="0"/>
              </a:rPr>
              <a:t>remitted</a:t>
            </a:r>
            <a:r>
              <a:rPr lang="en-US" sz="2200" u="sng" dirty="0">
                <a:ea typeface="Cambria" panose="02040503050406030204" pitchFamily="18" charset="0"/>
                <a:cs typeface="Calibri" panose="020F0502020204030204" pitchFamily="34" charset="0"/>
              </a:rPr>
              <a:t> through a bank to Sri Lanka</a:t>
            </a:r>
            <a:r>
              <a:rPr lang="en-US" sz="2200" dirty="0">
                <a:ea typeface="Cambria" panose="02040503050406030204" pitchFamily="18" charset="0"/>
                <a:cs typeface="Calibri" panose="020F0502020204030204" pitchFamily="34" charset="0"/>
              </a:rPr>
              <a:t>, w.e.f. 01.04.2021.</a:t>
            </a:r>
            <a:endParaRPr lang="en-US" sz="2200" dirty="0">
              <a:ea typeface="Cambria" panose="02040503050406030204" pitchFamily="18" charset="0"/>
              <a:cs typeface="Times New Roman" panose="02020603050405020304" pitchFamily="18" charset="0"/>
            </a:endParaRPr>
          </a:p>
          <a:p>
            <a:pPr marL="0" marR="0" lvl="2" algn="just">
              <a:lnSpc>
                <a:spcPct val="107000"/>
              </a:lnSpc>
              <a:spcBef>
                <a:spcPts val="0"/>
              </a:spcBef>
              <a:spcAft>
                <a:spcPts val="0"/>
              </a:spcAft>
              <a:buClr>
                <a:srgbClr val="2E74B5"/>
              </a:buClr>
            </a:pPr>
            <a:endParaRPr lang="en-US" sz="2200" b="1" dirty="0">
              <a:ea typeface="Cambria" panose="02040503050406030204" pitchFamily="18" charset="0"/>
              <a:cs typeface="Calibri" panose="020F0502020204030204" pitchFamily="34" charset="0"/>
            </a:endParaRPr>
          </a:p>
          <a:p>
            <a:pPr marL="0" marR="0" lvl="2" algn="just">
              <a:lnSpc>
                <a:spcPct val="107000"/>
              </a:lnSpc>
              <a:spcBef>
                <a:spcPts val="0"/>
              </a:spcBef>
              <a:spcAft>
                <a:spcPts val="0"/>
              </a:spcAft>
              <a:buClr>
                <a:srgbClr val="2E74B5"/>
              </a:buClr>
            </a:pPr>
            <a:r>
              <a:rPr lang="en-US" sz="2200" b="1" dirty="0">
                <a:ea typeface="Cambria" panose="02040503050406030204" pitchFamily="18" charset="0"/>
                <a:cs typeface="Calibri" panose="020F0502020204030204" pitchFamily="34" charset="0"/>
              </a:rPr>
              <a:t>1.2.4 Amounts derived by; </a:t>
            </a:r>
            <a:r>
              <a:rPr lang="en-GB" sz="2200" b="1" dirty="0">
                <a:ea typeface="Cambria" panose="02040503050406030204" pitchFamily="18" charset="0"/>
                <a:cs typeface="Calibri" panose="020F0502020204030204" pitchFamily="34" charset="0"/>
              </a:rPr>
              <a:t>[3rd Sch.(v)]</a:t>
            </a:r>
            <a:endParaRPr lang="en-US" sz="2200" b="1" dirty="0">
              <a:ea typeface="Cambria" panose="02040503050406030204" pitchFamily="18" charset="0"/>
              <a:cs typeface="Calibri" panose="020F0502020204030204" pitchFamily="34" charset="0"/>
            </a:endParaRPr>
          </a:p>
          <a:p>
            <a:pPr marL="687388" marR="0" lvl="0" indent="-460375" algn="just">
              <a:lnSpc>
                <a:spcPct val="107000"/>
              </a:lnSpc>
              <a:spcBef>
                <a:spcPts val="0"/>
              </a:spcBef>
              <a:spcAft>
                <a:spcPts val="0"/>
              </a:spcAft>
              <a:buFont typeface="+mj-lt"/>
              <a:buAutoNum type="romanLcParenBoth"/>
            </a:pPr>
            <a:r>
              <a:rPr lang="en-US" sz="2200" u="sng" strike="noStrike" dirty="0">
                <a:effectLst/>
                <a:ea typeface="Cambria" panose="02040503050406030204" pitchFamily="18" charset="0"/>
                <a:cs typeface="Calibri" panose="020F0502020204030204" pitchFamily="34" charset="0"/>
              </a:rPr>
              <a:t>any </a:t>
            </a:r>
            <a:r>
              <a:rPr lang="en-US" sz="2200" b="1" u="sng" strike="noStrike" dirty="0">
                <a:effectLst/>
                <a:ea typeface="Cambria" panose="02040503050406030204" pitchFamily="18" charset="0"/>
                <a:cs typeface="Calibri" panose="020F0502020204030204" pitchFamily="34" charset="0"/>
              </a:rPr>
              <a:t>non-resident person</a:t>
            </a:r>
            <a:r>
              <a:rPr lang="en-US" sz="2200" u="none" strike="noStrike" dirty="0">
                <a:effectLst/>
                <a:ea typeface="Cambria" panose="02040503050406030204" pitchFamily="18" charset="0"/>
                <a:cs typeface="Calibri" panose="020F0502020204030204" pitchFamily="34" charset="0"/>
              </a:rPr>
              <a:t> from </a:t>
            </a:r>
            <a:r>
              <a:rPr lang="en-US" sz="2200" b="1" u="none" strike="noStrike" dirty="0">
                <a:effectLst/>
                <a:ea typeface="Cambria" panose="02040503050406030204" pitchFamily="18" charset="0"/>
                <a:cs typeface="Calibri" panose="020F0502020204030204" pitchFamily="34" charset="0"/>
              </a:rPr>
              <a:t>laboratory services or standards certification services</a:t>
            </a:r>
            <a:r>
              <a:rPr lang="en-US" sz="2200" u="none" strike="noStrike" dirty="0">
                <a:effectLst/>
                <a:ea typeface="Cambria" panose="02040503050406030204" pitchFamily="18" charset="0"/>
                <a:cs typeface="Calibri" panose="020F0502020204030204" pitchFamily="34" charset="0"/>
              </a:rPr>
              <a:t>.</a:t>
            </a:r>
            <a:endParaRPr lang="en-US" sz="2200" u="none" strike="noStrike" dirty="0">
              <a:effectLst/>
              <a:ea typeface="Cambria" panose="02040503050406030204" pitchFamily="18" charset="0"/>
              <a:cs typeface="Times New Roman" panose="02020603050405020304" pitchFamily="18" charset="0"/>
            </a:endParaRPr>
          </a:p>
          <a:p>
            <a:pPr marL="687388" marR="0" lvl="0" indent="-460375" algn="just">
              <a:lnSpc>
                <a:spcPct val="107000"/>
              </a:lnSpc>
              <a:spcBef>
                <a:spcPts val="0"/>
              </a:spcBef>
              <a:spcAft>
                <a:spcPts val="800"/>
              </a:spcAft>
              <a:buFont typeface="+mj-lt"/>
              <a:buAutoNum type="romanLcParenBoth"/>
            </a:pPr>
            <a:r>
              <a:rPr lang="en-US" sz="2200" u="sng" strike="noStrike" dirty="0">
                <a:effectLst/>
                <a:ea typeface="Cambria" panose="02040503050406030204" pitchFamily="18" charset="0"/>
                <a:cs typeface="Calibri" panose="020F0502020204030204" pitchFamily="34" charset="0"/>
              </a:rPr>
              <a:t>any </a:t>
            </a:r>
            <a:r>
              <a:rPr lang="en-US" sz="2200" b="1" u="sng" strike="noStrike" dirty="0">
                <a:effectLst/>
                <a:ea typeface="Cambria" panose="02040503050406030204" pitchFamily="18" charset="0"/>
                <a:cs typeface="Calibri" panose="020F0502020204030204" pitchFamily="34" charset="0"/>
              </a:rPr>
              <a:t>religious institution</a:t>
            </a:r>
            <a:r>
              <a:rPr lang="en-US" sz="2200" u="none" strike="noStrike" dirty="0">
                <a:effectLst/>
                <a:ea typeface="Cambria" panose="02040503050406030204" pitchFamily="18" charset="0"/>
                <a:cs typeface="Calibri" panose="020F0502020204030204" pitchFamily="34" charset="0"/>
              </a:rPr>
              <a:t> which is registered with the Ministry in charge of the subject of religious affairs, by way of </a:t>
            </a:r>
            <a:r>
              <a:rPr lang="en-US" sz="2200" u="sng" strike="noStrike" dirty="0">
                <a:effectLst/>
                <a:ea typeface="Cambria" panose="02040503050406030204" pitchFamily="18" charset="0"/>
                <a:cs typeface="Calibri" panose="020F0502020204030204" pitchFamily="34" charset="0"/>
              </a:rPr>
              <a:t>grants or donations </a:t>
            </a:r>
            <a:r>
              <a:rPr lang="en-GB" sz="2200" u="none" strike="noStrike" dirty="0">
                <a:effectLst/>
                <a:ea typeface="Cambria" panose="02040503050406030204" pitchFamily="18" charset="0"/>
                <a:cs typeface="Calibri" panose="020F0502020204030204" pitchFamily="34" charset="0"/>
              </a:rPr>
              <a:t>(w.e.f. 01.01.2020)</a:t>
            </a:r>
            <a:r>
              <a:rPr lang="en-US" sz="2200" u="none" strike="noStrike" dirty="0">
                <a:effectLst/>
                <a:ea typeface="Cambria" panose="02040503050406030204" pitchFamily="18" charset="0"/>
                <a:cs typeface="Calibri" panose="020F0502020204030204" pitchFamily="34" charset="0"/>
              </a:rPr>
              <a:t>.</a:t>
            </a:r>
            <a:endParaRPr lang="en-US" sz="2200" u="none" strike="noStrike" dirty="0">
              <a:effectLst/>
              <a:ea typeface="Cambria" panose="020405030504060302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a:xfrm>
            <a:off x="10830812" y="6356350"/>
            <a:ext cx="522987" cy="123963"/>
          </a:xfrm>
        </p:spPr>
        <p:txBody>
          <a:bodyPr/>
          <a:lstStyle/>
          <a:p>
            <a:fld id="{B911D3BB-F4F1-4E3A-A10C-FC6C006EB99A}" type="slidenum">
              <a:rPr lang="en-US" smtClean="0"/>
              <a:t>10</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2024" y="-121489"/>
            <a:ext cx="1529976"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0" y="-21236"/>
            <a:ext cx="10367682"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 </a:t>
            </a:r>
            <a:br>
              <a:rPr lang="en-US" sz="4000" b="1" dirty="0">
                <a:latin typeface="+mn-lt"/>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1. Income Tax Exemptions – Business Income (Contd.)</a:t>
            </a:r>
            <a:endParaRPr lang="en-US" sz="32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204612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29180" y="1476593"/>
            <a:ext cx="11625719" cy="5167832"/>
          </a:xfrm>
        </p:spPr>
        <p:txBody>
          <a:bodyPr>
            <a:normAutofit/>
          </a:bodyPr>
          <a:lstStyle/>
          <a:p>
            <a:pPr marL="685800" marR="0" lvl="2" indent="-685800" algn="just">
              <a:lnSpc>
                <a:spcPct val="107000"/>
              </a:lnSpc>
              <a:spcBef>
                <a:spcPts val="1200"/>
              </a:spcBef>
              <a:spcAft>
                <a:spcPts val="800"/>
              </a:spcAft>
              <a:buClr>
                <a:srgbClr val="2E74B5"/>
              </a:buClr>
            </a:pPr>
            <a:r>
              <a:rPr lang="en-US" sz="2200" b="1" dirty="0">
                <a:ea typeface="Cambria" panose="02040503050406030204" pitchFamily="18" charset="0"/>
              </a:rPr>
              <a:t>1.2.5 Any person's business profit </a:t>
            </a:r>
            <a:r>
              <a:rPr lang="en-US" sz="2200" i="1" dirty="0">
                <a:effectLst/>
                <a:ea typeface="Cambria" panose="02040503050406030204" pitchFamily="18" charset="0"/>
                <a:cs typeface="Calibri" panose="020F0502020204030204" pitchFamily="34" charset="0"/>
              </a:rPr>
              <a:t>(other than any gains from capital assets and liabilities)</a:t>
            </a:r>
            <a:r>
              <a:rPr lang="en-US" sz="2200" dirty="0">
                <a:effectLst/>
                <a:ea typeface="Cambria" panose="02040503050406030204" pitchFamily="18" charset="0"/>
                <a:cs typeface="Calibri" panose="020F0502020204030204" pitchFamily="34" charset="0"/>
              </a:rPr>
              <a:t> from following </a:t>
            </a:r>
            <a:r>
              <a:rPr lang="en-US" sz="2200" b="1" u="sng" dirty="0">
                <a:effectLst/>
                <a:ea typeface="Cambria" panose="02040503050406030204" pitchFamily="18" charset="0"/>
                <a:cs typeface="Calibri" panose="020F0502020204030204" pitchFamily="34" charset="0"/>
              </a:rPr>
              <a:t>new undertaking/s</a:t>
            </a:r>
            <a:r>
              <a:rPr lang="en-US" sz="2200" dirty="0">
                <a:effectLst/>
                <a:ea typeface="Cambria" panose="02040503050406030204" pitchFamily="18" charset="0"/>
                <a:cs typeface="Calibri" panose="020F0502020204030204" pitchFamily="34" charset="0"/>
              </a:rPr>
              <a:t> </a:t>
            </a:r>
            <a:r>
              <a:rPr lang="en-US" sz="2200" b="1" u="sng" dirty="0">
                <a:effectLst/>
                <a:ea typeface="Cambria" panose="02040503050406030204" pitchFamily="18" charset="0"/>
                <a:cs typeface="Calibri" panose="020F0502020204030204" pitchFamily="34" charset="0"/>
              </a:rPr>
              <a:t>commenced on or after</a:t>
            </a:r>
            <a:r>
              <a:rPr lang="en-US" sz="2200" u="sng" dirty="0">
                <a:effectLst/>
                <a:ea typeface="Cambria" panose="02040503050406030204" pitchFamily="18" charset="0"/>
                <a:cs typeface="Calibri" panose="020F0502020204030204" pitchFamily="34" charset="0"/>
              </a:rPr>
              <a:t> </a:t>
            </a:r>
            <a:r>
              <a:rPr lang="en-US" sz="2000" b="1" u="sng" dirty="0">
                <a:effectLst/>
                <a:ea typeface="Cambria" panose="02040503050406030204" pitchFamily="18" charset="0"/>
                <a:cs typeface="Calibri" panose="020F0502020204030204" pitchFamily="34" charset="0"/>
              </a:rPr>
              <a:t>01.04.2021</a:t>
            </a:r>
            <a:r>
              <a:rPr lang="en-US" sz="2200" b="1" u="sng" dirty="0">
                <a:ea typeface="Cambria" panose="02040503050406030204" pitchFamily="18" charset="0"/>
                <a:cs typeface="Calibri" panose="020F0502020204030204" pitchFamily="34" charset="0"/>
              </a:rPr>
              <a:t>.</a:t>
            </a:r>
            <a:r>
              <a:rPr lang="en-US" sz="2200" dirty="0">
                <a:effectLst/>
                <a:ea typeface="Cambria" panose="02040503050406030204" pitchFamily="18" charset="0"/>
                <a:cs typeface="Calibri" panose="020F0502020204030204" pitchFamily="34" charset="0"/>
              </a:rPr>
              <a:t> </a:t>
            </a:r>
            <a:r>
              <a:rPr lang="en-GB" sz="2200" dirty="0">
                <a:effectLst/>
                <a:ea typeface="Cambria" panose="02040503050406030204" pitchFamily="18" charset="0"/>
                <a:cs typeface="Calibri" panose="020F0502020204030204" pitchFamily="34" charset="0"/>
              </a:rPr>
              <a:t>[3</a:t>
            </a:r>
            <a:r>
              <a:rPr lang="en-GB" sz="2200" baseline="30000" dirty="0">
                <a:effectLst/>
                <a:ea typeface="Cambria" panose="02040503050406030204" pitchFamily="18" charset="0"/>
                <a:cs typeface="Calibri" panose="020F0502020204030204" pitchFamily="34" charset="0"/>
              </a:rPr>
              <a:t>rd</a:t>
            </a:r>
            <a:r>
              <a:rPr lang="en-GB" sz="2200" dirty="0">
                <a:effectLst/>
                <a:ea typeface="Cambria" panose="02040503050406030204" pitchFamily="18" charset="0"/>
                <a:cs typeface="Calibri" panose="020F0502020204030204" pitchFamily="34" charset="0"/>
              </a:rPr>
              <a:t> Sch.(w)]</a:t>
            </a:r>
            <a:endParaRPr lang="en-US" sz="2200" dirty="0">
              <a:effectLst/>
              <a:ea typeface="Cambria" panose="02040503050406030204" pitchFamily="18"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a:xfrm>
            <a:off x="10830812" y="6356350"/>
            <a:ext cx="522987" cy="123963"/>
          </a:xfrm>
        </p:spPr>
        <p:txBody>
          <a:bodyPr/>
          <a:lstStyle/>
          <a:p>
            <a:fld id="{B911D3BB-F4F1-4E3A-A10C-FC6C006EB99A}" type="slidenum">
              <a:rPr lang="en-US" smtClean="0"/>
              <a:t>11</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5426" y="-121488"/>
            <a:ext cx="1476574"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129181" y="-62123"/>
            <a:ext cx="10457064"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mn-lt"/>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1. Income Tax Exemptions – Business Income (Contd.)</a:t>
            </a:r>
            <a:endParaRPr lang="en-US" sz="3200" b="1" dirty="0">
              <a:latin typeface="+mn-lt"/>
              <a:ea typeface="Cambria" panose="02040503050406030204" pitchFamily="18" charset="0"/>
              <a:cs typeface="AngsanaUPC" panose="02020603050405020304" pitchFamily="18" charset="-34"/>
            </a:endParaRPr>
          </a:p>
        </p:txBody>
      </p:sp>
      <p:graphicFrame>
        <p:nvGraphicFramePr>
          <p:cNvPr id="2" name="Table 1"/>
          <p:cNvGraphicFramePr>
            <a:graphicFrameLocks noGrp="1"/>
          </p:cNvGraphicFramePr>
          <p:nvPr>
            <p:extLst>
              <p:ext uri="{D42A27DB-BD31-4B8C-83A1-F6EECF244321}">
                <p14:modId xmlns:p14="http://schemas.microsoft.com/office/powerpoint/2010/main" val="376634683"/>
              </p:ext>
            </p:extLst>
          </p:nvPr>
        </p:nvGraphicFramePr>
        <p:xfrm>
          <a:off x="364565" y="2277035"/>
          <a:ext cx="11390334" cy="4536416"/>
        </p:xfrm>
        <a:graphic>
          <a:graphicData uri="http://schemas.openxmlformats.org/drawingml/2006/table">
            <a:tbl>
              <a:tblPr firstRow="1" bandRow="1">
                <a:tableStyleId>{5940675A-B579-460E-94D1-54222C63F5DA}</a:tableStyleId>
              </a:tblPr>
              <a:tblGrid>
                <a:gridCol w="9510183">
                  <a:extLst>
                    <a:ext uri="{9D8B030D-6E8A-4147-A177-3AD203B41FA5}">
                      <a16:colId xmlns:a16="http://schemas.microsoft.com/office/drawing/2014/main" val="20000"/>
                    </a:ext>
                  </a:extLst>
                </a:gridCol>
                <a:gridCol w="1880151">
                  <a:extLst>
                    <a:ext uri="{9D8B030D-6E8A-4147-A177-3AD203B41FA5}">
                      <a16:colId xmlns:a16="http://schemas.microsoft.com/office/drawing/2014/main" val="20001"/>
                    </a:ext>
                  </a:extLst>
                </a:gridCol>
              </a:tblGrid>
              <a:tr h="397362">
                <a:tc>
                  <a:txBody>
                    <a:bodyPr/>
                    <a:lstStyle/>
                    <a:p>
                      <a:pPr algn="ctr"/>
                      <a:r>
                        <a:rPr lang="en-US" sz="2100" b="1" dirty="0">
                          <a:latin typeface="+mn-lt"/>
                          <a:ea typeface="Cambria" panose="02040503050406030204" pitchFamily="18" charset="0"/>
                        </a:rPr>
                        <a:t>Undertaking</a:t>
                      </a:r>
                    </a:p>
                  </a:txBody>
                  <a:tcPr/>
                </a:tc>
                <a:tc>
                  <a:txBody>
                    <a:bodyPr/>
                    <a:lstStyle/>
                    <a:p>
                      <a:pPr algn="ctr"/>
                      <a:r>
                        <a:rPr lang="en-US" sz="2100" b="1" dirty="0">
                          <a:latin typeface="+mn-lt"/>
                          <a:ea typeface="Cambria" panose="02040503050406030204" pitchFamily="18" charset="0"/>
                        </a:rPr>
                        <a:t>Exemption</a:t>
                      </a:r>
                    </a:p>
                  </a:txBody>
                  <a:tcPr/>
                </a:tc>
                <a:extLst>
                  <a:ext uri="{0D108BD9-81ED-4DB2-BD59-A6C34878D82A}">
                    <a16:rowId xmlns:a16="http://schemas.microsoft.com/office/drawing/2014/main" val="10000"/>
                  </a:ext>
                </a:extLst>
              </a:tr>
              <a:tr h="397362">
                <a:tc>
                  <a:txBody>
                    <a:bodyPr/>
                    <a:lstStyle/>
                    <a:p>
                      <a:pPr marL="173038" indent="-173038">
                        <a:buFont typeface="Arial" panose="020B0604020202020204" pitchFamily="34" charset="0"/>
                        <a:buChar char="•"/>
                      </a:pPr>
                      <a:r>
                        <a:rPr lang="en-US" sz="2100" u="none" kern="1200" dirty="0">
                          <a:solidFill>
                            <a:schemeClr val="tx1"/>
                          </a:solidFill>
                          <a:effectLst/>
                          <a:latin typeface="+mn-lt"/>
                          <a:ea typeface="Cambria" panose="02040503050406030204" pitchFamily="18" charset="0"/>
                          <a:cs typeface="Calibri" panose="020F0502020204030204" pitchFamily="34" charset="0"/>
                        </a:rPr>
                        <a:t>Profit attributable to </a:t>
                      </a:r>
                      <a:r>
                        <a:rPr lang="en-US" sz="2100" b="1" u="none" kern="1200" dirty="0">
                          <a:solidFill>
                            <a:schemeClr val="tx1"/>
                          </a:solidFill>
                          <a:effectLst/>
                          <a:latin typeface="+mn-lt"/>
                          <a:ea typeface="Cambria" panose="02040503050406030204" pitchFamily="18" charset="0"/>
                          <a:cs typeface="Calibri" panose="020F0502020204030204" pitchFamily="34" charset="0"/>
                        </a:rPr>
                        <a:t>recycling of used construction materials</a:t>
                      </a:r>
                      <a:r>
                        <a:rPr lang="en-US" sz="2100" u="none" kern="1200" dirty="0">
                          <a:solidFill>
                            <a:schemeClr val="tx1"/>
                          </a:solidFill>
                          <a:effectLst/>
                          <a:latin typeface="+mn-lt"/>
                          <a:ea typeface="Cambria" panose="02040503050406030204" pitchFamily="18" charset="0"/>
                          <a:cs typeface="Calibri" panose="020F0502020204030204" pitchFamily="34" charset="0"/>
                        </a:rPr>
                        <a:t>. </a:t>
                      </a:r>
                    </a:p>
                  </a:txBody>
                  <a:tcPr/>
                </a:tc>
                <a:tc>
                  <a:txBody>
                    <a:bodyPr/>
                    <a:lstStyle/>
                    <a:p>
                      <a:pPr algn="ctr"/>
                      <a:r>
                        <a:rPr lang="en-US" sz="2100" dirty="0">
                          <a:latin typeface="+mn-lt"/>
                          <a:ea typeface="Cambria" panose="02040503050406030204" pitchFamily="18" charset="0"/>
                        </a:rPr>
                        <a:t>10 Years</a:t>
                      </a:r>
                    </a:p>
                  </a:txBody>
                  <a:tcPr/>
                </a:tc>
                <a:extLst>
                  <a:ext uri="{0D108BD9-81ED-4DB2-BD59-A6C34878D82A}">
                    <a16:rowId xmlns:a16="http://schemas.microsoft.com/office/drawing/2014/main" val="10001"/>
                  </a:ext>
                </a:extLst>
              </a:tr>
              <a:tr h="706421">
                <a:tc>
                  <a:txBody>
                    <a:bodyPr/>
                    <a:lstStyle/>
                    <a:p>
                      <a:pPr marL="173038" indent="-173038" algn="just">
                        <a:buFont typeface="Arial" panose="020B0604020202020204" pitchFamily="34" charset="0"/>
                        <a:buChar char="•"/>
                      </a:pPr>
                      <a:r>
                        <a:rPr lang="en-US" sz="2100" u="none" kern="1200" dirty="0">
                          <a:solidFill>
                            <a:schemeClr val="tx1"/>
                          </a:solidFill>
                          <a:effectLst/>
                          <a:latin typeface="+mn-lt"/>
                          <a:ea typeface="Cambria" panose="02040503050406030204" pitchFamily="18" charset="0"/>
                          <a:cs typeface="Calibri" panose="020F0502020204030204" pitchFamily="34" charset="0"/>
                        </a:rPr>
                        <a:t>Any business commenced on or after 01.04.2021 by </a:t>
                      </a:r>
                      <a:r>
                        <a:rPr lang="en-US" sz="2100" b="1" u="none" kern="1200" dirty="0">
                          <a:solidFill>
                            <a:schemeClr val="tx1"/>
                          </a:solidFill>
                          <a:effectLst/>
                          <a:latin typeface="+mn-lt"/>
                          <a:ea typeface="Cambria" panose="02040503050406030204" pitchFamily="18" charset="0"/>
                          <a:cs typeface="Calibri" panose="020F0502020204030204" pitchFamily="34" charset="0"/>
                        </a:rPr>
                        <a:t>an individual after successful completion of vocational education</a:t>
                      </a:r>
                      <a:r>
                        <a:rPr lang="en-US" sz="2100" u="none" kern="1200" dirty="0">
                          <a:solidFill>
                            <a:schemeClr val="tx1"/>
                          </a:solidFill>
                          <a:effectLst/>
                          <a:latin typeface="+mn-lt"/>
                          <a:ea typeface="Cambria" panose="02040503050406030204" pitchFamily="18" charset="0"/>
                          <a:cs typeface="Calibri" panose="020F0502020204030204" pitchFamily="34" charset="0"/>
                        </a:rPr>
                        <a:t> (TVET concept) </a:t>
                      </a:r>
                    </a:p>
                  </a:txBody>
                  <a:tcPr/>
                </a:tc>
                <a:tc>
                  <a:txBody>
                    <a:bodyPr/>
                    <a:lstStyle/>
                    <a:p>
                      <a:pPr algn="ctr"/>
                      <a:r>
                        <a:rPr lang="en-US" sz="2100" dirty="0">
                          <a:latin typeface="+mn-lt"/>
                          <a:ea typeface="Cambria" panose="02040503050406030204" pitchFamily="18" charset="0"/>
                        </a:rPr>
                        <a:t>5 Years</a:t>
                      </a:r>
                    </a:p>
                  </a:txBody>
                  <a:tcPr/>
                </a:tc>
                <a:extLst>
                  <a:ext uri="{0D108BD9-81ED-4DB2-BD59-A6C34878D82A}">
                    <a16:rowId xmlns:a16="http://schemas.microsoft.com/office/drawing/2014/main" val="10002"/>
                  </a:ext>
                </a:extLst>
              </a:tr>
              <a:tr h="397362">
                <a:tc>
                  <a:txBody>
                    <a:bodyPr/>
                    <a:lstStyle/>
                    <a:p>
                      <a:pPr marL="173038" marR="0" lvl="0" indent="-1730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u="none" dirty="0">
                          <a:effectLst/>
                          <a:latin typeface="+mn-lt"/>
                          <a:ea typeface="Cambria" panose="02040503050406030204" pitchFamily="18" charset="0"/>
                          <a:cs typeface="Calibri" panose="020F0502020204030204" pitchFamily="34" charset="0"/>
                        </a:rPr>
                        <a:t>Resident person’s </a:t>
                      </a:r>
                      <a:r>
                        <a:rPr lang="en-US" sz="2100" b="1" u="none" dirty="0">
                          <a:effectLst/>
                          <a:latin typeface="+mn-lt"/>
                          <a:ea typeface="Cambria" panose="02040503050406030204" pitchFamily="18" charset="0"/>
                          <a:cs typeface="Calibri" panose="020F0502020204030204" pitchFamily="34" charset="0"/>
                        </a:rPr>
                        <a:t>boat &amp; ship manufacturing </a:t>
                      </a:r>
                      <a:r>
                        <a:rPr lang="en-US" sz="2100" b="0" u="none" dirty="0">
                          <a:effectLst/>
                          <a:latin typeface="+mn-lt"/>
                          <a:ea typeface="Cambria" panose="02040503050406030204" pitchFamily="18" charset="0"/>
                          <a:cs typeface="Calibri" panose="020F0502020204030204" pitchFamily="34" charset="0"/>
                        </a:rPr>
                        <a:t>undertaking profits</a:t>
                      </a:r>
                      <a:endParaRPr lang="en-US" sz="2100" u="none" kern="1200" dirty="0">
                        <a:solidFill>
                          <a:schemeClr val="tx1"/>
                        </a:solidFill>
                        <a:effectLst/>
                        <a:latin typeface="+mn-lt"/>
                        <a:ea typeface="Cambria" panose="02040503050406030204" pitchFamily="18"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latin typeface="+mn-lt"/>
                          <a:ea typeface="Cambria" panose="02040503050406030204" pitchFamily="18" charset="0"/>
                        </a:rPr>
                        <a:t>7 Years</a:t>
                      </a:r>
                    </a:p>
                  </a:txBody>
                  <a:tcPr/>
                </a:tc>
                <a:extLst>
                  <a:ext uri="{0D108BD9-81ED-4DB2-BD59-A6C34878D82A}">
                    <a16:rowId xmlns:a16="http://schemas.microsoft.com/office/drawing/2014/main" val="2708714801"/>
                  </a:ext>
                </a:extLst>
              </a:tr>
              <a:tr h="397362">
                <a:tc>
                  <a:txBody>
                    <a:bodyPr/>
                    <a:lstStyle/>
                    <a:p>
                      <a:pPr marL="173038" marR="0" lvl="0" indent="-1730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b="1" dirty="0">
                          <a:effectLst/>
                          <a:latin typeface="+mn-lt"/>
                          <a:ea typeface="Cambria" panose="02040503050406030204" pitchFamily="18" charset="0"/>
                          <a:cs typeface="Calibri" panose="020F0502020204030204" pitchFamily="34" charset="0"/>
                        </a:rPr>
                        <a:t>Solar or wind power project </a:t>
                      </a:r>
                      <a:r>
                        <a:rPr lang="en-US" sz="2100" b="0" dirty="0">
                          <a:effectLst/>
                          <a:latin typeface="+mn-lt"/>
                          <a:ea typeface="Cambria" panose="02040503050406030204" pitchFamily="18" charset="0"/>
                          <a:cs typeface="Calibri" panose="020F0502020204030204" pitchFamily="34" charset="0"/>
                        </a:rPr>
                        <a:t>(</a:t>
                      </a:r>
                      <a:r>
                        <a:rPr lang="en-US" sz="2100" b="0" u="sng" dirty="0">
                          <a:effectLst/>
                          <a:latin typeface="+mn-lt"/>
                          <a:ea typeface="Cambria" panose="02040503050406030204" pitchFamily="18" charset="0"/>
                          <a:cs typeface="Calibri" panose="020F0502020204030204" pitchFamily="34" charset="0"/>
                        </a:rPr>
                        <a:t>renewable energy</a:t>
                      </a:r>
                      <a:r>
                        <a:rPr lang="en-US" sz="2100" b="0" u="none" dirty="0">
                          <a:effectLst/>
                          <a:latin typeface="+mn-lt"/>
                          <a:ea typeface="Cambria" panose="02040503050406030204" pitchFamily="18" charset="0"/>
                          <a:cs typeface="Calibri" panose="020F0502020204030204" pitchFamily="34" charset="0"/>
                        </a:rPr>
                        <a:t>) </a:t>
                      </a:r>
                      <a:r>
                        <a:rPr lang="en-US" sz="2100" dirty="0">
                          <a:effectLst/>
                          <a:latin typeface="+mn-lt"/>
                          <a:ea typeface="Cambria" panose="02040503050406030204" pitchFamily="18" charset="0"/>
                          <a:cs typeface="Calibri" panose="020F0502020204030204" pitchFamily="34" charset="0"/>
                        </a:rPr>
                        <a:t>not less than 100 MW</a:t>
                      </a:r>
                      <a:endParaRPr lang="en-US" sz="2100" u="none" kern="1200" dirty="0">
                        <a:solidFill>
                          <a:schemeClr val="tx1"/>
                        </a:solidFill>
                        <a:effectLst/>
                        <a:latin typeface="+mn-lt"/>
                        <a:ea typeface="Cambria" panose="02040503050406030204" pitchFamily="18"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latin typeface="+mn-lt"/>
                          <a:ea typeface="Cambria" panose="02040503050406030204" pitchFamily="18" charset="0"/>
                        </a:rPr>
                        <a:t>5 Years</a:t>
                      </a:r>
                    </a:p>
                  </a:txBody>
                  <a:tcPr/>
                </a:tc>
                <a:extLst>
                  <a:ext uri="{0D108BD9-81ED-4DB2-BD59-A6C34878D82A}">
                    <a16:rowId xmlns:a16="http://schemas.microsoft.com/office/drawing/2014/main" val="1655054731"/>
                  </a:ext>
                </a:extLst>
              </a:tr>
              <a:tr h="1079488">
                <a:tc>
                  <a:txBody>
                    <a:bodyPr/>
                    <a:lstStyle/>
                    <a:p>
                      <a:pPr marL="173038" marR="0" lvl="0" indent="-1730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b="0" u="sng" dirty="0">
                          <a:latin typeface="+mn-lt"/>
                          <a:ea typeface="Cambria" panose="02040503050406030204" pitchFamily="18" charset="0"/>
                          <a:cs typeface="Calibri" panose="020F0502020204030204" pitchFamily="34" charset="0"/>
                        </a:rPr>
                        <a:t>A</a:t>
                      </a:r>
                      <a:r>
                        <a:rPr lang="en-US" sz="2100" b="0" u="sng" dirty="0">
                          <a:effectLst/>
                          <a:latin typeface="+mn-lt"/>
                          <a:ea typeface="Cambria" panose="02040503050406030204" pitchFamily="18" charset="0"/>
                          <a:cs typeface="Calibri" panose="020F0502020204030204" pitchFamily="34" charset="0"/>
                        </a:rPr>
                        <a:t>n undertaking</a:t>
                      </a:r>
                      <a:r>
                        <a:rPr lang="en-US" sz="2100" b="0" dirty="0">
                          <a:effectLst/>
                          <a:latin typeface="+mn-lt"/>
                          <a:ea typeface="Cambria" panose="02040503050406030204" pitchFamily="18" charset="0"/>
                          <a:cs typeface="Calibri" panose="020F0502020204030204" pitchFamily="34" charset="0"/>
                        </a:rPr>
                        <a:t> commenced on or after 01.01.2021 for </a:t>
                      </a:r>
                      <a:r>
                        <a:rPr lang="en-US" sz="2100" b="1" dirty="0">
                          <a:effectLst/>
                          <a:latin typeface="+mn-lt"/>
                          <a:ea typeface="Cambria" panose="02040503050406030204" pitchFamily="18" charset="0"/>
                          <a:cs typeface="Calibri" panose="020F0502020204030204" pitchFamily="34" charset="0"/>
                        </a:rPr>
                        <a:t>constructs and installs communication towers and related appliances and provides required technical services</a:t>
                      </a:r>
                      <a:r>
                        <a:rPr lang="en-US" sz="2100" b="0" dirty="0">
                          <a:effectLst/>
                          <a:latin typeface="+mn-lt"/>
                          <a:ea typeface="Cambria" panose="02040503050406030204" pitchFamily="18" charset="0"/>
                          <a:cs typeface="Calibri" panose="020F0502020204030204" pitchFamily="34" charset="0"/>
                        </a:rPr>
                        <a:t> for such construction or installation.</a:t>
                      </a:r>
                      <a:endParaRPr lang="en-US" sz="2100" b="0" dirty="0">
                        <a:latin typeface="+mn-lt"/>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latin typeface="+mn-lt"/>
                          <a:ea typeface="Cambria" panose="02040503050406030204" pitchFamily="18" charset="0"/>
                        </a:rPr>
                        <a:t>5 Years</a:t>
                      </a:r>
                    </a:p>
                    <a:p>
                      <a:pPr algn="ctr"/>
                      <a:endParaRPr lang="en-US" sz="2100" dirty="0">
                        <a:latin typeface="+mn-lt"/>
                        <a:ea typeface="Cambria" panose="02040503050406030204" pitchFamily="18" charset="0"/>
                      </a:endParaRPr>
                    </a:p>
                  </a:txBody>
                  <a:tcPr/>
                </a:tc>
                <a:extLst>
                  <a:ext uri="{0D108BD9-81ED-4DB2-BD59-A6C34878D82A}">
                    <a16:rowId xmlns:a16="http://schemas.microsoft.com/office/drawing/2014/main" val="245026412"/>
                  </a:ext>
                </a:extLst>
              </a:tr>
              <a:tr h="1079488">
                <a:tc>
                  <a:txBody>
                    <a:bodyPr/>
                    <a:lstStyle/>
                    <a:p>
                      <a:pPr marL="173038" marR="0" lvl="0" indent="-1730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b="1" u="sng" dirty="0">
                          <a:latin typeface="+mn-lt"/>
                          <a:ea typeface="Cambria" panose="02040503050406030204" pitchFamily="18" charset="0"/>
                          <a:cs typeface="Calibri" panose="020F0502020204030204" pitchFamily="34" charset="0"/>
                        </a:rPr>
                        <a:t>Letting out of warehouses</a:t>
                      </a:r>
                      <a:r>
                        <a:rPr lang="en-US" sz="2100" b="1" u="none" dirty="0">
                          <a:latin typeface="+mn-lt"/>
                          <a:ea typeface="Cambria" panose="02040503050406030204" pitchFamily="18" charset="0"/>
                          <a:cs typeface="Calibri" panose="020F0502020204030204" pitchFamily="34" charset="0"/>
                        </a:rPr>
                        <a:t> </a:t>
                      </a:r>
                      <a:r>
                        <a:rPr lang="en-US" sz="2100" b="0" u="none" dirty="0">
                          <a:latin typeface="+mn-lt"/>
                          <a:ea typeface="Cambria" panose="02040503050406030204" pitchFamily="18" charset="0"/>
                          <a:cs typeface="Calibri" panose="020F0502020204030204" pitchFamily="34" charset="0"/>
                        </a:rPr>
                        <a:t>for</a:t>
                      </a:r>
                      <a:r>
                        <a:rPr lang="en-US" sz="2100" b="1" u="none" dirty="0">
                          <a:latin typeface="+mn-lt"/>
                          <a:ea typeface="Cambria" panose="02040503050406030204" pitchFamily="18" charset="0"/>
                          <a:cs typeface="Calibri" panose="020F0502020204030204" pitchFamily="34" charset="0"/>
                        </a:rPr>
                        <a:t> bonding </a:t>
                      </a:r>
                      <a:r>
                        <a:rPr lang="en-US" sz="2100" b="0" u="none" dirty="0">
                          <a:latin typeface="+mn-lt"/>
                          <a:ea typeface="Cambria" panose="02040503050406030204" pitchFamily="18" charset="0"/>
                          <a:cs typeface="Calibri" panose="020F0502020204030204" pitchFamily="34" charset="0"/>
                        </a:rPr>
                        <a:t>or for </a:t>
                      </a:r>
                      <a:r>
                        <a:rPr lang="en-US" sz="2100" b="1" u="none" dirty="0">
                          <a:latin typeface="+mn-lt"/>
                          <a:ea typeface="Cambria" panose="02040503050406030204" pitchFamily="18" charset="0"/>
                          <a:cs typeface="Calibri" panose="020F0502020204030204" pitchFamily="34" charset="0"/>
                        </a:rPr>
                        <a:t>offshore business</a:t>
                      </a:r>
                      <a:r>
                        <a:rPr lang="en-US" sz="2100" u="none" dirty="0">
                          <a:latin typeface="+mn-lt"/>
                          <a:ea typeface="Cambria" panose="02040503050406030204" pitchFamily="18" charset="0"/>
                          <a:cs typeface="Calibri" panose="020F0502020204030204" pitchFamily="34" charset="0"/>
                        </a:rPr>
                        <a:t> </a:t>
                      </a:r>
                      <a:r>
                        <a:rPr lang="en-US" sz="2100" dirty="0">
                          <a:latin typeface="+mn-lt"/>
                          <a:ea typeface="Cambria" panose="02040503050406030204" pitchFamily="18" charset="0"/>
                          <a:cs typeface="Calibri" panose="020F0502020204030204" pitchFamily="34" charset="0"/>
                        </a:rPr>
                        <a:t>in the Colombo and </a:t>
                      </a:r>
                      <a:r>
                        <a:rPr lang="en-US" sz="2100" dirty="0" err="1">
                          <a:latin typeface="+mn-lt"/>
                          <a:ea typeface="Cambria" panose="02040503050406030204" pitchFamily="18" charset="0"/>
                          <a:cs typeface="Calibri" panose="020F0502020204030204" pitchFamily="34" charset="0"/>
                        </a:rPr>
                        <a:t>Hambanthota</a:t>
                      </a:r>
                      <a:r>
                        <a:rPr lang="en-US" sz="2100" dirty="0">
                          <a:latin typeface="+mn-lt"/>
                          <a:ea typeface="Cambria" panose="02040503050406030204" pitchFamily="18" charset="0"/>
                          <a:cs typeface="Calibri" panose="020F0502020204030204" pitchFamily="34" charset="0"/>
                        </a:rPr>
                        <a:t> Ports, if invested on such undertaking on or after 01.04.2021.</a:t>
                      </a:r>
                      <a:endParaRPr lang="en-US" sz="2100" b="0" dirty="0">
                        <a:latin typeface="+mn-lt"/>
                        <a:ea typeface="Cambria" panose="02040503050406030204" pitchFamily="18" charset="0"/>
                      </a:endParaRPr>
                    </a:p>
                  </a:txBody>
                  <a:tcPr/>
                </a:tc>
                <a:tc>
                  <a:txBody>
                    <a:bodyPr/>
                    <a:lstStyle/>
                    <a:p>
                      <a:pPr algn="ctr"/>
                      <a:r>
                        <a:rPr lang="en-US" sz="2100" dirty="0">
                          <a:latin typeface="+mn-lt"/>
                          <a:ea typeface="Cambria" panose="02040503050406030204" pitchFamily="18" charset="0"/>
                        </a:rPr>
                        <a:t>Not stated</a:t>
                      </a:r>
                    </a:p>
                  </a:txBody>
                  <a:tcPr/>
                </a:tc>
                <a:extLst>
                  <a:ext uri="{0D108BD9-81ED-4DB2-BD59-A6C34878D82A}">
                    <a16:rowId xmlns:a16="http://schemas.microsoft.com/office/drawing/2014/main" val="2499144572"/>
                  </a:ext>
                </a:extLst>
              </a:tr>
            </a:tbl>
          </a:graphicData>
        </a:graphic>
      </p:graphicFrame>
    </p:spTree>
    <p:extLst>
      <p:ext uri="{BB962C8B-B14F-4D97-AF65-F5344CB8AC3E}">
        <p14:creationId xmlns:p14="http://schemas.microsoft.com/office/powerpoint/2010/main" val="378086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81744" y="1297215"/>
            <a:ext cx="11653837" cy="5330265"/>
          </a:xfrm>
        </p:spPr>
        <p:txBody>
          <a:bodyPr>
            <a:normAutofit/>
          </a:bodyPr>
          <a:lstStyle/>
          <a:p>
            <a:pPr algn="l"/>
            <a:r>
              <a:rPr lang="en-US" sz="2200" b="1" u="sng" dirty="0">
                <a:ea typeface="Cambria" panose="02040503050406030204" pitchFamily="18" charset="0"/>
              </a:rPr>
              <a:t>1.2.6 A Summary of the Tax Holidays on Businesses explained above</a:t>
            </a:r>
            <a:r>
              <a:rPr lang="en-US" sz="2200" b="1" dirty="0">
                <a:ea typeface="Cambria" panose="02040503050406030204" pitchFamily="18" charset="0"/>
              </a:rPr>
              <a:t>; </a:t>
            </a:r>
          </a:p>
          <a:p>
            <a:pPr algn="l"/>
            <a:endParaRPr lang="en-US" sz="2200" b="1" u="sng"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12</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7818"/>
            <a:ext cx="12192000" cy="1373371"/>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1906" y="-253292"/>
            <a:ext cx="1500093"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181744" y="-62123"/>
            <a:ext cx="10404500" cy="1293276"/>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mn-lt"/>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1. Income Tax Exemptions – Business Income (Contd.)</a:t>
            </a:r>
            <a:endParaRPr lang="en-US" sz="3200" b="1" dirty="0">
              <a:latin typeface="+mn-lt"/>
              <a:ea typeface="Cambria" panose="02040503050406030204" pitchFamily="18" charset="0"/>
              <a:cs typeface="AngsanaUPC" panose="02020603050405020304" pitchFamily="18" charset="-34"/>
            </a:endParaRPr>
          </a:p>
        </p:txBody>
      </p:sp>
      <p:graphicFrame>
        <p:nvGraphicFramePr>
          <p:cNvPr id="2" name="Table 1"/>
          <p:cNvGraphicFramePr>
            <a:graphicFrameLocks noGrp="1"/>
          </p:cNvGraphicFramePr>
          <p:nvPr>
            <p:extLst>
              <p:ext uri="{D42A27DB-BD31-4B8C-83A1-F6EECF244321}">
                <p14:modId xmlns:p14="http://schemas.microsoft.com/office/powerpoint/2010/main" val="3402272499"/>
              </p:ext>
            </p:extLst>
          </p:nvPr>
        </p:nvGraphicFramePr>
        <p:xfrm>
          <a:off x="161365" y="1739152"/>
          <a:ext cx="11725835" cy="4920738"/>
        </p:xfrm>
        <a:graphic>
          <a:graphicData uri="http://schemas.openxmlformats.org/drawingml/2006/table">
            <a:tbl>
              <a:tblPr>
                <a:tableStyleId>{5940675A-B579-460E-94D1-54222C63F5DA}</a:tableStyleId>
              </a:tblPr>
              <a:tblGrid>
                <a:gridCol w="7076141">
                  <a:extLst>
                    <a:ext uri="{9D8B030D-6E8A-4147-A177-3AD203B41FA5}">
                      <a16:colId xmlns:a16="http://schemas.microsoft.com/office/drawing/2014/main" val="20000"/>
                    </a:ext>
                  </a:extLst>
                </a:gridCol>
                <a:gridCol w="1452282">
                  <a:extLst>
                    <a:ext uri="{9D8B030D-6E8A-4147-A177-3AD203B41FA5}">
                      <a16:colId xmlns:a16="http://schemas.microsoft.com/office/drawing/2014/main" val="20003"/>
                    </a:ext>
                  </a:extLst>
                </a:gridCol>
                <a:gridCol w="1601694">
                  <a:extLst>
                    <a:ext uri="{9D8B030D-6E8A-4147-A177-3AD203B41FA5}">
                      <a16:colId xmlns:a16="http://schemas.microsoft.com/office/drawing/2014/main" val="20001"/>
                    </a:ext>
                  </a:extLst>
                </a:gridCol>
                <a:gridCol w="1595718">
                  <a:extLst>
                    <a:ext uri="{9D8B030D-6E8A-4147-A177-3AD203B41FA5}">
                      <a16:colId xmlns:a16="http://schemas.microsoft.com/office/drawing/2014/main" val="20002"/>
                    </a:ext>
                  </a:extLst>
                </a:gridCol>
              </a:tblGrid>
              <a:tr h="358624">
                <a:tc>
                  <a:txBody>
                    <a:bodyPr/>
                    <a:lstStyle/>
                    <a:p>
                      <a:pPr algn="ctr"/>
                      <a:r>
                        <a:rPr lang="en-US" sz="2000" b="1" dirty="0">
                          <a:latin typeface="+mn-lt"/>
                          <a:ea typeface="Cambria" panose="02040503050406030204" pitchFamily="18" charset="0"/>
                        </a:rPr>
                        <a:t>Industry</a:t>
                      </a:r>
                    </a:p>
                  </a:txBody>
                  <a:tcPr anchor="ctr"/>
                </a:tc>
                <a:tc>
                  <a:txBody>
                    <a:bodyPr/>
                    <a:lstStyle/>
                    <a:p>
                      <a:pPr algn="ctr"/>
                      <a:r>
                        <a:rPr lang="en-US" sz="2000" b="1" dirty="0">
                          <a:latin typeface="+mn-lt"/>
                          <a:ea typeface="Cambria" panose="02040503050406030204" pitchFamily="18" charset="0"/>
                        </a:rPr>
                        <a:t>To whom</a:t>
                      </a:r>
                    </a:p>
                  </a:txBody>
                  <a:tcPr anchor="ctr"/>
                </a:tc>
                <a:tc>
                  <a:txBody>
                    <a:bodyPr/>
                    <a:lstStyle/>
                    <a:p>
                      <a:pPr algn="ctr"/>
                      <a:r>
                        <a:rPr lang="en-US" sz="2000" b="1" dirty="0">
                          <a:latin typeface="+mn-lt"/>
                          <a:ea typeface="Cambria" panose="02040503050406030204" pitchFamily="18" charset="0"/>
                        </a:rPr>
                        <a:t>Effect. date</a:t>
                      </a:r>
                    </a:p>
                  </a:txBody>
                  <a:tcPr anchor="ctr"/>
                </a:tc>
                <a:tc>
                  <a:txBody>
                    <a:bodyPr/>
                    <a:lstStyle/>
                    <a:p>
                      <a:pPr algn="ctr"/>
                      <a:r>
                        <a:rPr lang="en-US" sz="2000" b="1" dirty="0">
                          <a:latin typeface="+mn-lt"/>
                          <a:ea typeface="Cambria" panose="02040503050406030204" pitchFamily="18" charset="0"/>
                        </a:rPr>
                        <a:t>Ex. period</a:t>
                      </a:r>
                    </a:p>
                  </a:txBody>
                  <a:tcPr anchor="ctr"/>
                </a:tc>
                <a:extLst>
                  <a:ext uri="{0D108BD9-81ED-4DB2-BD59-A6C34878D82A}">
                    <a16:rowId xmlns:a16="http://schemas.microsoft.com/office/drawing/2014/main" val="10000"/>
                  </a:ext>
                </a:extLst>
              </a:tr>
              <a:tr h="388510">
                <a:tc>
                  <a:txBody>
                    <a:bodyPr/>
                    <a:lstStyle/>
                    <a:p>
                      <a:r>
                        <a:rPr lang="en-US" sz="2000" dirty="0">
                          <a:latin typeface="+mn-lt"/>
                          <a:ea typeface="Cambria" panose="02040503050406030204" pitchFamily="18" charset="0"/>
                        </a:rPr>
                        <a:t>Strategic Development Projects (SDP)</a:t>
                      </a:r>
                    </a:p>
                  </a:txBody>
                  <a:tcPr/>
                </a:tc>
                <a:tc>
                  <a:txBody>
                    <a:bodyPr/>
                    <a:lstStyle/>
                    <a:p>
                      <a:pPr algn="r"/>
                      <a:r>
                        <a:rPr lang="en-US" sz="2000" dirty="0">
                          <a:latin typeface="+mn-lt"/>
                          <a:ea typeface="Cambria" panose="02040503050406030204" pitchFamily="18" charset="0"/>
                        </a:rPr>
                        <a:t>Both</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As approved</a:t>
                      </a:r>
                    </a:p>
                  </a:txBody>
                  <a:tcPr/>
                </a:tc>
                <a:tc>
                  <a:txBody>
                    <a:bodyPr/>
                    <a:lstStyle/>
                    <a:p>
                      <a:pPr algn="r"/>
                      <a:r>
                        <a:rPr lang="en-US" sz="2000" dirty="0">
                          <a:latin typeface="+mn-lt"/>
                          <a:ea typeface="Cambria" panose="02040503050406030204" pitchFamily="18" charset="0"/>
                        </a:rPr>
                        <a:t>As approved</a:t>
                      </a:r>
                    </a:p>
                  </a:txBody>
                  <a:tcPr/>
                </a:tc>
                <a:extLst>
                  <a:ext uri="{0D108BD9-81ED-4DB2-BD59-A6C34878D82A}">
                    <a16:rowId xmlns:a16="http://schemas.microsoft.com/office/drawing/2014/main" val="10001"/>
                  </a:ext>
                </a:extLst>
              </a:tr>
              <a:tr h="388510">
                <a:tc>
                  <a:txBody>
                    <a:bodyPr/>
                    <a:lstStyle/>
                    <a:p>
                      <a:r>
                        <a:rPr lang="en-US" sz="2000" dirty="0">
                          <a:latin typeface="+mn-lt"/>
                          <a:ea typeface="Cambria" panose="02040503050406030204" pitchFamily="18" charset="0"/>
                        </a:rPr>
                        <a:t>Realization Gain on land or building sold to REIT</a:t>
                      </a:r>
                    </a:p>
                  </a:txBody>
                  <a:tcPr/>
                </a:tc>
                <a:tc>
                  <a:txBody>
                    <a:bodyPr/>
                    <a:lstStyle/>
                    <a:p>
                      <a:pPr algn="r"/>
                      <a:r>
                        <a:rPr lang="en-US" sz="2000" dirty="0">
                          <a:latin typeface="+mn-lt"/>
                          <a:ea typeface="Cambria" panose="02040503050406030204" pitchFamily="18" charset="0"/>
                        </a:rPr>
                        <a:t>Both</a:t>
                      </a:r>
                    </a:p>
                  </a:txBody>
                  <a:tcPr/>
                </a:tc>
                <a:tc>
                  <a:txBody>
                    <a:bodyPr/>
                    <a:lstStyle/>
                    <a:p>
                      <a:pPr algn="r"/>
                      <a:r>
                        <a:rPr lang="en-US" sz="2000" dirty="0">
                          <a:latin typeface="+mn-lt"/>
                          <a:ea typeface="Cambria" panose="02040503050406030204" pitchFamily="18" charset="0"/>
                        </a:rPr>
                        <a:t>01.04.2021</a:t>
                      </a:r>
                    </a:p>
                  </a:txBody>
                  <a:tcPr/>
                </a:tc>
                <a:tc>
                  <a:txBody>
                    <a:bodyPr/>
                    <a:lstStyle/>
                    <a:p>
                      <a:pPr algn="r"/>
                      <a:r>
                        <a:rPr lang="en-US" sz="2000" dirty="0">
                          <a:latin typeface="+mn-lt"/>
                          <a:ea typeface="Cambria" panose="02040503050406030204" pitchFamily="18" charset="0"/>
                        </a:rPr>
                        <a:t>Open</a:t>
                      </a:r>
                    </a:p>
                  </a:txBody>
                  <a:tcPr/>
                </a:tc>
                <a:extLst>
                  <a:ext uri="{0D108BD9-81ED-4DB2-BD59-A6C34878D82A}">
                    <a16:rowId xmlns:a16="http://schemas.microsoft.com/office/drawing/2014/main" val="10002"/>
                  </a:ext>
                </a:extLst>
              </a:tr>
              <a:tr h="388510">
                <a:tc>
                  <a:txBody>
                    <a:bodyPr/>
                    <a:lstStyle/>
                    <a:p>
                      <a:r>
                        <a:rPr lang="en-US" sz="2000" dirty="0">
                          <a:latin typeface="+mn-lt"/>
                          <a:ea typeface="Cambria" panose="02040503050406030204" pitchFamily="18" charset="0"/>
                        </a:rPr>
                        <a:t>Certain service income from the SL Airlines Ltd </a:t>
                      </a:r>
                    </a:p>
                  </a:txBody>
                  <a:tcPr/>
                </a:tc>
                <a:tc>
                  <a:txBody>
                    <a:bodyPr/>
                    <a:lstStyle/>
                    <a:p>
                      <a:pPr algn="r"/>
                      <a:r>
                        <a:rPr lang="en-US" sz="2000" dirty="0">
                          <a:latin typeface="+mn-lt"/>
                          <a:ea typeface="Cambria" panose="02040503050406030204" pitchFamily="18" charset="0"/>
                        </a:rPr>
                        <a:t>N/Res.</a:t>
                      </a:r>
                    </a:p>
                  </a:txBody>
                  <a:tcPr anchor="ctr"/>
                </a:tc>
                <a:tc>
                  <a:txBody>
                    <a:bodyPr/>
                    <a:lstStyle/>
                    <a:p>
                      <a:pPr algn="r"/>
                      <a:r>
                        <a:rPr lang="en-US" sz="2000" dirty="0">
                          <a:latin typeface="+mn-lt"/>
                          <a:ea typeface="Cambria" panose="02040503050406030204" pitchFamily="18" charset="0"/>
                        </a:rPr>
                        <a:t>01.04.2018 </a:t>
                      </a:r>
                    </a:p>
                  </a:txBody>
                  <a:tcPr anchor="ctr"/>
                </a:tc>
                <a:tc>
                  <a:txBody>
                    <a:bodyPr/>
                    <a:lstStyle/>
                    <a:p>
                      <a:pPr algn="r"/>
                      <a:r>
                        <a:rPr lang="en-US" sz="2000" dirty="0">
                          <a:latin typeface="+mn-lt"/>
                          <a:ea typeface="Cambria" panose="02040503050406030204" pitchFamily="18" charset="0"/>
                        </a:rPr>
                        <a:t>Open</a:t>
                      </a:r>
                    </a:p>
                  </a:txBody>
                  <a:tcPr anchor="ctr"/>
                </a:tc>
                <a:extLst>
                  <a:ext uri="{0D108BD9-81ED-4DB2-BD59-A6C34878D82A}">
                    <a16:rowId xmlns:a16="http://schemas.microsoft.com/office/drawing/2014/main" val="10003"/>
                  </a:ext>
                </a:extLst>
              </a:tr>
              <a:tr h="388510">
                <a:tc>
                  <a:txBody>
                    <a:bodyPr/>
                    <a:lstStyle/>
                    <a:p>
                      <a:r>
                        <a:rPr lang="en-US" sz="2000" dirty="0">
                          <a:latin typeface="+mn-lt"/>
                          <a:ea typeface="Cambria" panose="02040503050406030204" pitchFamily="18" charset="0"/>
                        </a:rPr>
                        <a:t>Agro-farming </a:t>
                      </a:r>
                    </a:p>
                  </a:txBody>
                  <a:tcPr/>
                </a:tc>
                <a:tc>
                  <a:txBody>
                    <a:bodyPr/>
                    <a:lstStyle/>
                    <a:p>
                      <a:pPr algn="r"/>
                      <a:r>
                        <a:rPr lang="en-US" sz="2000" dirty="0">
                          <a:latin typeface="+mn-lt"/>
                          <a:ea typeface="Cambria" panose="02040503050406030204" pitchFamily="18" charset="0"/>
                        </a:rPr>
                        <a:t>Both</a:t>
                      </a:r>
                    </a:p>
                  </a:txBody>
                  <a:tcPr/>
                </a:tc>
                <a:tc>
                  <a:txBody>
                    <a:bodyPr/>
                    <a:lstStyle/>
                    <a:p>
                      <a:pPr algn="r"/>
                      <a:r>
                        <a:rPr lang="en-US" sz="2000" dirty="0">
                          <a:latin typeface="+mn-lt"/>
                          <a:ea typeface="Cambria" panose="02040503050406030204" pitchFamily="18" charset="0"/>
                        </a:rPr>
                        <a:t>01.04.2019</a:t>
                      </a:r>
                    </a:p>
                  </a:txBody>
                  <a:tcPr/>
                </a:tc>
                <a:tc>
                  <a:txBody>
                    <a:bodyPr/>
                    <a:lstStyle/>
                    <a:p>
                      <a:pPr algn="r"/>
                      <a:r>
                        <a:rPr lang="en-US" sz="2000" dirty="0">
                          <a:latin typeface="+mn-lt"/>
                          <a:ea typeface="Cambria" panose="02040503050406030204" pitchFamily="18" charset="0"/>
                        </a:rPr>
                        <a:t>5 Years</a:t>
                      </a:r>
                    </a:p>
                  </a:txBody>
                  <a:tcPr/>
                </a:tc>
                <a:extLst>
                  <a:ext uri="{0D108BD9-81ED-4DB2-BD59-A6C34878D82A}">
                    <a16:rowId xmlns:a16="http://schemas.microsoft.com/office/drawing/2014/main" val="10004"/>
                  </a:ext>
                </a:extLst>
              </a:tr>
              <a:tr h="388510">
                <a:tc>
                  <a:txBody>
                    <a:bodyPr/>
                    <a:lstStyle/>
                    <a:p>
                      <a:r>
                        <a:rPr lang="en-US" sz="2000" dirty="0">
                          <a:latin typeface="+mn-lt"/>
                          <a:ea typeface="Cambria" panose="02040503050406030204" pitchFamily="18" charset="0"/>
                        </a:rPr>
                        <a:t>IT Enabled Services</a:t>
                      </a:r>
                    </a:p>
                  </a:txBody>
                  <a:tcPr/>
                </a:tc>
                <a:tc>
                  <a:txBody>
                    <a:bodyPr/>
                    <a:lstStyle/>
                    <a:p>
                      <a:pPr algn="r"/>
                      <a:r>
                        <a:rPr lang="en-US" sz="2000" dirty="0">
                          <a:latin typeface="+mn-lt"/>
                          <a:ea typeface="Cambria" panose="02040503050406030204" pitchFamily="18" charset="0"/>
                        </a:rPr>
                        <a:t>Both</a:t>
                      </a:r>
                    </a:p>
                  </a:txBody>
                  <a:tcPr/>
                </a:tc>
                <a:tc>
                  <a:txBody>
                    <a:bodyPr/>
                    <a:lstStyle/>
                    <a:p>
                      <a:pPr algn="r"/>
                      <a:r>
                        <a:rPr lang="en-US" sz="2000" dirty="0">
                          <a:latin typeface="+mn-lt"/>
                          <a:ea typeface="Cambria" panose="02040503050406030204" pitchFamily="18" charset="0"/>
                        </a:rPr>
                        <a:t>01.01.2020 </a:t>
                      </a:r>
                    </a:p>
                  </a:txBody>
                  <a:tcPr/>
                </a:tc>
                <a:tc>
                  <a:txBody>
                    <a:bodyPr/>
                    <a:lstStyle/>
                    <a:p>
                      <a:pPr algn="r"/>
                      <a:r>
                        <a:rPr lang="en-US" sz="2000" dirty="0">
                          <a:latin typeface="+mn-lt"/>
                          <a:ea typeface="Cambria" panose="02040503050406030204" pitchFamily="18" charset="0"/>
                        </a:rPr>
                        <a:t>Open</a:t>
                      </a:r>
                    </a:p>
                  </a:txBody>
                  <a:tcPr/>
                </a:tc>
                <a:extLst>
                  <a:ext uri="{0D108BD9-81ED-4DB2-BD59-A6C34878D82A}">
                    <a16:rowId xmlns:a16="http://schemas.microsoft.com/office/drawing/2014/main" val="10005"/>
                  </a:ext>
                </a:extLst>
              </a:tr>
              <a:tr h="388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Services providing locally/overseas to be utilized outside SL</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Both</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01.01.2020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Open</a:t>
                      </a:r>
                    </a:p>
                  </a:txBody>
                  <a:tcPr/>
                </a:tc>
                <a:extLst>
                  <a:ext uri="{0D108BD9-81ED-4DB2-BD59-A6C34878D82A}">
                    <a16:rowId xmlns:a16="http://schemas.microsoft.com/office/drawing/2014/main" val="1446164971"/>
                  </a:ext>
                </a:extLst>
              </a:tr>
              <a:tr h="388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Vocational Educational Institute (doubling students)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Both</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01.04.2021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5 Years</a:t>
                      </a:r>
                    </a:p>
                  </a:txBody>
                  <a:tcPr/>
                </a:tc>
                <a:extLst>
                  <a:ext uri="{0D108BD9-81ED-4DB2-BD59-A6C34878D82A}">
                    <a16:rowId xmlns:a16="http://schemas.microsoft.com/office/drawing/2014/main" val="1835094884"/>
                  </a:ext>
                </a:extLst>
              </a:tr>
              <a:tr h="388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Gold, gems, </a:t>
                      </a:r>
                      <a:r>
                        <a:rPr lang="en-US" sz="2000" dirty="0" err="1">
                          <a:latin typeface="+mn-lt"/>
                          <a:ea typeface="Cambria" panose="02040503050406030204" pitchFamily="18" charset="0"/>
                        </a:rPr>
                        <a:t>jewellery</a:t>
                      </a:r>
                      <a:r>
                        <a:rPr lang="en-US" sz="2000" dirty="0">
                          <a:latin typeface="+mn-lt"/>
                          <a:ea typeface="Cambria" panose="02040503050406030204" pitchFamily="18" charset="0"/>
                        </a:rPr>
                        <a:t> exports &amp; gem processing for export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Cambria" panose="02040503050406030204" pitchFamily="18" charset="0"/>
                        </a:rPr>
                        <a:t>Both</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Cambria" panose="02040503050406030204" pitchFamily="18" charset="0"/>
                        </a:rPr>
                        <a:t>01.04.2021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Open</a:t>
                      </a:r>
                    </a:p>
                  </a:txBody>
                  <a:tcPr/>
                </a:tc>
                <a:extLst>
                  <a:ext uri="{0D108BD9-81ED-4DB2-BD59-A6C34878D82A}">
                    <a16:rowId xmlns:a16="http://schemas.microsoft.com/office/drawing/2014/main" val="2511955063"/>
                  </a:ext>
                </a:extLst>
              </a:tr>
              <a:tr h="388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Non-resident’s laboratory &amp; standards certification services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N/Res.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01.01.2020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Open</a:t>
                      </a:r>
                    </a:p>
                  </a:txBody>
                  <a:tcPr/>
                </a:tc>
                <a:extLst>
                  <a:ext uri="{0D108BD9-81ED-4DB2-BD59-A6C34878D82A}">
                    <a16:rowId xmlns:a16="http://schemas.microsoft.com/office/drawing/2014/main" val="2034715328"/>
                  </a:ext>
                </a:extLst>
              </a:tr>
              <a:tr h="388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Profit on recycling &amp; sale of recycled construction materials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Cambria" panose="02040503050406030204" pitchFamily="18" charset="0"/>
                        </a:rPr>
                        <a:t>Both</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01.04.2021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10 Years</a:t>
                      </a:r>
                    </a:p>
                  </a:txBody>
                  <a:tcPr/>
                </a:tc>
                <a:extLst>
                  <a:ext uri="{0D108BD9-81ED-4DB2-BD59-A6C34878D82A}">
                    <a16:rowId xmlns:a16="http://schemas.microsoft.com/office/drawing/2014/main" val="1792120869"/>
                  </a:ext>
                </a:extLst>
              </a:tr>
              <a:tr h="562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Profit on businesses commenced after a vocational education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Cambria" panose="02040503050406030204" pitchFamily="18" charset="0"/>
                        </a:rPr>
                        <a:t>Both</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01.04.2021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5 Years</a:t>
                      </a:r>
                    </a:p>
                  </a:txBody>
                  <a:tcPr/>
                </a:tc>
                <a:extLst>
                  <a:ext uri="{0D108BD9-81ED-4DB2-BD59-A6C34878D82A}">
                    <a16:rowId xmlns:a16="http://schemas.microsoft.com/office/drawing/2014/main" val="1593537286"/>
                  </a:ext>
                </a:extLst>
              </a:tr>
            </a:tbl>
          </a:graphicData>
        </a:graphic>
      </p:graphicFrame>
    </p:spTree>
    <p:extLst>
      <p:ext uri="{BB962C8B-B14F-4D97-AF65-F5344CB8AC3E}">
        <p14:creationId xmlns:p14="http://schemas.microsoft.com/office/powerpoint/2010/main" val="99775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578902"/>
            <a:ext cx="11625719" cy="5048577"/>
          </a:xfrm>
        </p:spPr>
        <p:txBody>
          <a:bodyPr>
            <a:normAutofit/>
          </a:bodyPr>
          <a:lstStyle/>
          <a:p>
            <a:pPr algn="l"/>
            <a:r>
              <a:rPr lang="en-US" b="1" u="sng" dirty="0">
                <a:ea typeface="Cambria" panose="02040503050406030204" pitchFamily="18" charset="0"/>
              </a:rPr>
              <a:t>1.2.6 Summary of the Tax Holidays on Businesses explained above</a:t>
            </a:r>
            <a:r>
              <a:rPr lang="en-US" b="1" dirty="0">
                <a:ea typeface="Cambria" panose="02040503050406030204" pitchFamily="18" charset="0"/>
              </a:rPr>
              <a:t>; (Contd..)</a:t>
            </a:r>
          </a:p>
          <a:p>
            <a:pPr algn="l"/>
            <a:endParaRPr lang="en-US" b="1" dirty="0">
              <a:latin typeface="Cambria" panose="02040503050406030204" pitchFamily="18" charset="0"/>
              <a:ea typeface="Cambria" panose="02040503050406030204" pitchFamily="18" charset="0"/>
            </a:endParaRPr>
          </a:p>
          <a:p>
            <a:pPr algn="l"/>
            <a:endParaRPr lang="en-US" b="1" dirty="0">
              <a:latin typeface="Cambria" panose="02040503050406030204" pitchFamily="18" charset="0"/>
              <a:ea typeface="Cambria" panose="02040503050406030204" pitchFamily="18" charset="0"/>
            </a:endParaRPr>
          </a:p>
          <a:p>
            <a:pPr algn="l"/>
            <a:endParaRPr lang="en-US" b="1" dirty="0">
              <a:latin typeface="Cambria" panose="02040503050406030204" pitchFamily="18" charset="0"/>
              <a:ea typeface="Cambria" panose="02040503050406030204" pitchFamily="18" charset="0"/>
            </a:endParaRPr>
          </a:p>
          <a:p>
            <a:pPr algn="l"/>
            <a:endParaRPr lang="en-US" b="1" dirty="0">
              <a:latin typeface="Cambria" panose="02040503050406030204" pitchFamily="18" charset="0"/>
              <a:ea typeface="Cambria" panose="02040503050406030204" pitchFamily="18" charset="0"/>
            </a:endParaRPr>
          </a:p>
          <a:p>
            <a:pPr algn="l"/>
            <a:endParaRPr lang="en-US" b="1" dirty="0">
              <a:latin typeface="Cambria" panose="02040503050406030204" pitchFamily="18" charset="0"/>
              <a:ea typeface="Cambria" panose="02040503050406030204" pitchFamily="18" charset="0"/>
            </a:endParaRPr>
          </a:p>
          <a:p>
            <a:pPr algn="l"/>
            <a:endParaRPr lang="en-US" b="1" dirty="0">
              <a:latin typeface="Cambria" panose="02040503050406030204" pitchFamily="18" charset="0"/>
              <a:ea typeface="Cambria" panose="02040503050406030204" pitchFamily="18" charset="0"/>
            </a:endParaRPr>
          </a:p>
          <a:p>
            <a:pPr marR="0" algn="l">
              <a:lnSpc>
                <a:spcPct val="107000"/>
              </a:lnSpc>
              <a:spcBef>
                <a:spcPts val="1200"/>
              </a:spcBef>
              <a:spcAft>
                <a:spcPts val="0"/>
              </a:spcAft>
              <a:tabLst>
                <a:tab pos="571500" algn="l"/>
              </a:tabLst>
            </a:pPr>
            <a:r>
              <a:rPr lang="en-US" sz="2200" b="1" i="1" dirty="0">
                <a:solidFill>
                  <a:srgbClr val="2E74B5"/>
                </a:solidFill>
                <a:effectLst/>
                <a:ea typeface="Cambria" panose="02040503050406030204" pitchFamily="18" charset="0"/>
                <a:cs typeface="Times New Roman" panose="02020603050405020304" pitchFamily="18" charset="0"/>
              </a:rPr>
              <a:t>REMARKS/ADVICE</a:t>
            </a:r>
            <a:endParaRPr lang="en-US" sz="2200" b="1" dirty="0">
              <a:solidFill>
                <a:srgbClr val="2E74B5"/>
              </a:solidFill>
              <a:effectLst/>
              <a:ea typeface="Cambria" panose="02040503050406030204" pitchFamily="18" charset="0"/>
              <a:cs typeface="Times New Roman" panose="02020603050405020304" pitchFamily="18" charset="0"/>
            </a:endParaRPr>
          </a:p>
          <a:p>
            <a:pPr marR="0" algn="just">
              <a:lnSpc>
                <a:spcPct val="107000"/>
              </a:lnSpc>
              <a:spcBef>
                <a:spcPts val="0"/>
              </a:spcBef>
              <a:spcAft>
                <a:spcPts val="800"/>
              </a:spcAft>
            </a:pPr>
            <a:r>
              <a:rPr lang="en-US" sz="2200" i="1" dirty="0">
                <a:effectLst/>
                <a:ea typeface="Cambria" panose="02040503050406030204" pitchFamily="18" charset="0"/>
                <a:cs typeface="Times New Roman" panose="02020603050405020304" pitchFamily="18" charset="0"/>
              </a:rPr>
              <a:t>Though the Government Budget 2021 </a:t>
            </a:r>
            <a:r>
              <a:rPr lang="en-US" sz="2200" i="1" u="sng" dirty="0">
                <a:effectLst/>
                <a:ea typeface="Cambria" panose="02040503050406030204" pitchFamily="18" charset="0"/>
                <a:cs typeface="Times New Roman" panose="02020603050405020304" pitchFamily="18" charset="0"/>
              </a:rPr>
              <a:t>proposed to grant 5 years income tax holiday</a:t>
            </a:r>
            <a:r>
              <a:rPr lang="en-US" sz="2200" i="1" dirty="0">
                <a:effectLst/>
                <a:ea typeface="Cambria" panose="02040503050406030204" pitchFamily="18" charset="0"/>
                <a:cs typeface="Times New Roman" panose="02020603050405020304" pitchFamily="18" charset="0"/>
              </a:rPr>
              <a:t> on </a:t>
            </a:r>
            <a:r>
              <a:rPr lang="en-US" sz="2200" b="1" i="1" dirty="0">
                <a:effectLst/>
                <a:ea typeface="Cambria" panose="02040503050406030204" pitchFamily="18" charset="0"/>
                <a:cs typeface="Times New Roman" panose="02020603050405020304" pitchFamily="18" charset="0"/>
              </a:rPr>
              <a:t>processing of milk power,</a:t>
            </a:r>
            <a:r>
              <a:rPr lang="en-US" sz="2200" i="1" dirty="0">
                <a:effectLst/>
                <a:ea typeface="Cambria" panose="02040503050406030204" pitchFamily="18" charset="0"/>
                <a:cs typeface="Times New Roman" panose="02020603050405020304" pitchFamily="18" charset="0"/>
              </a:rPr>
              <a:t> it is not incorporated into the Amendment Act. </a:t>
            </a:r>
            <a:endParaRPr lang="en-US" sz="2200" dirty="0">
              <a:effectLst/>
              <a:ea typeface="Cambria" panose="02040503050406030204" pitchFamily="18" charset="0"/>
              <a:cs typeface="Times New Roman" panose="02020603050405020304" pitchFamily="18" charset="0"/>
            </a:endParaRPr>
          </a:p>
          <a:p>
            <a:pPr algn="l"/>
            <a:endParaRPr lang="en-US" b="1" dirty="0">
              <a:latin typeface="Cambria" panose="02040503050406030204" pitchFamily="18" charset="0"/>
              <a:ea typeface="Cambria" panose="02040503050406030204" pitchFamily="18" charset="0"/>
            </a:endParaRPr>
          </a:p>
          <a:p>
            <a:pPr algn="l"/>
            <a:endParaRPr lang="en-US" b="1" u="sng"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13</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37818"/>
            <a:ext cx="1524000"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0" y="-62123"/>
            <a:ext cx="10586244"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1. Income Tax Exemptions – Business Income (Contd.)</a:t>
            </a:r>
            <a:endParaRPr lang="en-US" sz="3200" b="1" dirty="0">
              <a:latin typeface="Cambria" panose="02040503050406030204" pitchFamily="18" charset="0"/>
              <a:ea typeface="Cambria" panose="02040503050406030204" pitchFamily="18" charset="0"/>
              <a:cs typeface="AngsanaUPC" panose="02020603050405020304" pitchFamily="18" charset="-34"/>
            </a:endParaRPr>
          </a:p>
        </p:txBody>
      </p:sp>
      <p:graphicFrame>
        <p:nvGraphicFramePr>
          <p:cNvPr id="2" name="Table 1"/>
          <p:cNvGraphicFramePr>
            <a:graphicFrameLocks noGrp="1"/>
          </p:cNvGraphicFramePr>
          <p:nvPr>
            <p:extLst>
              <p:ext uri="{D42A27DB-BD31-4B8C-83A1-F6EECF244321}">
                <p14:modId xmlns:p14="http://schemas.microsoft.com/office/powerpoint/2010/main" val="2916392072"/>
              </p:ext>
            </p:extLst>
          </p:nvPr>
        </p:nvGraphicFramePr>
        <p:xfrm>
          <a:off x="209862" y="2091765"/>
          <a:ext cx="11625720" cy="2307273"/>
        </p:xfrm>
        <a:graphic>
          <a:graphicData uri="http://schemas.openxmlformats.org/drawingml/2006/table">
            <a:tbl>
              <a:tblPr firstRow="1" bandRow="1">
                <a:tableStyleId>{5940675A-B579-460E-94D1-54222C63F5DA}</a:tableStyleId>
              </a:tblPr>
              <a:tblGrid>
                <a:gridCol w="7137325">
                  <a:extLst>
                    <a:ext uri="{9D8B030D-6E8A-4147-A177-3AD203B41FA5}">
                      <a16:colId xmlns:a16="http://schemas.microsoft.com/office/drawing/2014/main" val="20000"/>
                    </a:ext>
                  </a:extLst>
                </a:gridCol>
                <a:gridCol w="1378460">
                  <a:extLst>
                    <a:ext uri="{9D8B030D-6E8A-4147-A177-3AD203B41FA5}">
                      <a16:colId xmlns:a16="http://schemas.microsoft.com/office/drawing/2014/main" val="20003"/>
                    </a:ext>
                  </a:extLst>
                </a:gridCol>
                <a:gridCol w="1585008">
                  <a:extLst>
                    <a:ext uri="{9D8B030D-6E8A-4147-A177-3AD203B41FA5}">
                      <a16:colId xmlns:a16="http://schemas.microsoft.com/office/drawing/2014/main" val="20001"/>
                    </a:ext>
                  </a:extLst>
                </a:gridCol>
                <a:gridCol w="1524927">
                  <a:extLst>
                    <a:ext uri="{9D8B030D-6E8A-4147-A177-3AD203B41FA5}">
                      <a16:colId xmlns:a16="http://schemas.microsoft.com/office/drawing/2014/main" val="20002"/>
                    </a:ext>
                  </a:extLst>
                </a:gridCol>
              </a:tblGrid>
              <a:tr h="442259">
                <a:tc>
                  <a:txBody>
                    <a:bodyPr/>
                    <a:lstStyle/>
                    <a:p>
                      <a:pPr algn="ctr"/>
                      <a:r>
                        <a:rPr lang="en-US" sz="2200" b="1" dirty="0">
                          <a:latin typeface="+mn-lt"/>
                          <a:ea typeface="Cambria" panose="02040503050406030204" pitchFamily="18" charset="0"/>
                        </a:rPr>
                        <a:t>Industry</a:t>
                      </a:r>
                    </a:p>
                  </a:txBody>
                  <a:tcPr anchor="ctr"/>
                </a:tc>
                <a:tc>
                  <a:txBody>
                    <a:bodyPr/>
                    <a:lstStyle/>
                    <a:p>
                      <a:pPr algn="ctr"/>
                      <a:r>
                        <a:rPr lang="en-US" sz="2200" b="1" dirty="0">
                          <a:latin typeface="+mn-lt"/>
                          <a:ea typeface="Cambria" panose="02040503050406030204" pitchFamily="18" charset="0"/>
                        </a:rPr>
                        <a:t>To whom</a:t>
                      </a:r>
                    </a:p>
                  </a:txBody>
                  <a:tcPr anchor="ctr"/>
                </a:tc>
                <a:tc>
                  <a:txBody>
                    <a:bodyPr/>
                    <a:lstStyle/>
                    <a:p>
                      <a:pPr algn="ctr"/>
                      <a:r>
                        <a:rPr lang="en-US" sz="2200" b="1" dirty="0">
                          <a:latin typeface="+mn-lt"/>
                          <a:ea typeface="Cambria" panose="02040503050406030204" pitchFamily="18" charset="0"/>
                        </a:rPr>
                        <a:t>Effect. date</a:t>
                      </a:r>
                    </a:p>
                  </a:txBody>
                  <a:tcPr anchor="ctr"/>
                </a:tc>
                <a:tc>
                  <a:txBody>
                    <a:bodyPr/>
                    <a:lstStyle/>
                    <a:p>
                      <a:pPr algn="ctr"/>
                      <a:r>
                        <a:rPr lang="en-US" sz="2200" b="1" dirty="0">
                          <a:latin typeface="+mn-lt"/>
                          <a:ea typeface="Cambria" panose="02040503050406030204" pitchFamily="18" charset="0"/>
                        </a:rPr>
                        <a:t>Ex. period</a:t>
                      </a:r>
                    </a:p>
                  </a:txBody>
                  <a:tcPr anchor="ctr"/>
                </a:tc>
                <a:extLst>
                  <a:ext uri="{0D108BD9-81ED-4DB2-BD59-A6C34878D82A}">
                    <a16:rowId xmlns:a16="http://schemas.microsoft.com/office/drawing/2014/main" val="10000"/>
                  </a:ext>
                </a:extLst>
              </a:tr>
              <a:tr h="440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ea typeface="Cambria" panose="02040503050406030204" pitchFamily="18" charset="0"/>
                        </a:rPr>
                        <a:t>Boat &amp; ship building</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latin typeface="+mn-lt"/>
                          <a:ea typeface="Cambria" panose="02040503050406030204" pitchFamily="18" charset="0"/>
                        </a:rPr>
                        <a:t>Residents</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a:latin typeface="+mn-lt"/>
                          <a:ea typeface="Cambria" panose="02040503050406030204" pitchFamily="18" charset="0"/>
                        </a:rPr>
                        <a:t>01.04.2021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a:latin typeface="+mn-lt"/>
                          <a:ea typeface="Cambria" panose="02040503050406030204" pitchFamily="18" charset="0"/>
                        </a:rPr>
                        <a:t>7 Years</a:t>
                      </a:r>
                    </a:p>
                  </a:txBody>
                  <a:tcPr anchor="ctr"/>
                </a:tc>
                <a:extLst>
                  <a:ext uri="{0D108BD9-81ED-4DB2-BD59-A6C34878D82A}">
                    <a16:rowId xmlns:a16="http://schemas.microsoft.com/office/drawing/2014/main" val="2143053991"/>
                  </a:ext>
                </a:extLst>
              </a:tr>
              <a:tr h="474731">
                <a:tc>
                  <a:txBody>
                    <a:bodyPr/>
                    <a:lstStyle/>
                    <a:p>
                      <a:r>
                        <a:rPr lang="en-US" sz="2200" dirty="0">
                          <a:latin typeface="+mn-lt"/>
                          <a:ea typeface="Cambria" panose="02040503050406030204" pitchFamily="18" charset="0"/>
                        </a:rPr>
                        <a:t>Solar or wind power projects not less than 100 MW</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200" dirty="0">
                          <a:latin typeface="+mn-lt"/>
                          <a:ea typeface="Cambria" panose="02040503050406030204" pitchFamily="18" charset="0"/>
                        </a:rPr>
                        <a:t>Both</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200" dirty="0">
                          <a:latin typeface="+mn-lt"/>
                          <a:ea typeface="Cambria" panose="02040503050406030204" pitchFamily="18" charset="0"/>
                        </a:rPr>
                        <a:t>01.04.2021 </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200" dirty="0">
                          <a:latin typeface="+mn-lt"/>
                          <a:ea typeface="Cambria" panose="02040503050406030204" pitchFamily="18" charset="0"/>
                        </a:rPr>
                        <a:t>7 Years</a:t>
                      </a:r>
                    </a:p>
                  </a:txBody>
                  <a:tcPr anchor="ctr"/>
                </a:tc>
                <a:extLst>
                  <a:ext uri="{0D108BD9-81ED-4DB2-BD59-A6C34878D82A}">
                    <a16:rowId xmlns:a16="http://schemas.microsoft.com/office/drawing/2014/main" val="10003"/>
                  </a:ext>
                </a:extLst>
              </a:tr>
              <a:tr h="474731">
                <a:tc>
                  <a:txBody>
                    <a:bodyPr/>
                    <a:lstStyle/>
                    <a:p>
                      <a:r>
                        <a:rPr lang="en-US" sz="2200" dirty="0">
                          <a:latin typeface="+mn-lt"/>
                          <a:ea typeface="Cambria" panose="02040503050406030204" pitchFamily="18" charset="0"/>
                        </a:rPr>
                        <a:t>Construct communication towers &amp; install appliances</a:t>
                      </a:r>
                    </a:p>
                  </a:txBody>
                  <a:tcPr/>
                </a:tc>
                <a:tc>
                  <a:txBody>
                    <a:bodyPr/>
                    <a:lstStyle/>
                    <a:p>
                      <a:pPr algn="r"/>
                      <a:r>
                        <a:rPr lang="en-US" sz="2200" dirty="0">
                          <a:latin typeface="+mn-lt"/>
                          <a:ea typeface="Cambria" panose="02040503050406030204" pitchFamily="18" charset="0"/>
                        </a:rPr>
                        <a:t>Residents</a:t>
                      </a:r>
                    </a:p>
                  </a:txBody>
                  <a:tcPr/>
                </a:tc>
                <a:tc>
                  <a:txBody>
                    <a:bodyPr/>
                    <a:lstStyle/>
                    <a:p>
                      <a:pPr algn="r"/>
                      <a:r>
                        <a:rPr lang="en-US" sz="2200" dirty="0">
                          <a:latin typeface="+mn-lt"/>
                          <a:ea typeface="Cambria" panose="02040503050406030204" pitchFamily="18" charset="0"/>
                        </a:rPr>
                        <a:t>01.01.2021</a:t>
                      </a:r>
                    </a:p>
                  </a:txBody>
                  <a:tcPr/>
                </a:tc>
                <a:tc>
                  <a:txBody>
                    <a:bodyPr/>
                    <a:lstStyle/>
                    <a:p>
                      <a:pPr algn="r"/>
                      <a:r>
                        <a:rPr lang="en-US" sz="2200" dirty="0">
                          <a:latin typeface="+mn-lt"/>
                          <a:ea typeface="Cambria" panose="02040503050406030204" pitchFamily="18" charset="0"/>
                        </a:rPr>
                        <a:t>5 Years</a:t>
                      </a:r>
                    </a:p>
                  </a:txBody>
                  <a:tcPr/>
                </a:tc>
                <a:extLst>
                  <a:ext uri="{0D108BD9-81ED-4DB2-BD59-A6C34878D82A}">
                    <a16:rowId xmlns:a16="http://schemas.microsoft.com/office/drawing/2014/main" val="10004"/>
                  </a:ext>
                </a:extLst>
              </a:tr>
              <a:tr h="474731">
                <a:tc>
                  <a:txBody>
                    <a:bodyPr/>
                    <a:lstStyle/>
                    <a:p>
                      <a:r>
                        <a:rPr lang="en-US" sz="2200" dirty="0">
                          <a:latin typeface="+mn-lt"/>
                          <a:ea typeface="Cambria" panose="02040503050406030204" pitchFamily="18" charset="0"/>
                        </a:rPr>
                        <a:t>Letting out bonded warehouses for offshore businesses</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200" dirty="0">
                          <a:latin typeface="+mn-lt"/>
                          <a:ea typeface="Cambria" panose="02040503050406030204" pitchFamily="18" charset="0"/>
                        </a:rPr>
                        <a:t>Both</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200" dirty="0">
                          <a:latin typeface="+mn-lt"/>
                          <a:ea typeface="Cambria" panose="02040503050406030204" pitchFamily="18" charset="0"/>
                        </a:rPr>
                        <a:t>01.04.2021 </a:t>
                      </a:r>
                    </a:p>
                  </a:txBody>
                  <a:tcPr/>
                </a:tc>
                <a:tc>
                  <a:txBody>
                    <a:bodyPr/>
                    <a:lstStyle/>
                    <a:p>
                      <a:pPr algn="r"/>
                      <a:r>
                        <a:rPr lang="en-US" sz="2200" dirty="0">
                          <a:latin typeface="+mn-lt"/>
                          <a:ea typeface="Cambria" panose="02040503050406030204" pitchFamily="18" charset="0"/>
                        </a:rPr>
                        <a:t>Open</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66725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6308" y="1445753"/>
            <a:ext cx="11881521" cy="5423761"/>
          </a:xfrm>
        </p:spPr>
        <p:txBody>
          <a:bodyPr>
            <a:noAutofit/>
          </a:bodyPr>
          <a:lstStyle/>
          <a:p>
            <a:pPr algn="just"/>
            <a:r>
              <a:rPr lang="en-US" sz="2100" b="1" dirty="0">
                <a:ea typeface="Cambria" panose="02040503050406030204" pitchFamily="18" charset="0"/>
              </a:rPr>
              <a:t>2.1 </a:t>
            </a:r>
            <a:r>
              <a:rPr lang="en-GB" sz="2100" b="1" kern="1200" dirty="0">
                <a:effectLst/>
                <a:ea typeface="Times New Roman" panose="02020603050405020304" pitchFamily="18" charset="0"/>
                <a:cs typeface="Calibri" panose="020F0502020204030204" pitchFamily="34" charset="0"/>
              </a:rPr>
              <a:t>Exemptions on Dividend Income</a:t>
            </a:r>
            <a:endParaRPr lang="en-US" sz="2100" b="1" dirty="0">
              <a:ea typeface="Cambria" panose="02040503050406030204" pitchFamily="18" charset="0"/>
            </a:endParaRPr>
          </a:p>
          <a:p>
            <a:pPr algn="just"/>
            <a:r>
              <a:rPr lang="en-US" sz="2100" b="1" dirty="0">
                <a:ea typeface="Cambria" panose="02040503050406030204" pitchFamily="18" charset="0"/>
              </a:rPr>
              <a:t>2.1.1 A dividend paid by a resident company [3</a:t>
            </a:r>
            <a:r>
              <a:rPr lang="en-US" sz="2100" b="1" baseline="30000" dirty="0">
                <a:ea typeface="Cambria" panose="02040503050406030204" pitchFamily="18" charset="0"/>
              </a:rPr>
              <a:t>rd</a:t>
            </a:r>
            <a:r>
              <a:rPr lang="en-US" sz="2100" b="1" dirty="0">
                <a:ea typeface="Cambria" panose="02040503050406030204" pitchFamily="18" charset="0"/>
              </a:rPr>
              <a:t> Schedule (</a:t>
            </a:r>
            <a:r>
              <a:rPr lang="en-US" sz="2100" b="1" dirty="0" err="1">
                <a:ea typeface="Cambria" panose="02040503050406030204" pitchFamily="18" charset="0"/>
              </a:rPr>
              <a:t>oo</a:t>
            </a:r>
            <a:r>
              <a:rPr lang="en-US" sz="2100" b="1" dirty="0">
                <a:ea typeface="Cambria" panose="02040503050406030204" pitchFamily="18" charset="0"/>
              </a:rPr>
              <a:t>)] - </a:t>
            </a:r>
          </a:p>
          <a:p>
            <a:pPr marL="687388" indent="-460375" algn="just">
              <a:spcBef>
                <a:spcPts val="0"/>
              </a:spcBef>
              <a:buAutoNum type="romanLcParenBoth"/>
            </a:pPr>
            <a:r>
              <a:rPr lang="en-US" sz="2100" dirty="0">
                <a:ea typeface="Cambria" panose="02040503050406030204" pitchFamily="18" charset="0"/>
              </a:rPr>
              <a:t>To </a:t>
            </a:r>
            <a:r>
              <a:rPr lang="en-US" sz="2100" u="sng" dirty="0">
                <a:ea typeface="Cambria" panose="02040503050406030204" pitchFamily="18" charset="0"/>
              </a:rPr>
              <a:t>a member out of dividend received</a:t>
            </a:r>
            <a:r>
              <a:rPr lang="en-US" sz="2100" dirty="0">
                <a:ea typeface="Cambria" panose="02040503050406030204" pitchFamily="18" charset="0"/>
              </a:rPr>
              <a:t>, (w.e.f. 01.04.2018) </a:t>
            </a:r>
            <a:r>
              <a:rPr lang="en-US" sz="2100" i="1" dirty="0">
                <a:ea typeface="Cambria" panose="02040503050406030204" pitchFamily="18" charset="0"/>
              </a:rPr>
              <a:t>(As per original Act) (To any member)</a:t>
            </a:r>
          </a:p>
          <a:p>
            <a:pPr marL="687388" indent="-460375" algn="just">
              <a:spcBef>
                <a:spcPts val="600"/>
              </a:spcBef>
              <a:buAutoNum type="romanLcParenBoth"/>
            </a:pPr>
            <a:r>
              <a:rPr lang="it-IT" sz="2100" dirty="0">
                <a:ea typeface="Cambria" panose="02040503050406030204" pitchFamily="18" charset="0"/>
              </a:rPr>
              <a:t>To </a:t>
            </a:r>
            <a:r>
              <a:rPr lang="it-IT" sz="2100" u="sng" dirty="0">
                <a:ea typeface="Cambria" panose="02040503050406030204" pitchFamily="18" charset="0"/>
              </a:rPr>
              <a:t>a non-resident member</a:t>
            </a:r>
            <a:r>
              <a:rPr lang="it-IT" sz="2100" dirty="0">
                <a:ea typeface="Cambria" panose="02040503050406030204" pitchFamily="18" charset="0"/>
              </a:rPr>
              <a:t>, (w.e.f. 01.01.2020) </a:t>
            </a:r>
            <a:r>
              <a:rPr lang="it-IT" sz="2100" i="1" dirty="0">
                <a:ea typeface="Cambria" panose="02040503050406030204" pitchFamily="18" charset="0"/>
              </a:rPr>
              <a:t>(No categorization of the profit)</a:t>
            </a:r>
          </a:p>
          <a:p>
            <a:pPr marL="687388" indent="-460375" algn="just">
              <a:spcBef>
                <a:spcPts val="600"/>
              </a:spcBef>
              <a:buAutoNum type="romanLcParenBoth"/>
            </a:pPr>
            <a:r>
              <a:rPr lang="en-US" sz="2100" dirty="0">
                <a:ea typeface="Cambria" panose="02040503050406030204" pitchFamily="18" charset="0"/>
              </a:rPr>
              <a:t>BOI entity </a:t>
            </a:r>
            <a:r>
              <a:rPr lang="en-US" sz="2100" u="sng" dirty="0">
                <a:ea typeface="Cambria" panose="02040503050406030204" pitchFamily="18" charset="0"/>
              </a:rPr>
              <a:t>engaged in</a:t>
            </a:r>
            <a:r>
              <a:rPr lang="en-US" sz="2100" dirty="0">
                <a:ea typeface="Cambria" panose="02040503050406030204" pitchFamily="18" charset="0"/>
              </a:rPr>
              <a:t> any one or more of </a:t>
            </a:r>
            <a:r>
              <a:rPr lang="en-US" sz="2100" u="sng" dirty="0">
                <a:ea typeface="Cambria" panose="02040503050406030204" pitchFamily="18" charset="0"/>
              </a:rPr>
              <a:t>following businesses</a:t>
            </a:r>
            <a:r>
              <a:rPr lang="en-US" sz="2100" dirty="0">
                <a:ea typeface="Cambria" panose="02040503050406030204" pitchFamily="18" charset="0"/>
              </a:rPr>
              <a:t> in accordance with the provisions of the </a:t>
            </a:r>
            <a:r>
              <a:rPr lang="en-US" sz="2100" u="sng" dirty="0">
                <a:ea typeface="Cambria" panose="02040503050406030204" pitchFamily="18" charset="0"/>
              </a:rPr>
              <a:t>Finance Act</a:t>
            </a:r>
            <a:r>
              <a:rPr lang="en-US" sz="2100" dirty="0">
                <a:ea typeface="Cambria" panose="02040503050406030204" pitchFamily="18" charset="0"/>
              </a:rPr>
              <a:t> No. 12 of 2012, (w.e.f. 01.01.2020) </a:t>
            </a:r>
            <a:r>
              <a:rPr lang="en-US" sz="2100" i="1" dirty="0">
                <a:ea typeface="Cambria" panose="02040503050406030204" pitchFamily="18" charset="0"/>
              </a:rPr>
              <a:t>(To any member)</a:t>
            </a:r>
          </a:p>
          <a:p>
            <a:pPr marL="1028700" indent="-341313" algn="just">
              <a:spcBef>
                <a:spcPts val="600"/>
              </a:spcBef>
              <a:buFont typeface="Arial" panose="020B0604020202020204" pitchFamily="34" charset="0"/>
              <a:buChar char="•"/>
            </a:pPr>
            <a:r>
              <a:rPr lang="en-US" sz="2100" u="sng" dirty="0">
                <a:ea typeface="Cambria" panose="02040503050406030204" pitchFamily="18" charset="0"/>
              </a:rPr>
              <a:t>Entrepot trade</a:t>
            </a:r>
            <a:r>
              <a:rPr lang="en-US" sz="2100" dirty="0">
                <a:ea typeface="Cambria" panose="02040503050406030204" pitchFamily="18" charset="0"/>
              </a:rPr>
              <a:t> involving import, minor processing and re-export;</a:t>
            </a:r>
          </a:p>
          <a:p>
            <a:pPr marL="1028700" indent="-341313" algn="just">
              <a:spcBef>
                <a:spcPts val="600"/>
              </a:spcBef>
              <a:buFont typeface="Arial" panose="020B0604020202020204" pitchFamily="34" charset="0"/>
              <a:buChar char="•"/>
              <a:tabLst>
                <a:tab pos="688975" algn="l"/>
                <a:tab pos="1079500" algn="l"/>
              </a:tabLst>
            </a:pPr>
            <a:r>
              <a:rPr lang="en-US" sz="2100" u="sng" dirty="0">
                <a:ea typeface="Cambria" panose="02040503050406030204" pitchFamily="18" charset="0"/>
              </a:rPr>
              <a:t>Offshore business</a:t>
            </a:r>
            <a:r>
              <a:rPr lang="en-US" sz="2100" dirty="0">
                <a:ea typeface="Cambria" panose="02040503050406030204" pitchFamily="18" charset="0"/>
              </a:rPr>
              <a:t> where goods can be procured from one country or manufactured in one country  and shipped to another country without bringing the same into Sri Lanka;</a:t>
            </a:r>
          </a:p>
          <a:p>
            <a:pPr marL="1028700" indent="-341313" algn="just">
              <a:spcBef>
                <a:spcPts val="600"/>
              </a:spcBef>
              <a:buFont typeface="Arial" panose="020B0604020202020204" pitchFamily="34" charset="0"/>
              <a:buChar char="•"/>
            </a:pPr>
            <a:r>
              <a:rPr lang="en-US" sz="2100" dirty="0">
                <a:ea typeface="Cambria" panose="02040503050406030204" pitchFamily="18" charset="0"/>
              </a:rPr>
              <a:t>Providing </a:t>
            </a:r>
            <a:r>
              <a:rPr lang="en-US" sz="2100" u="sng" dirty="0">
                <a:ea typeface="Cambria" panose="02040503050406030204" pitchFamily="18" charset="0"/>
              </a:rPr>
              <a:t>front-end services</a:t>
            </a:r>
            <a:r>
              <a:rPr lang="en-US" sz="2100" dirty="0">
                <a:ea typeface="Cambria" panose="02040503050406030204" pitchFamily="18" charset="0"/>
              </a:rPr>
              <a:t> to clients abroad, </a:t>
            </a:r>
          </a:p>
          <a:p>
            <a:pPr marL="1028700" indent="-341313" algn="just">
              <a:spcBef>
                <a:spcPts val="600"/>
              </a:spcBef>
              <a:buFont typeface="Arial" panose="020B0604020202020204" pitchFamily="34" charset="0"/>
              <a:buChar char="•"/>
            </a:pPr>
            <a:r>
              <a:rPr lang="en-US" sz="2100" u="sng" dirty="0">
                <a:ea typeface="Cambria" panose="02040503050406030204" pitchFamily="18" charset="0"/>
              </a:rPr>
              <a:t>Headquarters' operations</a:t>
            </a:r>
            <a:r>
              <a:rPr lang="en-US" sz="2100" dirty="0">
                <a:ea typeface="Cambria" panose="02040503050406030204" pitchFamily="18" charset="0"/>
              </a:rPr>
              <a:t> of leading buyers for management of financial supply chain and billing operations,</a:t>
            </a:r>
          </a:p>
          <a:p>
            <a:pPr marL="1028700" indent="-341313" algn="just">
              <a:spcBef>
                <a:spcPts val="600"/>
              </a:spcBef>
              <a:buFont typeface="Arial" panose="020B0604020202020204" pitchFamily="34" charset="0"/>
              <a:buChar char="•"/>
            </a:pPr>
            <a:r>
              <a:rPr lang="en-US" sz="2100" u="sng" dirty="0">
                <a:ea typeface="Cambria" panose="02040503050406030204" pitchFamily="18" charset="0"/>
              </a:rPr>
              <a:t>Logistic services</a:t>
            </a:r>
            <a:r>
              <a:rPr lang="en-US" sz="2100" dirty="0">
                <a:ea typeface="Cambria" panose="02040503050406030204" pitchFamily="18" charset="0"/>
              </a:rPr>
              <a:t> including bonded warehouse or multi-country consolidation in Sri Lanka.</a:t>
            </a:r>
          </a:p>
          <a:p>
            <a:pPr marL="227013" algn="just">
              <a:tabLst>
                <a:tab pos="688975" algn="l"/>
                <a:tab pos="1079500" algn="l"/>
              </a:tabLst>
            </a:pPr>
            <a:r>
              <a:rPr lang="en-US" sz="2000" b="1" i="1" dirty="0">
                <a:ea typeface="Cambria" panose="02040503050406030204" pitchFamily="18" charset="0"/>
                <a:cs typeface="Calibri" panose="020F0502020204030204" pitchFamily="34" charset="0"/>
              </a:rPr>
              <a:t>NOTE:- 1. </a:t>
            </a:r>
            <a:r>
              <a:rPr lang="en-US" sz="2000" i="1" dirty="0">
                <a:ea typeface="Cambria" panose="02040503050406030204" pitchFamily="18" charset="0"/>
                <a:cs typeface="Calibri" panose="020F0502020204030204" pitchFamily="34" charset="0"/>
              </a:rPr>
              <a:t>E</a:t>
            </a:r>
            <a:r>
              <a:rPr lang="en-US" sz="2000" i="1" dirty="0">
                <a:effectLst/>
                <a:ea typeface="Cambria" panose="02040503050406030204" pitchFamily="18" charset="0"/>
                <a:cs typeface="Calibri" panose="020F0502020204030204" pitchFamily="34" charset="0"/>
              </a:rPr>
              <a:t>ach of the item (</a:t>
            </a:r>
            <a:r>
              <a:rPr lang="en-US" sz="2000" i="1" dirty="0" err="1">
                <a:effectLst/>
                <a:ea typeface="Cambria" panose="02040503050406030204" pitchFamily="18" charset="0"/>
                <a:cs typeface="Calibri" panose="020F0502020204030204" pitchFamily="34" charset="0"/>
              </a:rPr>
              <a:t>i</a:t>
            </a:r>
            <a:r>
              <a:rPr lang="en-US" sz="2000" i="1" dirty="0">
                <a:effectLst/>
                <a:ea typeface="Cambria" panose="02040503050406030204" pitchFamily="18" charset="0"/>
                <a:cs typeface="Calibri" panose="020F0502020204030204" pitchFamily="34" charset="0"/>
              </a:rPr>
              <a:t>), (ii) &amp; (iii) given above are </a:t>
            </a:r>
            <a:r>
              <a:rPr lang="en-US" sz="2000" b="1" i="1" dirty="0">
                <a:effectLst/>
                <a:ea typeface="Cambria" panose="02040503050406030204" pitchFamily="18" charset="0"/>
                <a:cs typeface="Calibri" panose="020F0502020204030204" pitchFamily="34" charset="0"/>
              </a:rPr>
              <a:t>independent</a:t>
            </a:r>
            <a:r>
              <a:rPr lang="en-US" sz="2000" i="1" dirty="0">
                <a:effectLst/>
                <a:ea typeface="Cambria" panose="02040503050406030204" pitchFamily="18" charset="0"/>
                <a:cs typeface="Calibri" panose="020F0502020204030204" pitchFamily="34" charset="0"/>
              </a:rPr>
              <a:t>. </a:t>
            </a:r>
          </a:p>
          <a:p>
            <a:pPr marL="1028700" algn="just">
              <a:spcBef>
                <a:spcPts val="600"/>
              </a:spcBef>
              <a:tabLst>
                <a:tab pos="688975" algn="l"/>
                <a:tab pos="1079500" algn="l"/>
              </a:tabLst>
            </a:pPr>
            <a:r>
              <a:rPr lang="en-US" sz="2000" b="1" i="1" dirty="0">
                <a:ea typeface="Cambria" panose="02040503050406030204" pitchFamily="18" charset="0"/>
                <a:cs typeface="Calibri" panose="020F0502020204030204" pitchFamily="34" charset="0"/>
              </a:rPr>
              <a:t>2. A</a:t>
            </a:r>
            <a:r>
              <a:rPr lang="en-US" sz="2000" b="1" i="1" dirty="0">
                <a:effectLst/>
                <a:ea typeface="Cambria" panose="02040503050406030204" pitchFamily="18" charset="0"/>
                <a:cs typeface="Calibri" panose="020F0502020204030204" pitchFamily="34" charset="0"/>
              </a:rPr>
              <a:t> resident person </a:t>
            </a:r>
            <a:r>
              <a:rPr lang="en-US" sz="2000" i="1" dirty="0">
                <a:effectLst/>
                <a:ea typeface="Cambria" panose="02040503050406030204" pitchFamily="18" charset="0"/>
                <a:cs typeface="Calibri" panose="020F0502020204030204" pitchFamily="34" charset="0"/>
              </a:rPr>
              <a:t>is exempted on dividend income only if it covered under (</a:t>
            </a:r>
            <a:r>
              <a:rPr lang="en-US" sz="2000" i="1" dirty="0" err="1">
                <a:effectLst/>
                <a:ea typeface="Cambria" panose="02040503050406030204" pitchFamily="18" charset="0"/>
                <a:cs typeface="Calibri" panose="020F0502020204030204" pitchFamily="34" charset="0"/>
              </a:rPr>
              <a:t>i</a:t>
            </a:r>
            <a:r>
              <a:rPr lang="en-US" sz="2000" i="1" dirty="0">
                <a:effectLst/>
                <a:ea typeface="Cambria" panose="02040503050406030204" pitchFamily="18" charset="0"/>
                <a:cs typeface="Calibri" panose="020F0502020204030204" pitchFamily="34" charset="0"/>
              </a:rPr>
              <a:t>) or (iii) above.</a:t>
            </a:r>
            <a:endParaRPr lang="en-US" sz="2000" dirty="0">
              <a:effectLst/>
              <a:ea typeface="Cambria" panose="02040503050406030204" pitchFamily="18" charset="0"/>
              <a:cs typeface="Times New Roman" panose="02020603050405020304" pitchFamily="18" charset="0"/>
            </a:endParaRPr>
          </a:p>
          <a:p>
            <a:pPr marL="915988" algn="just">
              <a:tabLst>
                <a:tab pos="688975" algn="l"/>
                <a:tab pos="1079500" algn="l"/>
              </a:tabLst>
            </a:pPr>
            <a:endParaRPr lang="en-US"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endParaRPr lang="en-US" sz="2000" b="1"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a:xfrm>
            <a:off x="10813774" y="6356350"/>
            <a:ext cx="540026" cy="365125"/>
          </a:xfrm>
        </p:spPr>
        <p:txBody>
          <a:bodyPr/>
          <a:lstStyle/>
          <a:p>
            <a:fld id="{B911D3BB-F4F1-4E3A-A10C-FC6C006EB99A}" type="slidenum">
              <a:rPr lang="en-US" smtClean="0"/>
              <a:t>14</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2140" y="-121488"/>
            <a:ext cx="1559859"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136308" y="-62123"/>
            <a:ext cx="10449936"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2. Income Tax Exemptions – Investment Income</a:t>
            </a:r>
            <a:endParaRPr lang="en-US" sz="3200" b="1" dirty="0">
              <a:latin typeface="Cambria" panose="02040503050406030204" pitchFamily="18" charset="0"/>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353709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32F8165F-016C-4A7E-9155-E7A1007DB3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6578" y="4252167"/>
            <a:ext cx="4745422" cy="2539344"/>
          </a:xfrm>
          <a:prstGeom prst="rect">
            <a:avLst/>
          </a:prstGeom>
          <a:ln>
            <a:noFill/>
          </a:ln>
          <a:effectLst>
            <a:softEdge rad="112500"/>
          </a:effectLst>
        </p:spPr>
      </p:pic>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578902"/>
            <a:ext cx="11625719" cy="5048577"/>
          </a:xfrm>
        </p:spPr>
        <p:txBody>
          <a:bodyPr>
            <a:noAutofit/>
          </a:bodyPr>
          <a:lstStyle/>
          <a:p>
            <a:pPr marL="688975" indent="-688975" algn="just">
              <a:lnSpc>
                <a:spcPct val="100000"/>
              </a:lnSpc>
            </a:pPr>
            <a:r>
              <a:rPr lang="en-US" b="1" dirty="0">
                <a:ea typeface="Cambria" panose="02040503050406030204" pitchFamily="18" charset="0"/>
              </a:rPr>
              <a:t>2.1.2 </a:t>
            </a:r>
            <a:r>
              <a:rPr lang="en-US" b="1" u="sng" dirty="0">
                <a:ea typeface="Cambria" panose="02040503050406030204" pitchFamily="18" charset="0"/>
              </a:rPr>
              <a:t>Dividends from and gains on the realization of shares</a:t>
            </a:r>
            <a:r>
              <a:rPr lang="en-US" b="1" dirty="0">
                <a:ea typeface="Cambria" panose="02040503050406030204" pitchFamily="18" charset="0"/>
              </a:rPr>
              <a:t> </a:t>
            </a:r>
            <a:r>
              <a:rPr lang="en-US" dirty="0">
                <a:ea typeface="Cambria" panose="02040503050406030204" pitchFamily="18" charset="0"/>
              </a:rPr>
              <a:t>in a non-resident company where, derived by any person with respect to a substantial participation (holding 10% or more shares / control 10% or more voting power) in the non-resident company. (w.e.f. 01.04.2018)</a:t>
            </a:r>
            <a:r>
              <a:rPr lang="en-US" b="1" dirty="0">
                <a:ea typeface="Cambria" panose="02040503050406030204" pitchFamily="18" charset="0"/>
              </a:rPr>
              <a:t> [3</a:t>
            </a:r>
            <a:r>
              <a:rPr lang="en-US" b="1" baseline="30000" dirty="0">
                <a:ea typeface="Cambria" panose="02040503050406030204" pitchFamily="18" charset="0"/>
              </a:rPr>
              <a:t>rd</a:t>
            </a:r>
            <a:r>
              <a:rPr lang="en-US" b="1" dirty="0">
                <a:ea typeface="Cambria" panose="02040503050406030204" pitchFamily="18" charset="0"/>
              </a:rPr>
              <a:t> Schedule (r)] </a:t>
            </a:r>
            <a:r>
              <a:rPr lang="en-GB" i="1" dirty="0">
                <a:effectLst/>
                <a:ea typeface="Cambria" panose="02040503050406030204" pitchFamily="18" charset="0"/>
              </a:rPr>
              <a:t>(Original Act with a modification)</a:t>
            </a:r>
            <a:endParaRPr lang="en-US" dirty="0">
              <a:ea typeface="Cambria" panose="02040503050406030204" pitchFamily="18" charset="0"/>
            </a:endParaRPr>
          </a:p>
          <a:p>
            <a:pPr marL="630238" indent="-630238" algn="just">
              <a:lnSpc>
                <a:spcPct val="100000"/>
              </a:lnSpc>
            </a:pPr>
            <a:r>
              <a:rPr lang="en-US" b="1" dirty="0">
                <a:ea typeface="Cambria" panose="02040503050406030204" pitchFamily="18" charset="0"/>
              </a:rPr>
              <a:t>2.1.3 </a:t>
            </a:r>
            <a:r>
              <a:rPr lang="en-US" b="1" u="sng" dirty="0">
                <a:ea typeface="Cambria" panose="02040503050406030204" pitchFamily="18" charset="0"/>
              </a:rPr>
              <a:t>Dividends and gains on the realization of units</a:t>
            </a:r>
            <a:r>
              <a:rPr lang="en-US" b="1" dirty="0">
                <a:ea typeface="Cambria" panose="02040503050406030204" pitchFamily="18" charset="0"/>
              </a:rPr>
              <a:t> </a:t>
            </a:r>
            <a:r>
              <a:rPr lang="en-US" dirty="0">
                <a:ea typeface="Cambria" panose="02040503050406030204" pitchFamily="18" charset="0"/>
              </a:rPr>
              <a:t>or amounts derived as gains from the realization of capital assets of a business or investment by a unit holder, from </a:t>
            </a:r>
            <a:r>
              <a:rPr lang="en-US" b="1" u="sng" dirty="0">
                <a:ea typeface="Cambria" panose="02040503050406030204" pitchFamily="18" charset="0"/>
              </a:rPr>
              <a:t>Real Estate Investment Trust </a:t>
            </a:r>
            <a:r>
              <a:rPr lang="en-US" u="sng" dirty="0">
                <a:ea typeface="Cambria" panose="02040503050406030204" pitchFamily="18" charset="0"/>
              </a:rPr>
              <a:t>(REIT)</a:t>
            </a:r>
            <a:r>
              <a:rPr lang="en-US" dirty="0">
                <a:ea typeface="Cambria" panose="02040503050406030204" pitchFamily="18" charset="0"/>
              </a:rPr>
              <a:t> listed in the CSE.</a:t>
            </a:r>
            <a:r>
              <a:rPr lang="en-US" b="1" dirty="0">
                <a:ea typeface="Cambria" panose="02040503050406030204" pitchFamily="18" charset="0"/>
              </a:rPr>
              <a:t> [3</a:t>
            </a:r>
            <a:r>
              <a:rPr lang="en-US" b="1" baseline="30000" dirty="0">
                <a:ea typeface="Cambria" panose="02040503050406030204" pitchFamily="18" charset="0"/>
              </a:rPr>
              <a:t>rd</a:t>
            </a:r>
            <a:r>
              <a:rPr lang="en-US" b="1" dirty="0">
                <a:ea typeface="Cambria" panose="02040503050406030204" pitchFamily="18" charset="0"/>
              </a:rPr>
              <a:t> Schedule (</a:t>
            </a:r>
            <a:r>
              <a:rPr lang="en-US" b="1" dirty="0" err="1">
                <a:ea typeface="Cambria" panose="02040503050406030204" pitchFamily="18" charset="0"/>
              </a:rPr>
              <a:t>rr</a:t>
            </a:r>
            <a:r>
              <a:rPr lang="en-US" b="1" dirty="0">
                <a:ea typeface="Cambria" panose="02040503050406030204" pitchFamily="18" charset="0"/>
              </a:rPr>
              <a:t>)] </a:t>
            </a:r>
          </a:p>
          <a:p>
            <a:pPr marL="341313" algn="just">
              <a:lnSpc>
                <a:spcPct val="100000"/>
              </a:lnSpc>
              <a:spcBef>
                <a:spcPts val="0"/>
              </a:spcBef>
            </a:pPr>
            <a:r>
              <a:rPr lang="en-US" i="1" dirty="0">
                <a:effectLst/>
                <a:ea typeface="Cambria" panose="02040503050406030204" pitchFamily="18" charset="0"/>
              </a:rPr>
              <a:t>    [By referring item (</a:t>
            </a:r>
            <a:r>
              <a:rPr lang="en-US" i="1" dirty="0" err="1">
                <a:effectLst/>
                <a:ea typeface="Cambria" panose="02040503050406030204" pitchFamily="18" charset="0"/>
              </a:rPr>
              <a:t>hh</a:t>
            </a:r>
            <a:r>
              <a:rPr lang="en-US" i="1" dirty="0">
                <a:effectLst/>
                <a:ea typeface="Cambria" panose="02040503050406030204" pitchFamily="18" charset="0"/>
              </a:rPr>
              <a:t>) of </a:t>
            </a:r>
            <a:r>
              <a:rPr lang="en-GB" i="1" dirty="0">
                <a:effectLst/>
                <a:ea typeface="Cambria" panose="02040503050406030204" pitchFamily="18" charset="0"/>
              </a:rPr>
              <a:t>3</a:t>
            </a:r>
            <a:r>
              <a:rPr lang="en-GB" i="1" baseline="30000" dirty="0">
                <a:effectLst/>
                <a:ea typeface="Cambria" panose="02040503050406030204" pitchFamily="18" charset="0"/>
              </a:rPr>
              <a:t>rd</a:t>
            </a:r>
            <a:r>
              <a:rPr lang="en-GB" i="1" dirty="0">
                <a:effectLst/>
                <a:ea typeface="Cambria" panose="02040503050406030204" pitchFamily="18" charset="0"/>
              </a:rPr>
              <a:t> Schedule, it is </a:t>
            </a:r>
            <a:r>
              <a:rPr lang="en-US" i="1" dirty="0">
                <a:effectLst/>
                <a:ea typeface="Cambria" panose="02040503050406030204" pitchFamily="18" charset="0"/>
              </a:rPr>
              <a:t>assumed </a:t>
            </a:r>
          </a:p>
          <a:p>
            <a:pPr marL="341313" algn="just">
              <a:lnSpc>
                <a:spcPct val="100000"/>
              </a:lnSpc>
              <a:spcBef>
                <a:spcPts val="0"/>
              </a:spcBef>
            </a:pPr>
            <a:r>
              <a:rPr lang="en-US" i="1" dirty="0">
                <a:ea typeface="Cambria" panose="02040503050406030204" pitchFamily="18" charset="0"/>
              </a:rPr>
              <a:t>    </a:t>
            </a:r>
            <a:r>
              <a:rPr lang="en-US" i="1" dirty="0">
                <a:effectLst/>
                <a:ea typeface="Cambria" panose="02040503050406030204" pitchFamily="18" charset="0"/>
              </a:rPr>
              <a:t>that it is effective from 01.04.2021</a:t>
            </a:r>
            <a:r>
              <a:rPr lang="en-GB" i="1" dirty="0">
                <a:effectLst/>
                <a:ea typeface="Cambria" panose="02040503050406030204" pitchFamily="18" charset="0"/>
              </a:rPr>
              <a:t>]</a:t>
            </a:r>
            <a:r>
              <a:rPr lang="en-US" b="1" dirty="0">
                <a:ea typeface="Cambria" panose="02040503050406030204" pitchFamily="18" charset="0"/>
              </a:rPr>
              <a:t> </a:t>
            </a:r>
          </a:p>
          <a:p>
            <a:pPr algn="just"/>
            <a:endParaRPr lang="en-US" dirty="0">
              <a:latin typeface="Cambria" panose="02040503050406030204" pitchFamily="18" charset="0"/>
              <a:ea typeface="Cambria" panose="02040503050406030204" pitchFamily="18" charset="0"/>
            </a:endParaRPr>
          </a:p>
          <a:p>
            <a:pPr marL="915988" algn="just">
              <a:tabLst>
                <a:tab pos="688975" algn="l"/>
                <a:tab pos="1079500" algn="l"/>
              </a:tabLst>
            </a:pPr>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                   </a:t>
            </a:r>
            <a:endParaRPr lang="en-US" b="1"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15</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2024" y="-121489"/>
            <a:ext cx="1529975"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0" y="-10340"/>
            <a:ext cx="10972800"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2. Income Tax Exemptions – Investment Income (Contd.)</a:t>
            </a:r>
            <a:endParaRPr lang="en-US" sz="3200" b="1" dirty="0">
              <a:latin typeface="Cambria" panose="02040503050406030204" pitchFamily="18" charset="0"/>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2385633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501614"/>
            <a:ext cx="11625719" cy="5048577"/>
          </a:xfrm>
        </p:spPr>
        <p:txBody>
          <a:bodyPr>
            <a:normAutofit fontScale="92500" lnSpcReduction="10000"/>
          </a:bodyPr>
          <a:lstStyle/>
          <a:p>
            <a:pPr algn="just">
              <a:lnSpc>
                <a:spcPct val="120000"/>
              </a:lnSpc>
            </a:pPr>
            <a:r>
              <a:rPr lang="en-US" b="1" dirty="0">
                <a:ea typeface="Cambria" panose="02040503050406030204" pitchFamily="18" charset="0"/>
              </a:rPr>
              <a:t>2.2 Exemptions on Interest Income</a:t>
            </a:r>
          </a:p>
          <a:p>
            <a:pPr algn="just">
              <a:lnSpc>
                <a:spcPct val="120000"/>
              </a:lnSpc>
            </a:pPr>
            <a:r>
              <a:rPr lang="en-US" b="1" dirty="0">
                <a:ea typeface="Cambria" panose="02040503050406030204" pitchFamily="18" charset="0"/>
              </a:rPr>
              <a:t>2.2.1 Interest Earned by; [3rd Schedule (</a:t>
            </a:r>
            <a:r>
              <a:rPr lang="en-US" b="1" dirty="0" err="1">
                <a:ea typeface="Cambria" panose="02040503050406030204" pitchFamily="18" charset="0"/>
              </a:rPr>
              <a:t>i</a:t>
            </a:r>
            <a:r>
              <a:rPr lang="en-US" b="1" dirty="0">
                <a:ea typeface="Cambria" panose="02040503050406030204" pitchFamily="18" charset="0"/>
              </a:rPr>
              <a:t>)] </a:t>
            </a:r>
          </a:p>
          <a:p>
            <a:pPr marL="342900" indent="-342900" algn="just">
              <a:buFont typeface="Arial" panose="020B0604020202020204" pitchFamily="34" charset="0"/>
              <a:buChar char="•"/>
            </a:pPr>
            <a:r>
              <a:rPr lang="en-US" b="1" dirty="0">
                <a:ea typeface="Cambria" panose="02040503050406030204" pitchFamily="18" charset="0"/>
              </a:rPr>
              <a:t>any charitable institution</a:t>
            </a:r>
            <a:r>
              <a:rPr lang="en-US" dirty="0">
                <a:ea typeface="Cambria" panose="02040503050406030204" pitchFamily="18" charset="0"/>
              </a:rPr>
              <a:t>, only if it applies for the purpose of providing care for children, the elderly or disabled in a home maintained by such institution. (Original Act)</a:t>
            </a:r>
          </a:p>
          <a:p>
            <a:pPr marL="342900" indent="-342900" algn="just">
              <a:buFont typeface="Arial" panose="020B0604020202020204" pitchFamily="34" charset="0"/>
              <a:buChar char="•"/>
            </a:pPr>
            <a:r>
              <a:rPr lang="en-US" b="1" dirty="0">
                <a:ea typeface="Cambria" panose="02040503050406030204" pitchFamily="18" charset="0"/>
              </a:rPr>
              <a:t>any person outside SL </a:t>
            </a:r>
            <a:r>
              <a:rPr lang="en-US" dirty="0">
                <a:ea typeface="Cambria" panose="02040503050406030204" pitchFamily="18" charset="0"/>
              </a:rPr>
              <a:t>(</a:t>
            </a:r>
            <a:r>
              <a:rPr lang="en-US" u="sng" dirty="0">
                <a:ea typeface="Cambria" panose="02040503050406030204" pitchFamily="18" charset="0"/>
              </a:rPr>
              <a:t>overseas lenders</a:t>
            </a:r>
            <a:r>
              <a:rPr lang="en-US" dirty="0">
                <a:ea typeface="Cambria" panose="02040503050406030204" pitchFamily="18" charset="0"/>
              </a:rPr>
              <a:t>) on any loan </a:t>
            </a:r>
            <a:r>
              <a:rPr lang="en-US" u="sng" dirty="0">
                <a:ea typeface="Cambria" panose="02040503050406030204" pitchFamily="18" charset="0"/>
              </a:rPr>
              <a:t>granted to any person in Sri Lanka</a:t>
            </a:r>
            <a:r>
              <a:rPr lang="en-US" dirty="0">
                <a:ea typeface="Cambria" panose="02040503050406030204" pitchFamily="18" charset="0"/>
              </a:rPr>
              <a:t>.</a:t>
            </a:r>
          </a:p>
          <a:p>
            <a:pPr marL="342900" indent="-342900" algn="just">
              <a:buFont typeface="Arial" panose="020B0604020202020204" pitchFamily="34" charset="0"/>
              <a:buChar char="•"/>
            </a:pPr>
            <a:r>
              <a:rPr lang="en-US" b="1" dirty="0">
                <a:ea typeface="Cambria" panose="02040503050406030204" pitchFamily="18" charset="0"/>
              </a:rPr>
              <a:t>any person</a:t>
            </a:r>
            <a:r>
              <a:rPr lang="en-US" dirty="0">
                <a:ea typeface="Cambria" panose="02040503050406030204" pitchFamily="18" charset="0"/>
              </a:rPr>
              <a:t> on </a:t>
            </a:r>
            <a:r>
              <a:rPr lang="en-US" u="sng" dirty="0">
                <a:ea typeface="Cambria" panose="02040503050406030204" pitchFamily="18" charset="0"/>
              </a:rPr>
              <a:t>any foreign currency</a:t>
            </a:r>
            <a:r>
              <a:rPr lang="en-US" dirty="0">
                <a:ea typeface="Cambria" panose="02040503050406030204" pitchFamily="18" charset="0"/>
              </a:rPr>
              <a:t> account deposits in any commercial/</a:t>
            </a:r>
            <a:r>
              <a:rPr lang="en-US" dirty="0" err="1">
                <a:ea typeface="Cambria" panose="02040503050406030204" pitchFamily="18" charset="0"/>
              </a:rPr>
              <a:t>specialised</a:t>
            </a:r>
            <a:r>
              <a:rPr lang="en-US" dirty="0">
                <a:ea typeface="Cambria" panose="02040503050406030204" pitchFamily="18" charset="0"/>
              </a:rPr>
              <a:t> bank with the approval of CBSL on or after 01.01.2020.</a:t>
            </a:r>
          </a:p>
          <a:p>
            <a:pPr marL="342900" indent="-342900" algn="just">
              <a:buFont typeface="Arial" panose="020B0604020202020204" pitchFamily="34" charset="0"/>
              <a:buChar char="•"/>
            </a:pPr>
            <a:r>
              <a:rPr lang="en-US" b="1" dirty="0">
                <a:ea typeface="Cambria" panose="02040503050406030204" pitchFamily="18" charset="0"/>
              </a:rPr>
              <a:t>any person </a:t>
            </a:r>
            <a:r>
              <a:rPr lang="en-US" dirty="0">
                <a:ea typeface="Cambria" panose="02040503050406030204" pitchFamily="18" charset="0"/>
              </a:rPr>
              <a:t>from </a:t>
            </a:r>
            <a:r>
              <a:rPr lang="en-US" u="sng" dirty="0">
                <a:ea typeface="Cambria" panose="02040503050406030204" pitchFamily="18" charset="0"/>
              </a:rPr>
              <a:t>any Special Deposit Account</a:t>
            </a:r>
            <a:r>
              <a:rPr lang="en-US" dirty="0">
                <a:ea typeface="Cambria" panose="02040503050406030204" pitchFamily="18" charset="0"/>
              </a:rPr>
              <a:t> with an </a:t>
            </a:r>
            <a:r>
              <a:rPr lang="en-US" dirty="0" err="1">
                <a:ea typeface="Cambria" panose="02040503050406030204" pitchFamily="18" charset="0"/>
              </a:rPr>
              <a:t>authorised</a:t>
            </a:r>
            <a:r>
              <a:rPr lang="en-US" dirty="0">
                <a:ea typeface="Cambria" panose="02040503050406030204" pitchFamily="18" charset="0"/>
              </a:rPr>
              <a:t> dealer in SL under Foreign Exchange Act either in designated foreign currency or in SL </a:t>
            </a:r>
            <a:r>
              <a:rPr lang="en-US" dirty="0" err="1">
                <a:ea typeface="Cambria" panose="02040503050406030204" pitchFamily="18" charset="0"/>
              </a:rPr>
              <a:t>Rs</a:t>
            </a:r>
            <a:r>
              <a:rPr lang="en-US" dirty="0">
                <a:ea typeface="Cambria" panose="02040503050406030204" pitchFamily="18" charset="0"/>
              </a:rPr>
              <a:t>. on or after 08.04.2020.</a:t>
            </a:r>
          </a:p>
          <a:p>
            <a:pPr marL="342900" indent="-342900" algn="just">
              <a:buFont typeface="Arial" panose="020B0604020202020204" pitchFamily="34" charset="0"/>
              <a:buChar char="•"/>
            </a:pPr>
            <a:r>
              <a:rPr lang="en-US" b="1" dirty="0">
                <a:ea typeface="Cambria" panose="02040503050406030204" pitchFamily="18" charset="0"/>
              </a:rPr>
              <a:t>any welfare society </a:t>
            </a:r>
            <a:r>
              <a:rPr lang="en-US" dirty="0">
                <a:ea typeface="Cambria" panose="02040503050406030204" pitchFamily="18" charset="0"/>
              </a:rPr>
              <a:t>on or after 01.04.2021</a:t>
            </a:r>
          </a:p>
          <a:p>
            <a:pPr marL="342900" indent="-342900" algn="just">
              <a:buFont typeface="Arial" panose="020B0604020202020204" pitchFamily="34" charset="0"/>
              <a:buChar char="•"/>
            </a:pPr>
            <a:r>
              <a:rPr lang="en-US" b="1" dirty="0">
                <a:ea typeface="Cambria" panose="02040503050406030204" pitchFamily="18" charset="0"/>
              </a:rPr>
              <a:t>any multi-national company </a:t>
            </a:r>
            <a:r>
              <a:rPr lang="en-US" dirty="0">
                <a:ea typeface="Cambria" panose="02040503050406030204" pitchFamily="18" charset="0"/>
              </a:rPr>
              <a:t>on any deposit in foreign currency in any domestic bank, if such deposit is maintained to cover its import expenditure for that year of assessment, on or after 01.04.2021.</a:t>
            </a:r>
          </a:p>
          <a:p>
            <a:pPr marL="342900" indent="-342900" algn="just">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endParaRPr lang="en-US" sz="2200" dirty="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16</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0"/>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5928" y="-121489"/>
            <a:ext cx="1506071"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209862" y="-10272"/>
            <a:ext cx="10655362"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2. Income Tax Exemptions – Investment Income (Contd.)</a:t>
            </a:r>
            <a:endParaRPr lang="en-US" sz="3200" b="1" dirty="0">
              <a:latin typeface="Cambria" panose="02040503050406030204" pitchFamily="18" charset="0"/>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1951471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600117"/>
            <a:ext cx="11625719" cy="5020181"/>
          </a:xfrm>
        </p:spPr>
        <p:txBody>
          <a:bodyPr>
            <a:normAutofit lnSpcReduction="10000"/>
          </a:bodyPr>
          <a:lstStyle/>
          <a:p>
            <a:pPr marL="749300" indent="-749300" algn="just"/>
            <a:r>
              <a:rPr lang="en-US" sz="2200" b="1" dirty="0">
                <a:ea typeface="Cambria" panose="02040503050406030204" pitchFamily="18" charset="0"/>
              </a:rPr>
              <a:t>2.2.2 Any interest, discount or realization gain earned by a non-resident person</a:t>
            </a:r>
            <a:r>
              <a:rPr lang="en-US" sz="2200" dirty="0">
                <a:ea typeface="Cambria" panose="02040503050406030204" pitchFamily="18" charset="0"/>
              </a:rPr>
              <a:t> on any Sovereign Bond denominated in any currency (w.e.f. 01.04.2018) [3</a:t>
            </a:r>
            <a:r>
              <a:rPr lang="en-US" sz="2200" baseline="30000" dirty="0">
                <a:ea typeface="Cambria" panose="02040503050406030204" pitchFamily="18" charset="0"/>
              </a:rPr>
              <a:t>rd</a:t>
            </a:r>
            <a:r>
              <a:rPr lang="en-US" sz="2200" dirty="0">
                <a:ea typeface="Cambria" panose="02040503050406030204" pitchFamily="18" charset="0"/>
              </a:rPr>
              <a:t> Sch. (l)]</a:t>
            </a:r>
          </a:p>
          <a:p>
            <a:pPr marL="793750" indent="-793750" algn="just"/>
            <a:r>
              <a:rPr lang="en-US" sz="2200" b="1" dirty="0">
                <a:ea typeface="Cambria" panose="02040503050406030204" pitchFamily="18" charset="0"/>
              </a:rPr>
              <a:t>2.2.3 Interest or discount </a:t>
            </a:r>
            <a:r>
              <a:rPr lang="en-US" sz="2200" dirty="0">
                <a:ea typeface="Cambria" panose="02040503050406030204" pitchFamily="18" charset="0"/>
              </a:rPr>
              <a:t>paid or allowed to </a:t>
            </a:r>
            <a:r>
              <a:rPr lang="en-US" sz="2200" b="1" dirty="0">
                <a:ea typeface="Cambria" panose="02040503050406030204" pitchFamily="18" charset="0"/>
              </a:rPr>
              <a:t>any person </a:t>
            </a:r>
            <a:r>
              <a:rPr lang="en-US" sz="2200" dirty="0">
                <a:ea typeface="Cambria" panose="02040503050406030204" pitchFamily="18" charset="0"/>
              </a:rPr>
              <a:t>on any foreign currency Sovereign Bond, including SL Development Bonds (w.e.f. 01.04.2018). [3</a:t>
            </a:r>
            <a:r>
              <a:rPr lang="en-US" sz="2200" baseline="30000" dirty="0">
                <a:ea typeface="Cambria" panose="02040503050406030204" pitchFamily="18" charset="0"/>
              </a:rPr>
              <a:t>rd</a:t>
            </a:r>
            <a:r>
              <a:rPr lang="en-US" sz="2200" dirty="0">
                <a:ea typeface="Cambria" panose="02040503050406030204" pitchFamily="18" charset="0"/>
              </a:rPr>
              <a:t> Sch. (l)] </a:t>
            </a:r>
            <a:r>
              <a:rPr lang="en-US" sz="2200" i="1" dirty="0">
                <a:ea typeface="Cambria" panose="02040503050406030204" pitchFamily="18" charset="0"/>
              </a:rPr>
              <a:t>(Original Act with a modification)</a:t>
            </a:r>
          </a:p>
          <a:p>
            <a:pPr marL="749300" indent="-749300" algn="just"/>
            <a:r>
              <a:rPr lang="en-US" sz="2200" b="1" dirty="0">
                <a:ea typeface="Cambria" panose="02040503050406030204" pitchFamily="18" charset="0"/>
              </a:rPr>
              <a:t>2.2.4 A gain from realization </a:t>
            </a:r>
            <a:r>
              <a:rPr lang="en-US" sz="2200" dirty="0">
                <a:ea typeface="Cambria" panose="02040503050406030204" pitchFamily="18" charset="0"/>
              </a:rPr>
              <a:t>of SL international sovereign bonds and received/derived by a commercial bank/authorized dealer who made an aggregate investment not less than USD 100 million in such bonds on or after 01.04.2021. [3</a:t>
            </a:r>
            <a:r>
              <a:rPr lang="en-US" sz="2200" baseline="30000" dirty="0">
                <a:ea typeface="Cambria" panose="02040503050406030204" pitchFamily="18" charset="0"/>
              </a:rPr>
              <a:t>rd</a:t>
            </a:r>
            <a:r>
              <a:rPr lang="en-US" sz="2200" dirty="0">
                <a:ea typeface="Cambria" panose="02040503050406030204" pitchFamily="18" charset="0"/>
              </a:rPr>
              <a:t> Sch. (</a:t>
            </a:r>
            <a:r>
              <a:rPr lang="en-US" sz="2200" dirty="0" err="1">
                <a:ea typeface="Cambria" panose="02040503050406030204" pitchFamily="18" charset="0"/>
              </a:rPr>
              <a:t>ll</a:t>
            </a:r>
            <a:r>
              <a:rPr lang="en-US" sz="2200" dirty="0">
                <a:ea typeface="Cambria" panose="02040503050406030204" pitchFamily="18" charset="0"/>
              </a:rPr>
              <a:t>)]</a:t>
            </a:r>
          </a:p>
          <a:p>
            <a:pPr marL="749300" indent="-749300" algn="just"/>
            <a:r>
              <a:rPr lang="en-US" sz="2200" b="1" dirty="0">
                <a:ea typeface="Cambria" panose="02040503050406030204" pitchFamily="18" charset="0"/>
              </a:rPr>
              <a:t>2.2.5 Interest or discount </a:t>
            </a:r>
            <a:r>
              <a:rPr lang="en-US" sz="2200" dirty="0">
                <a:ea typeface="Cambria" panose="02040503050406030204" pitchFamily="18" charset="0"/>
              </a:rPr>
              <a:t>accrued or derived on or after 01.04.2021 </a:t>
            </a:r>
            <a:r>
              <a:rPr lang="en-US" sz="2200" u="sng" dirty="0">
                <a:ea typeface="Cambria" panose="02040503050406030204" pitchFamily="18" charset="0"/>
              </a:rPr>
              <a:t>by any </a:t>
            </a:r>
            <a:r>
              <a:rPr lang="en-US" sz="2200" u="sng" dirty="0" err="1">
                <a:ea typeface="Cambria" panose="02040503050406030204" pitchFamily="18" charset="0"/>
              </a:rPr>
              <a:t>Samurdhi</a:t>
            </a:r>
            <a:r>
              <a:rPr lang="en-US" sz="2200" u="sng" dirty="0">
                <a:ea typeface="Cambria" panose="02040503050406030204" pitchFamily="18" charset="0"/>
              </a:rPr>
              <a:t> community-based banks</a:t>
            </a:r>
            <a:r>
              <a:rPr lang="en-US" sz="2200" dirty="0">
                <a:ea typeface="Cambria" panose="02040503050406030204" pitchFamily="18" charset="0"/>
              </a:rPr>
              <a:t> from security/treasury bonds or treasury bills.</a:t>
            </a:r>
          </a:p>
          <a:p>
            <a:pPr lvl="0" algn="just" eaLnBrk="0" fontAlgn="base" hangingPunct="0">
              <a:lnSpc>
                <a:spcPct val="100000"/>
              </a:lnSpc>
              <a:spcBef>
                <a:spcPct val="0"/>
              </a:spcBef>
              <a:spcAft>
                <a:spcPct val="0"/>
              </a:spcAft>
            </a:pPr>
            <a:endParaRPr lang="en-US" altLang="en-US" sz="2000" b="1" i="1" dirty="0">
              <a:solidFill>
                <a:srgbClr val="2E74B5"/>
              </a:solidFill>
              <a:latin typeface="Calibri" panose="020F0502020204030204" pitchFamily="34" charset="0"/>
              <a:ea typeface="Times New Roman" panose="02020603050405020304" pitchFamily="18" charset="0"/>
              <a:cs typeface="Calibri" panose="020F0502020204030204" pitchFamily="34" charset="0"/>
            </a:endParaRPr>
          </a:p>
          <a:p>
            <a:pPr lvl="0" algn="just" eaLnBrk="0" fontAlgn="base" hangingPunct="0">
              <a:lnSpc>
                <a:spcPct val="100000"/>
              </a:lnSpc>
              <a:spcBef>
                <a:spcPct val="0"/>
              </a:spcBef>
              <a:spcAft>
                <a:spcPct val="0"/>
              </a:spcAft>
            </a:pPr>
            <a:r>
              <a:rPr lang="en-US" altLang="en-US" sz="2000" b="1" i="1" dirty="0">
                <a:solidFill>
                  <a:srgbClr val="2E74B5"/>
                </a:solidFill>
                <a:ea typeface="Times New Roman" panose="02020603050405020304" pitchFamily="18" charset="0"/>
                <a:cs typeface="Calibri" panose="020F0502020204030204" pitchFamily="34" charset="0"/>
              </a:rPr>
              <a:t>REMARKS/ADVICE</a:t>
            </a:r>
            <a:endParaRPr lang="en-US" altLang="en-US" sz="2000" dirty="0">
              <a:solidFill>
                <a:srgbClr val="2E74B5"/>
              </a:solidFill>
              <a:ea typeface="Times New Roman" panose="02020603050405020304" pitchFamily="18" charset="0"/>
              <a:cs typeface="Times New Roman" panose="02020603050405020304" pitchFamily="18" charset="0"/>
            </a:endParaRPr>
          </a:p>
          <a:p>
            <a:pPr lvl="0" algn="just" eaLnBrk="0" fontAlgn="base" hangingPunct="0">
              <a:lnSpc>
                <a:spcPct val="100000"/>
              </a:lnSpc>
              <a:spcBef>
                <a:spcPct val="0"/>
              </a:spcBef>
              <a:spcAft>
                <a:spcPct val="0"/>
              </a:spcAft>
            </a:pPr>
            <a:r>
              <a:rPr lang="en-US" altLang="en-US" sz="2000" i="1" dirty="0">
                <a:solidFill>
                  <a:srgbClr val="0070C0"/>
                </a:solidFill>
                <a:ea typeface="Times New Roman" panose="02020603050405020304" pitchFamily="18" charset="0"/>
                <a:cs typeface="Calibri" panose="020F0502020204030204" pitchFamily="34" charset="0"/>
              </a:rPr>
              <a:t>Even a Company declares dividends out of </a:t>
            </a:r>
            <a:r>
              <a:rPr lang="en-US" altLang="en-US" sz="2000" i="1" u="sng" dirty="0">
                <a:solidFill>
                  <a:srgbClr val="0070C0"/>
                </a:solidFill>
                <a:ea typeface="Times New Roman" panose="02020603050405020304" pitchFamily="18" charset="0"/>
                <a:cs typeface="Calibri" panose="020F0502020204030204" pitchFamily="34" charset="0"/>
              </a:rPr>
              <a:t>it’s tax exempted profits</a:t>
            </a:r>
            <a:r>
              <a:rPr lang="en-US" altLang="en-US" sz="2000" i="1" dirty="0">
                <a:solidFill>
                  <a:srgbClr val="0070C0"/>
                </a:solidFill>
                <a:ea typeface="Times New Roman" panose="02020603050405020304" pitchFamily="18" charset="0"/>
                <a:cs typeface="Calibri" panose="020F0502020204030204" pitchFamily="34" charset="0"/>
              </a:rPr>
              <a:t>, except for BOI companies covered under item (</a:t>
            </a:r>
            <a:r>
              <a:rPr lang="en-US" altLang="en-US" sz="2000" i="1" dirty="0" err="1">
                <a:solidFill>
                  <a:srgbClr val="0070C0"/>
                </a:solidFill>
                <a:ea typeface="Times New Roman" panose="02020603050405020304" pitchFamily="18" charset="0"/>
                <a:cs typeface="Calibri" panose="020F0502020204030204" pitchFamily="34" charset="0"/>
              </a:rPr>
              <a:t>oo</a:t>
            </a:r>
            <a:r>
              <a:rPr lang="en-US" altLang="en-US" sz="2000" i="1" dirty="0">
                <a:solidFill>
                  <a:srgbClr val="0070C0"/>
                </a:solidFill>
                <a:ea typeface="Times New Roman" panose="02020603050405020304" pitchFamily="18" charset="0"/>
                <a:cs typeface="Calibri" panose="020F0502020204030204" pitchFamily="34" charset="0"/>
              </a:rPr>
              <a:t>)(iii) of 3rd Schedule detailed in para 2.6 (iii) above, in all other cases the </a:t>
            </a:r>
            <a:r>
              <a:rPr lang="en-US" altLang="en-US" sz="2000" b="1" i="1" u="sng" dirty="0">
                <a:solidFill>
                  <a:srgbClr val="0070C0"/>
                </a:solidFill>
                <a:ea typeface="Times New Roman" panose="02020603050405020304" pitchFamily="18" charset="0"/>
                <a:cs typeface="Calibri" panose="020F0502020204030204" pitchFamily="34" charset="0"/>
              </a:rPr>
              <a:t>recipient resident persons</a:t>
            </a:r>
            <a:r>
              <a:rPr lang="en-US" altLang="en-US" sz="2000" i="1" dirty="0">
                <a:solidFill>
                  <a:srgbClr val="0070C0"/>
                </a:solidFill>
                <a:ea typeface="Times New Roman" panose="02020603050405020304" pitchFamily="18" charset="0"/>
                <a:cs typeface="Calibri" panose="020F0502020204030204" pitchFamily="34" charset="0"/>
              </a:rPr>
              <a:t> (resident shareholder whether an individual, company or otherwise) are liable to income tax on their hands. </a:t>
            </a:r>
          </a:p>
          <a:p>
            <a:pPr lvl="0" algn="just" eaLnBrk="0" fontAlgn="base" hangingPunct="0">
              <a:lnSpc>
                <a:spcPct val="100000"/>
              </a:lnSpc>
              <a:spcBef>
                <a:spcPct val="0"/>
              </a:spcBef>
              <a:spcAft>
                <a:spcPct val="0"/>
              </a:spcAft>
            </a:pPr>
            <a:r>
              <a:rPr lang="en-US" altLang="en-US" sz="2000" i="1" dirty="0">
                <a:solidFill>
                  <a:srgbClr val="0070C0"/>
                </a:solidFill>
                <a:ea typeface="Times New Roman" panose="02020603050405020304" pitchFamily="18" charset="0"/>
                <a:cs typeface="Calibri" panose="020F0502020204030204" pitchFamily="34" charset="0"/>
              </a:rPr>
              <a:t>It shows an unfair situation and a deviation from the expectations of granting tax holidays.</a:t>
            </a:r>
            <a:endParaRPr lang="en-US" altLang="en-US" sz="2000" dirty="0"/>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17</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7882" y="-121488"/>
            <a:ext cx="1494118"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209862" y="30535"/>
            <a:ext cx="10615020"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 </a:t>
            </a:r>
            <a:b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2</a:t>
            </a: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 Income Tax Exemptions – Investment Income (Contd.)</a:t>
            </a:r>
            <a:endParaRPr lang="en-US" sz="3200" b="1" dirty="0">
              <a:latin typeface="+mn-lt"/>
              <a:ea typeface="Cambria" panose="02040503050406030204" pitchFamily="18" charset="0"/>
              <a:cs typeface="AngsanaUPC" panose="02020603050405020304" pitchFamily="18" charset="-34"/>
            </a:endParaRPr>
          </a:p>
        </p:txBody>
      </p:sp>
      <p:sp>
        <p:nvSpPr>
          <p:cNvPr id="8" name="Rectangle 7">
            <a:extLst>
              <a:ext uri="{FF2B5EF4-FFF2-40B4-BE49-F238E27FC236}">
                <a16:creationId xmlns:a16="http://schemas.microsoft.com/office/drawing/2014/main" id="{7996DA8B-5140-4485-81BC-77E0C973ADB2}"/>
              </a:ext>
            </a:extLst>
          </p:cNvPr>
          <p:cNvSpPr/>
          <p:nvPr/>
        </p:nvSpPr>
        <p:spPr>
          <a:xfrm>
            <a:off x="209862" y="4759281"/>
            <a:ext cx="11698997" cy="159706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27561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607298"/>
            <a:ext cx="11625719" cy="5020181"/>
          </a:xfrm>
        </p:spPr>
        <p:txBody>
          <a:bodyPr>
            <a:normAutofit/>
          </a:bodyPr>
          <a:lstStyle/>
          <a:p>
            <a:pPr marL="573088" lvl="2" indent="-573088" algn="just">
              <a:spcBef>
                <a:spcPts val="1000"/>
              </a:spcBef>
            </a:pPr>
            <a:r>
              <a:rPr lang="en-US" sz="2400" b="1" dirty="0">
                <a:ea typeface="Cambria" panose="02040503050406030204" pitchFamily="18" charset="0"/>
                <a:cs typeface="Calibri" panose="020F0502020204030204" pitchFamily="34" charset="0"/>
              </a:rPr>
              <a:t>3. Exemption on any Other Receipts -</a:t>
            </a:r>
            <a:endParaRPr lang="en-US" sz="2400" dirty="0">
              <a:ea typeface="Cambria" panose="02040503050406030204" pitchFamily="18" charset="0"/>
              <a:cs typeface="Times New Roman" panose="02020603050405020304" pitchFamily="18" charset="0"/>
            </a:endParaRPr>
          </a:p>
          <a:p>
            <a:pPr marL="573088" indent="-573088" algn="just">
              <a:lnSpc>
                <a:spcPct val="150000"/>
              </a:lnSpc>
            </a:pPr>
            <a:r>
              <a:rPr lang="en-US" sz="2200" b="1" dirty="0">
                <a:ea typeface="Cambria" panose="02040503050406030204" pitchFamily="18" charset="0"/>
              </a:rPr>
              <a:t>3.1 Any sum received by; </a:t>
            </a:r>
            <a:r>
              <a:rPr lang="en-US" sz="2200" dirty="0">
                <a:ea typeface="Cambria" panose="02040503050406030204" pitchFamily="18" charset="0"/>
              </a:rPr>
              <a:t>(on or after 01.04.2018)[3</a:t>
            </a:r>
            <a:r>
              <a:rPr lang="en-US" sz="2200" baseline="30000" dirty="0">
                <a:ea typeface="Cambria" panose="02040503050406030204" pitchFamily="18" charset="0"/>
              </a:rPr>
              <a:t>rd</a:t>
            </a:r>
            <a:r>
              <a:rPr lang="en-US" sz="2200" dirty="0">
                <a:ea typeface="Cambria" panose="02040503050406030204" pitchFamily="18" charset="0"/>
              </a:rPr>
              <a:t> Sch. (k)]</a:t>
            </a:r>
          </a:p>
          <a:p>
            <a:pPr marL="573088" indent="-231775" algn="just">
              <a:buFont typeface="Arial" panose="020B0604020202020204" pitchFamily="34" charset="0"/>
              <a:buChar char="•"/>
            </a:pPr>
            <a:r>
              <a:rPr lang="en-US" sz="2200" dirty="0">
                <a:ea typeface="Cambria" panose="02040503050406030204" pitchFamily="18" charset="0"/>
              </a:rPr>
              <a:t>any person from </a:t>
            </a:r>
            <a:r>
              <a:rPr lang="en-US" sz="2200" u="sng" dirty="0">
                <a:ea typeface="Cambria" panose="02040503050406030204" pitchFamily="18" charset="0"/>
              </a:rPr>
              <a:t>The President’s Fund</a:t>
            </a:r>
            <a:r>
              <a:rPr lang="en-US" sz="2200" dirty="0">
                <a:ea typeface="Cambria" panose="02040503050406030204" pitchFamily="18" charset="0"/>
              </a:rPr>
              <a:t> or </a:t>
            </a:r>
            <a:r>
              <a:rPr lang="en-US" sz="2200" u="sng" dirty="0">
                <a:ea typeface="Cambria" panose="02040503050406030204" pitchFamily="18" charset="0"/>
              </a:rPr>
              <a:t>The National Defense Fund</a:t>
            </a:r>
            <a:r>
              <a:rPr lang="en-US" sz="2200" dirty="0">
                <a:ea typeface="Cambria" panose="02040503050406030204" pitchFamily="18" charset="0"/>
              </a:rPr>
              <a:t> (Original Act)</a:t>
            </a:r>
          </a:p>
          <a:p>
            <a:pPr marL="573088" indent="-231775" algn="just">
              <a:buFont typeface="Arial" panose="020B0604020202020204" pitchFamily="34" charset="0"/>
              <a:buChar char="•"/>
            </a:pPr>
            <a:r>
              <a:rPr lang="en-US" sz="2200" dirty="0">
                <a:ea typeface="Cambria" panose="02040503050406030204" pitchFamily="18" charset="0"/>
              </a:rPr>
              <a:t>any Public Corporation out of the </a:t>
            </a:r>
            <a:r>
              <a:rPr lang="en-US" sz="2200" u="sng" dirty="0">
                <a:ea typeface="Cambria" panose="02040503050406030204" pitchFamily="18" charset="0"/>
              </a:rPr>
              <a:t>funds voted by Parliament</a:t>
            </a:r>
            <a:r>
              <a:rPr lang="en-US" sz="2200" dirty="0">
                <a:ea typeface="Cambria" panose="02040503050406030204" pitchFamily="18" charset="0"/>
              </a:rPr>
              <a:t> from the Consolidated Fund or out of </a:t>
            </a:r>
            <a:r>
              <a:rPr lang="en-US" sz="2200" u="sng" dirty="0">
                <a:ea typeface="Cambria" panose="02040503050406030204" pitchFamily="18" charset="0"/>
              </a:rPr>
              <a:t>any loan arranged through the Government</a:t>
            </a:r>
            <a:r>
              <a:rPr lang="en-US" sz="2200" dirty="0">
                <a:ea typeface="Cambria" panose="02040503050406030204" pitchFamily="18" charset="0"/>
              </a:rPr>
              <a:t>.  </a:t>
            </a: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18</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2024" y="-121488"/>
            <a:ext cx="1529976"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209862" y="30535"/>
            <a:ext cx="10615020"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 </a:t>
            </a:r>
            <a:b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3</a:t>
            </a: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 Income Tax Exemptions – Other Receipts (Contd.)</a:t>
            </a:r>
            <a:endParaRPr lang="en-US" sz="3200" b="1" dirty="0">
              <a:latin typeface="+mn-lt"/>
              <a:ea typeface="Cambria" panose="02040503050406030204" pitchFamily="18" charset="0"/>
              <a:cs typeface="AngsanaUPC" panose="02020603050405020304" pitchFamily="18" charset="-34"/>
            </a:endParaRPr>
          </a:p>
        </p:txBody>
      </p:sp>
      <p:pic>
        <p:nvPicPr>
          <p:cNvPr id="8" name="Picture 7" descr="Text, whiteboard&#10;&#10;Description automatically generated">
            <a:extLst>
              <a:ext uri="{FF2B5EF4-FFF2-40B4-BE49-F238E27FC236}">
                <a16:creationId xmlns:a16="http://schemas.microsoft.com/office/drawing/2014/main" id="{1AC55F18-1777-456C-AC51-194467BC97B7}"/>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7" b="10848"/>
          <a:stretch/>
        </p:blipFill>
        <p:spPr>
          <a:xfrm>
            <a:off x="8900755" y="3963138"/>
            <a:ext cx="2488367" cy="2393212"/>
          </a:xfrm>
          <a:prstGeom prst="rect">
            <a:avLst/>
          </a:prstGeom>
        </p:spPr>
      </p:pic>
    </p:spTree>
    <p:extLst>
      <p:ext uri="{BB962C8B-B14F-4D97-AF65-F5344CB8AC3E}">
        <p14:creationId xmlns:p14="http://schemas.microsoft.com/office/powerpoint/2010/main" val="265195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4625F2AA-DA34-4DD1-B441-806092BC721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1639"/>
          <a:stretch/>
        </p:blipFill>
        <p:spPr>
          <a:xfrm>
            <a:off x="-1" y="1418769"/>
            <a:ext cx="12192001" cy="5330371"/>
          </a:xfrm>
          <a:prstGeom prst="rect">
            <a:avLst/>
          </a:prstGeom>
        </p:spPr>
      </p:pic>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607298"/>
            <a:ext cx="11625719" cy="5020181"/>
          </a:xfrm>
        </p:spPr>
        <p:txBody>
          <a:bodyPr>
            <a:normAutofit/>
          </a:bodyPr>
          <a:lstStyle/>
          <a:p>
            <a:pPr lvl="0" algn="just"/>
            <a:r>
              <a:rPr lang="en-US" b="1" dirty="0">
                <a:solidFill>
                  <a:prstClr val="black"/>
                </a:solidFill>
                <a:ea typeface="Cambria" panose="02040503050406030204" pitchFamily="18" charset="0"/>
              </a:rPr>
              <a:t>4. Excluded Income;</a:t>
            </a:r>
          </a:p>
          <a:p>
            <a:pPr marL="342900" lvl="0" indent="-342900" algn="just">
              <a:buFont typeface="Wingdings" panose="05000000000000000000" pitchFamily="2" charset="2"/>
              <a:buChar char="v"/>
            </a:pPr>
            <a:r>
              <a:rPr lang="en-US" dirty="0">
                <a:solidFill>
                  <a:prstClr val="black"/>
                </a:solidFill>
                <a:ea typeface="Cambria" panose="02040503050406030204" pitchFamily="18" charset="0"/>
              </a:rPr>
              <a:t>Exempted Amounts (As explained in para 1, 2 &amp; 3 above) [</a:t>
            </a:r>
            <a:r>
              <a:rPr lang="en-GB" dirty="0">
                <a:solidFill>
                  <a:prstClr val="black"/>
                </a:solidFill>
                <a:ea typeface="Cambria" panose="02040503050406030204" pitchFamily="18" charset="0"/>
              </a:rPr>
              <a:t>Section 5(3), 6(3), 7(3) &amp; 8(2)]</a:t>
            </a:r>
            <a:endParaRPr lang="en-US" dirty="0">
              <a:solidFill>
                <a:prstClr val="black"/>
              </a:solidFill>
              <a:ea typeface="Cambria" panose="02040503050406030204" pitchFamily="18" charset="0"/>
            </a:endParaRPr>
          </a:p>
          <a:p>
            <a:pPr marL="342900" lvl="0" indent="-342900" algn="just">
              <a:buFont typeface="Wingdings" panose="05000000000000000000" pitchFamily="2" charset="2"/>
              <a:buChar char="v"/>
            </a:pPr>
            <a:r>
              <a:rPr lang="en-US" dirty="0">
                <a:solidFill>
                  <a:prstClr val="black"/>
                </a:solidFill>
                <a:ea typeface="Cambria" panose="02040503050406030204" pitchFamily="18" charset="0"/>
              </a:rPr>
              <a:t>Payments subjected to Final Withholding Tax [</a:t>
            </a:r>
            <a:r>
              <a:rPr lang="en-GB" dirty="0">
                <a:solidFill>
                  <a:prstClr val="black"/>
                </a:solidFill>
                <a:ea typeface="Cambria" panose="02040503050406030204" pitchFamily="18" charset="0"/>
              </a:rPr>
              <a:t>Section 5(3), 6(3), 7(3) &amp; 8(2)]</a:t>
            </a:r>
            <a:endParaRPr lang="en-US" dirty="0">
              <a:solidFill>
                <a:prstClr val="black"/>
              </a:solidFill>
              <a:ea typeface="Cambria" panose="02040503050406030204" pitchFamily="18" charset="0"/>
            </a:endParaRPr>
          </a:p>
          <a:p>
            <a:pPr marL="342900" lvl="0" indent="-342900" algn="just">
              <a:buFont typeface="Wingdings" panose="05000000000000000000" pitchFamily="2" charset="2"/>
              <a:buChar char="v"/>
            </a:pPr>
            <a:r>
              <a:rPr lang="en-US" dirty="0">
                <a:solidFill>
                  <a:prstClr val="black"/>
                </a:solidFill>
                <a:ea typeface="Cambria" panose="02040503050406030204" pitchFamily="18" charset="0"/>
              </a:rPr>
              <a:t>Casual and Non-recurring nature Incomes (Sec. 8)</a:t>
            </a:r>
          </a:p>
          <a:p>
            <a:pPr lvl="0" algn="just"/>
            <a:endParaRPr lang="en-US" dirty="0">
              <a:solidFill>
                <a:prstClr val="black"/>
              </a:solidFill>
              <a:latin typeface="Cambria" panose="02040503050406030204" pitchFamily="18" charset="0"/>
              <a:ea typeface="Cambria" panose="02040503050406030204" pitchFamily="18" charset="0"/>
            </a:endParaRPr>
          </a:p>
          <a:p>
            <a:pPr marL="687388" algn="just"/>
            <a:endParaRPr lang="en-US" dirty="0">
              <a:latin typeface="Cambria" panose="02040503050406030204" pitchFamily="18" charset="0"/>
              <a:ea typeface="Cambria" panose="02040503050406030204" pitchFamily="18" charset="0"/>
            </a:endParaRPr>
          </a:p>
          <a:p>
            <a:pPr marL="687388" algn="just"/>
            <a:endParaRPr lang="en-US" sz="100" dirty="0">
              <a:latin typeface="Cambria" panose="02040503050406030204" pitchFamily="18" charset="0"/>
              <a:ea typeface="Cambria" panose="02040503050406030204" pitchFamily="18" charset="0"/>
            </a:endParaRPr>
          </a:p>
          <a:p>
            <a:pPr marL="687388" algn="just"/>
            <a:endParaRPr lang="en-US" sz="100" dirty="0">
              <a:latin typeface="Cambria" panose="02040503050406030204" pitchFamily="18" charset="0"/>
              <a:ea typeface="Cambria" panose="02040503050406030204" pitchFamily="18" charset="0"/>
            </a:endParaRPr>
          </a:p>
          <a:p>
            <a:pPr marL="687388" algn="just"/>
            <a:endParaRPr lang="en-US" sz="100" dirty="0">
              <a:latin typeface="Cambria" panose="02040503050406030204" pitchFamily="18" charset="0"/>
              <a:ea typeface="Cambria" panose="02040503050406030204" pitchFamily="18" charset="0"/>
            </a:endParaRPr>
          </a:p>
          <a:p>
            <a:pPr marL="687388" algn="just"/>
            <a:endParaRPr lang="en-US" sz="100" dirty="0">
              <a:latin typeface="Cambria" panose="02040503050406030204" pitchFamily="18" charset="0"/>
              <a:ea typeface="Cambria" panose="02040503050406030204" pitchFamily="18" charset="0"/>
            </a:endParaRPr>
          </a:p>
          <a:p>
            <a:pPr marL="687388" algn="just"/>
            <a:endParaRPr lang="en-US" sz="100" dirty="0">
              <a:latin typeface="Cambria" panose="02040503050406030204" pitchFamily="18" charset="0"/>
              <a:ea typeface="Cambria" panose="02040503050406030204" pitchFamily="18" charset="0"/>
            </a:endParaRPr>
          </a:p>
          <a:p>
            <a:pPr marL="687388" lvl="0" algn="just"/>
            <a:endParaRPr lang="en-US" sz="800" dirty="0">
              <a:solidFill>
                <a:prstClr val="black"/>
              </a:solidFill>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749300" indent="-749300" algn="jus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19</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9620" y="-169300"/>
            <a:ext cx="1512380"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209861" y="5046"/>
            <a:ext cx="10469759"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4. Exclusions from Income Tax </a:t>
            </a:r>
            <a:endParaRPr lang="en-US" sz="3200" b="1" dirty="0">
              <a:latin typeface="Cambria" panose="02040503050406030204" pitchFamily="18" charset="0"/>
              <a:ea typeface="Cambria" panose="02040503050406030204" pitchFamily="18" charset="0"/>
              <a:cs typeface="AngsanaUPC" panose="02020603050405020304" pitchFamily="18" charset="-34"/>
            </a:endParaRPr>
          </a:p>
        </p:txBody>
      </p:sp>
      <p:pic>
        <p:nvPicPr>
          <p:cNvPr id="14" name="Picture 13">
            <a:extLst>
              <a:ext uri="{FF2B5EF4-FFF2-40B4-BE49-F238E27FC236}">
                <a16:creationId xmlns:a16="http://schemas.microsoft.com/office/drawing/2014/main" id="{A235379C-845A-4189-BD46-138EDD9C55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6678" y="4083954"/>
            <a:ext cx="3024422" cy="3024422"/>
          </a:xfrm>
          <a:prstGeom prst="rect">
            <a:avLst/>
          </a:prstGeom>
        </p:spPr>
      </p:pic>
    </p:spTree>
    <p:extLst>
      <p:ext uri="{BB962C8B-B14F-4D97-AF65-F5344CB8AC3E}">
        <p14:creationId xmlns:p14="http://schemas.microsoft.com/office/powerpoint/2010/main" val="302423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6553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107575" y="-62123"/>
            <a:ext cx="10703859" cy="1340011"/>
          </a:xfrm>
        </p:spPr>
        <p:txBody>
          <a:bodyPr vert="horz" lIns="91440" tIns="45720" rIns="91440" bIns="45720" rtlCol="0" anchor="ctr">
            <a:noAutofit/>
          </a:bodyPr>
          <a:lstStyle/>
          <a:p>
            <a:pPr algn="l">
              <a:lnSpc>
                <a:spcPct val="100000"/>
              </a:lnSpc>
            </a:pPr>
            <a:r>
              <a:rPr lang="en-US" sz="33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 </a:t>
            </a:r>
            <a:endParaRPr lang="en-US" sz="3300" b="1" dirty="0">
              <a:latin typeface="Cambria" panose="02040503050406030204" pitchFamily="18" charset="0"/>
              <a:ea typeface="Cambria" panose="02040503050406030204" pitchFamily="18" charset="0"/>
              <a:cs typeface="AngsanaUPC" panose="02020603050405020304" pitchFamily="18" charset="-34"/>
            </a:endParaRPr>
          </a:p>
        </p:txBody>
      </p:sp>
      <p:sp>
        <p:nvSpPr>
          <p:cNvPr id="11" name="Rectangle 10">
            <a:extLst>
              <a:ext uri="{FF2B5EF4-FFF2-40B4-BE49-F238E27FC236}">
                <a16:creationId xmlns:a16="http://schemas.microsoft.com/office/drawing/2014/main" id="{684E8C6B-F816-4724-93EF-D35D73006BEA}"/>
              </a:ext>
            </a:extLst>
          </p:cNvPr>
          <p:cNvSpPr/>
          <p:nvPr/>
        </p:nvSpPr>
        <p:spPr>
          <a:xfrm>
            <a:off x="0" y="6772221"/>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1950"/>
            <a:ext cx="1524000" cy="1465532"/>
          </a:xfrm>
          <a:prstGeom prst="rect">
            <a:avLst/>
          </a:prstGeom>
        </p:spPr>
      </p:pic>
      <p:sp>
        <p:nvSpPr>
          <p:cNvPr id="3" name="TextBox 2"/>
          <p:cNvSpPr txBox="1"/>
          <p:nvPr/>
        </p:nvSpPr>
        <p:spPr>
          <a:xfrm>
            <a:off x="244220" y="1534664"/>
            <a:ext cx="10567214" cy="4770537"/>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v"/>
            </a:pPr>
            <a:r>
              <a:rPr lang="en-US" sz="2800" dirty="0">
                <a:ea typeface="Cambria" panose="02040503050406030204" pitchFamily="18" charset="0"/>
              </a:rPr>
              <a:t>With the </a:t>
            </a:r>
            <a:r>
              <a:rPr lang="en-US" sz="2800" b="1" dirty="0">
                <a:ea typeface="Cambria" panose="02040503050406030204" pitchFamily="18" charset="0"/>
              </a:rPr>
              <a:t>Inland Revenue (Amendment) Act No. 10 of 2021, </a:t>
            </a:r>
            <a:r>
              <a:rPr lang="en-US" sz="2800" dirty="0">
                <a:ea typeface="Cambria" panose="02040503050406030204" pitchFamily="18" charset="0"/>
              </a:rPr>
              <a:t>more exemptions, exclusions, concessions, reliefs and qualifying payments have been added</a:t>
            </a:r>
            <a:r>
              <a:rPr lang="en-US" sz="2800" b="1" dirty="0">
                <a:ea typeface="Cambria" panose="02040503050406030204" pitchFamily="18" charset="0"/>
              </a:rPr>
              <a:t>.</a:t>
            </a:r>
            <a:r>
              <a:rPr lang="en-US" sz="2800" dirty="0">
                <a:ea typeface="Cambria" panose="02040503050406030204" pitchFamily="18" charset="0"/>
              </a:rPr>
              <a:t> </a:t>
            </a:r>
          </a:p>
          <a:p>
            <a:pPr marL="457200" indent="-457200" algn="just">
              <a:lnSpc>
                <a:spcPct val="150000"/>
              </a:lnSpc>
              <a:buFont typeface="Wingdings" panose="05000000000000000000" pitchFamily="2" charset="2"/>
              <a:buChar char="v"/>
            </a:pPr>
            <a:r>
              <a:rPr lang="en-US" sz="2800" dirty="0">
                <a:ea typeface="Cambria" panose="02040503050406030204" pitchFamily="18" charset="0"/>
              </a:rPr>
              <a:t>Important to know those changes &amp; act accordingly.</a:t>
            </a:r>
            <a:endParaRPr lang="en-US" sz="2800" b="1" dirty="0">
              <a:ea typeface="Cambria" panose="02040503050406030204" pitchFamily="18" charset="0"/>
            </a:endParaRPr>
          </a:p>
          <a:p>
            <a:pPr marL="457200" indent="-457200" algn="just">
              <a:lnSpc>
                <a:spcPct val="150000"/>
              </a:lnSpc>
              <a:buFont typeface="Wingdings" panose="05000000000000000000" pitchFamily="2" charset="2"/>
              <a:buChar char="v"/>
            </a:pPr>
            <a:endParaRPr lang="en-US" sz="2800"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
            </a:pPr>
            <a:endParaRPr lang="en-US" sz="28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024" y="4619811"/>
            <a:ext cx="3561976" cy="2034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1571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95625" y="1453476"/>
            <a:ext cx="11699616" cy="5278404"/>
          </a:xfrm>
        </p:spPr>
        <p:txBody>
          <a:bodyPr>
            <a:normAutofit fontScale="92500"/>
          </a:bodyPr>
          <a:lstStyle/>
          <a:p>
            <a:pPr algn="l">
              <a:lnSpc>
                <a:spcPct val="100000"/>
              </a:lnSpc>
            </a:pPr>
            <a:r>
              <a:rPr lang="en-US" sz="2600" b="1" dirty="0">
                <a:ea typeface="Cambria" panose="02040503050406030204" pitchFamily="18" charset="0"/>
              </a:rPr>
              <a:t>5.1 Post Covid-19 Economic Recovery Special Tax Reliefs [Amendment Act Sec. 58] </a:t>
            </a:r>
          </a:p>
          <a:p>
            <a:pPr marL="457200" indent="-342900" algn="just">
              <a:lnSpc>
                <a:spcPct val="110000"/>
              </a:lnSpc>
              <a:spcBef>
                <a:spcPts val="1200"/>
              </a:spcBef>
            </a:pPr>
            <a:r>
              <a:rPr lang="en-US" b="1" dirty="0">
                <a:ea typeface="Cambria" panose="02040503050406030204" pitchFamily="18" charset="0"/>
              </a:rPr>
              <a:t>(1) </a:t>
            </a:r>
            <a:r>
              <a:rPr lang="en-US" dirty="0">
                <a:ea typeface="Cambria" panose="02040503050406030204" pitchFamily="18" charset="0"/>
              </a:rPr>
              <a:t>The CG </a:t>
            </a:r>
            <a:r>
              <a:rPr lang="en-US" b="1" dirty="0">
                <a:ea typeface="Cambria" panose="02040503050406030204" pitchFamily="18" charset="0"/>
              </a:rPr>
              <a:t>shall write off, </a:t>
            </a:r>
            <a:r>
              <a:rPr lang="en-US" u="sng" dirty="0">
                <a:ea typeface="Cambria" panose="02040503050406030204" pitchFamily="18" charset="0"/>
              </a:rPr>
              <a:t>any income tax arrears</a:t>
            </a:r>
            <a:r>
              <a:rPr lang="en-US" dirty="0">
                <a:ea typeface="Cambria" panose="02040503050406030204" pitchFamily="18" charset="0"/>
              </a:rPr>
              <a:t> payable </a:t>
            </a:r>
            <a:r>
              <a:rPr lang="en-US" b="1" dirty="0">
                <a:ea typeface="Cambria" panose="02040503050406030204" pitchFamily="18" charset="0"/>
              </a:rPr>
              <a:t>by any SME, </a:t>
            </a:r>
            <a:r>
              <a:rPr lang="en-US" u="sng" dirty="0">
                <a:ea typeface="Cambria" panose="02040503050406030204" pitchFamily="18" charset="0"/>
              </a:rPr>
              <a:t>for the Y/A commencing on 01.04.2019</a:t>
            </a:r>
            <a:r>
              <a:rPr lang="en-US" dirty="0">
                <a:ea typeface="Cambria" panose="02040503050406030204" pitchFamily="18" charset="0"/>
              </a:rPr>
              <a:t>, if such arrears arise due to any assessment made (other than the assessments made for </a:t>
            </a:r>
            <a:r>
              <a:rPr lang="en-US" u="sng" dirty="0">
                <a:ea typeface="Cambria" panose="02040503050406030204" pitchFamily="18" charset="0"/>
              </a:rPr>
              <a:t>tax payments as per the returns</a:t>
            </a:r>
            <a:r>
              <a:rPr lang="en-US" dirty="0">
                <a:ea typeface="Cambria" panose="02040503050406030204" pitchFamily="18" charset="0"/>
              </a:rPr>
              <a:t> but including any penalty) </a:t>
            </a:r>
            <a:r>
              <a:rPr lang="en-US" u="sng" dirty="0">
                <a:ea typeface="Cambria" panose="02040503050406030204" pitchFamily="18" charset="0"/>
              </a:rPr>
              <a:t>up to the Y/A ending 31.03.2019</a:t>
            </a:r>
            <a:r>
              <a:rPr lang="en-US" dirty="0">
                <a:ea typeface="Cambria" panose="02040503050406030204" pitchFamily="18" charset="0"/>
              </a:rPr>
              <a:t> which is </a:t>
            </a:r>
            <a:r>
              <a:rPr lang="en-US" u="sng" dirty="0">
                <a:ea typeface="Cambria" panose="02040503050406030204" pitchFamily="18" charset="0"/>
              </a:rPr>
              <a:t>outstanding as at 26.06.2020</a:t>
            </a:r>
            <a:r>
              <a:rPr lang="en-US" dirty="0">
                <a:ea typeface="Cambria" panose="02040503050406030204" pitchFamily="18" charset="0"/>
              </a:rPr>
              <a:t>, in the records of the CG;</a:t>
            </a:r>
          </a:p>
          <a:p>
            <a:pPr marL="860425" indent="-519113" algn="just">
              <a:lnSpc>
                <a:spcPct val="110000"/>
              </a:lnSpc>
              <a:spcBef>
                <a:spcPts val="0"/>
              </a:spcBef>
            </a:pPr>
            <a:r>
              <a:rPr lang="en-US" dirty="0">
                <a:ea typeface="Cambria" panose="02040503050406030204" pitchFamily="18" charset="0"/>
              </a:rPr>
              <a:t>  (a) </a:t>
            </a:r>
            <a:r>
              <a:rPr lang="en-US" u="sng" dirty="0">
                <a:ea typeface="Cambria" panose="02040503050406030204" pitchFamily="18" charset="0"/>
              </a:rPr>
              <a:t>if such assessment was made</a:t>
            </a:r>
            <a:r>
              <a:rPr lang="en-US" dirty="0">
                <a:ea typeface="Cambria" panose="02040503050406030204" pitchFamily="18" charset="0"/>
              </a:rPr>
              <a:t> as per the provisions of this Act or the provisions of the former IR Acts (No. 10 of 2006, No. 38 of 2000 or No. 28 of 1979); but,</a:t>
            </a:r>
          </a:p>
          <a:p>
            <a:pPr marL="860425" indent="-519113" algn="just">
              <a:lnSpc>
                <a:spcPct val="110000"/>
              </a:lnSpc>
              <a:spcBef>
                <a:spcPts val="0"/>
              </a:spcBef>
            </a:pPr>
            <a:r>
              <a:rPr lang="en-US" dirty="0">
                <a:ea typeface="Cambria" panose="02040503050406030204" pitchFamily="18" charset="0"/>
              </a:rPr>
              <a:t>  (b) </a:t>
            </a:r>
            <a:r>
              <a:rPr lang="en-US" u="sng" dirty="0">
                <a:ea typeface="Cambria" panose="02040503050406030204" pitchFamily="18" charset="0"/>
              </a:rPr>
              <a:t>subject to the deduction of any refunds duly claimed</a:t>
            </a:r>
            <a:r>
              <a:rPr lang="en-US" dirty="0">
                <a:ea typeface="Cambria" panose="02040503050406030204" pitchFamily="18" charset="0"/>
              </a:rPr>
              <a:t> by such person as provided in any tax Act administered by the CG from such income tax arrears.</a:t>
            </a:r>
          </a:p>
          <a:p>
            <a:pPr marL="457200" indent="-342900" algn="just">
              <a:lnSpc>
                <a:spcPct val="110000"/>
              </a:lnSpc>
            </a:pPr>
            <a:r>
              <a:rPr lang="en-US" b="1" dirty="0">
                <a:ea typeface="Cambria" panose="02040503050406030204" pitchFamily="18" charset="0"/>
              </a:rPr>
              <a:t>(2) </a:t>
            </a:r>
            <a:r>
              <a:rPr lang="en-US" dirty="0">
                <a:ea typeface="Cambria" panose="02040503050406030204" pitchFamily="18" charset="0"/>
              </a:rPr>
              <a:t>Subject to Sec. 136, the Assistant Commissioner </a:t>
            </a:r>
            <a:r>
              <a:rPr lang="en-US" b="1" dirty="0">
                <a:ea typeface="Cambria" panose="02040503050406030204" pitchFamily="18" charset="0"/>
              </a:rPr>
              <a:t>(AC) shall not amend</a:t>
            </a:r>
            <a:r>
              <a:rPr lang="en-US" dirty="0">
                <a:ea typeface="Cambria" panose="02040503050406030204" pitchFamily="18" charset="0"/>
              </a:rPr>
              <a:t> the self-assessment under the provisions of Sec. 135 for the Y/A ending on 31.03.2020, where the AC is satisfied that there is </a:t>
            </a:r>
            <a:r>
              <a:rPr lang="en-US" u="sng" dirty="0">
                <a:ea typeface="Cambria" panose="02040503050406030204" pitchFamily="18" charset="0"/>
              </a:rPr>
              <a:t>no fraud or willful neglect involved</a:t>
            </a:r>
            <a:r>
              <a:rPr lang="en-US" dirty="0">
                <a:ea typeface="Cambria" panose="02040503050406030204" pitchFamily="18" charset="0"/>
              </a:rPr>
              <a:t> in the disclosure of income or any deduction or relief by such SME and paid the tax declared in the return.</a:t>
            </a:r>
          </a:p>
          <a:p>
            <a:pPr marL="1263650" indent="-1263650" algn="just">
              <a:lnSpc>
                <a:spcPct val="110000"/>
              </a:lnSpc>
            </a:pPr>
            <a:endParaRPr lang="en-US" dirty="0">
              <a:latin typeface="Cambria" panose="02040503050406030204" pitchFamily="18" charset="0"/>
              <a:ea typeface="Cambria" panose="02040503050406030204" pitchFamily="18" charset="0"/>
            </a:endParaRPr>
          </a:p>
          <a:p>
            <a:pPr algn="just"/>
            <a:endParaRPr lang="en-US" sz="20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20</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6046" y="-121489"/>
            <a:ext cx="1535953"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4996" y="21628"/>
            <a:ext cx="10422278" cy="1413724"/>
          </a:xfrm>
        </p:spPr>
        <p:txBody>
          <a:bodyPr vert="horz" lIns="91440" tIns="45720" rIns="91440" bIns="45720" rtlCol="0" anchor="ctr">
            <a:normAutofit fontScale="90000"/>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mn-lt"/>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5. Reliefs on Income Tax</a:t>
            </a:r>
            <a:endParaRPr lang="en-US" sz="32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1856326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1482" y="1505118"/>
            <a:ext cx="11704099" cy="5122361"/>
          </a:xfrm>
        </p:spPr>
        <p:txBody>
          <a:bodyPr>
            <a:normAutofit fontScale="92500" lnSpcReduction="10000"/>
          </a:bodyPr>
          <a:lstStyle/>
          <a:p>
            <a:pPr marL="457200" indent="-457200" algn="l">
              <a:lnSpc>
                <a:spcPct val="100000"/>
              </a:lnSpc>
            </a:pPr>
            <a:r>
              <a:rPr lang="en-US" b="1" dirty="0">
                <a:ea typeface="Cambria" panose="02040503050406030204" pitchFamily="18" charset="0"/>
              </a:rPr>
              <a:t>5.1  Post Covid-19 Economic Recovery Special Tax Reliefs [Amendment Act Sec. 58] (Contd.)</a:t>
            </a:r>
          </a:p>
          <a:p>
            <a:pPr marL="341313" indent="-227013" algn="just">
              <a:lnSpc>
                <a:spcPct val="100000"/>
              </a:lnSpc>
            </a:pPr>
            <a:r>
              <a:rPr lang="en-US" sz="2200" b="1" dirty="0">
                <a:ea typeface="Cambria" panose="02040503050406030204" pitchFamily="18" charset="0"/>
              </a:rPr>
              <a:t>(3</a:t>
            </a:r>
            <a:r>
              <a:rPr lang="en-US" sz="2300" b="1" dirty="0">
                <a:ea typeface="Cambria" panose="02040503050406030204" pitchFamily="18" charset="0"/>
              </a:rPr>
              <a:t>) </a:t>
            </a:r>
            <a:r>
              <a:rPr lang="en-US" sz="2300" dirty="0">
                <a:ea typeface="Cambria" panose="02040503050406030204" pitchFamily="18" charset="0"/>
              </a:rPr>
              <a:t>The </a:t>
            </a:r>
            <a:r>
              <a:rPr lang="en-US" sz="2300" b="1" u="sng" dirty="0">
                <a:ea typeface="Cambria" panose="02040503050406030204" pitchFamily="18" charset="0"/>
              </a:rPr>
              <a:t>CG shall not</a:t>
            </a:r>
            <a:r>
              <a:rPr lang="en-US" sz="2300" b="1" dirty="0">
                <a:ea typeface="Cambria" panose="02040503050406030204" pitchFamily="18" charset="0"/>
              </a:rPr>
              <a:t> impose any penalty </a:t>
            </a:r>
            <a:r>
              <a:rPr lang="en-US" sz="2300" dirty="0">
                <a:ea typeface="Cambria" panose="02040503050406030204" pitchFamily="18" charset="0"/>
              </a:rPr>
              <a:t>(</a:t>
            </a:r>
            <a:r>
              <a:rPr lang="en-US" sz="2300" i="1" dirty="0">
                <a:ea typeface="Cambria" panose="02040503050406030204" pitchFamily="18" charset="0"/>
              </a:rPr>
              <a:t>i.e. under Sec. 178-late filing &amp; Sec. 179-late payments</a:t>
            </a:r>
            <a:r>
              <a:rPr lang="en-US" sz="2300" dirty="0">
                <a:ea typeface="Cambria" panose="02040503050406030204" pitchFamily="18" charset="0"/>
              </a:rPr>
              <a:t>) </a:t>
            </a:r>
            <a:r>
              <a:rPr lang="en-US" sz="2300" b="1" dirty="0">
                <a:ea typeface="Cambria" panose="02040503050406030204" pitchFamily="18" charset="0"/>
              </a:rPr>
              <a:t>or initiate criminal proceedings</a:t>
            </a:r>
            <a:r>
              <a:rPr lang="en-US" sz="2300" dirty="0">
                <a:ea typeface="Cambria" panose="02040503050406030204" pitchFamily="18" charset="0"/>
              </a:rPr>
              <a:t> under Chapter XVIII against a person who - </a:t>
            </a:r>
          </a:p>
          <a:p>
            <a:pPr marL="914400" indent="-514350" algn="just">
              <a:lnSpc>
                <a:spcPct val="100000"/>
              </a:lnSpc>
              <a:buAutoNum type="alphaLcParenBoth"/>
            </a:pPr>
            <a:r>
              <a:rPr lang="en-US" sz="2300" u="sng" dirty="0">
                <a:ea typeface="Cambria" panose="02040503050406030204" pitchFamily="18" charset="0"/>
              </a:rPr>
              <a:t>files return of income</a:t>
            </a:r>
            <a:r>
              <a:rPr lang="en-US" sz="2300" dirty="0">
                <a:ea typeface="Cambria" panose="02040503050406030204" pitchFamily="18" charset="0"/>
              </a:rPr>
              <a:t> for the Y/A 2019/20 before 30.06.2021; and </a:t>
            </a:r>
          </a:p>
          <a:p>
            <a:pPr marL="914400" indent="-514350" algn="just">
              <a:lnSpc>
                <a:spcPct val="100000"/>
              </a:lnSpc>
              <a:buAutoNum type="alphaLcParenBoth"/>
            </a:pPr>
            <a:r>
              <a:rPr lang="en-US" sz="2300" u="sng" dirty="0">
                <a:ea typeface="Cambria" panose="02040503050406030204" pitchFamily="18" charset="0"/>
              </a:rPr>
              <a:t>makes the payment</a:t>
            </a:r>
            <a:r>
              <a:rPr lang="en-US" sz="2300" dirty="0">
                <a:ea typeface="Cambria" panose="02040503050406030204" pitchFamily="18" charset="0"/>
              </a:rPr>
              <a:t> of tax payable on assessment referred to in Sec. 82(2)(c)(ii) for the Y/A 2019/20 before 30.06.2021. </a:t>
            </a:r>
          </a:p>
          <a:p>
            <a:pPr marL="227013" marR="0" algn="just">
              <a:lnSpc>
                <a:spcPct val="100000"/>
              </a:lnSpc>
              <a:spcBef>
                <a:spcPts val="1200"/>
              </a:spcBef>
              <a:spcAft>
                <a:spcPts val="0"/>
              </a:spcAft>
            </a:pPr>
            <a:r>
              <a:rPr lang="en-US" sz="2300" b="1" i="1" dirty="0">
                <a:solidFill>
                  <a:srgbClr val="2E74B5"/>
                </a:solidFill>
                <a:effectLst/>
                <a:ea typeface="Cambria" panose="02040503050406030204" pitchFamily="18" charset="0"/>
                <a:cs typeface="Times New Roman" panose="02020603050405020304" pitchFamily="18" charset="0"/>
              </a:rPr>
              <a:t>REMARKS/ADVICE</a:t>
            </a:r>
            <a:endParaRPr lang="en-US" sz="2300" b="1" dirty="0">
              <a:solidFill>
                <a:srgbClr val="2E74B5"/>
              </a:solidFill>
              <a:effectLst/>
              <a:ea typeface="Cambria" panose="02040503050406030204" pitchFamily="18" charset="0"/>
              <a:cs typeface="Times New Roman" panose="02020603050405020304" pitchFamily="18" charset="0"/>
            </a:endParaRPr>
          </a:p>
          <a:p>
            <a:pPr marL="341313" marR="0" indent="-227013" algn="just">
              <a:lnSpc>
                <a:spcPct val="100000"/>
              </a:lnSpc>
              <a:spcBef>
                <a:spcPts val="0"/>
              </a:spcBef>
              <a:spcAft>
                <a:spcPts val="800"/>
              </a:spcAft>
            </a:pPr>
            <a:r>
              <a:rPr lang="en-US" sz="2300" i="1" dirty="0">
                <a:ea typeface="Cambria" panose="02040503050406030204" pitchFamily="18" charset="0"/>
                <a:cs typeface="Times New Roman" panose="02020603050405020304" pitchFamily="18" charset="0"/>
              </a:rPr>
              <a:t>1. As per the newly introduced </a:t>
            </a:r>
            <a:r>
              <a:rPr lang="en-US" sz="2300" b="1" i="1" dirty="0">
                <a:ea typeface="Cambria" panose="02040503050406030204" pitchFamily="18" charset="0"/>
                <a:cs typeface="Times New Roman" panose="02020603050405020304" pitchFamily="18" charset="0"/>
              </a:rPr>
              <a:t>Post Covid Economic Recovery Special Tax Relief Section</a:t>
            </a:r>
            <a:r>
              <a:rPr lang="en-US" sz="2300" i="1" dirty="0">
                <a:ea typeface="Cambria" panose="02040503050406030204" pitchFamily="18" charset="0"/>
                <a:cs typeface="Times New Roman" panose="02020603050405020304" pitchFamily="18" charset="0"/>
              </a:rPr>
              <a:t>, unless the AC is in a position </a:t>
            </a:r>
            <a:r>
              <a:rPr lang="en-US" sz="2300" i="1" u="sng" dirty="0">
                <a:ea typeface="Cambria" panose="02040503050406030204" pitchFamily="18" charset="0"/>
                <a:cs typeface="Times New Roman" panose="02020603050405020304" pitchFamily="18" charset="0"/>
              </a:rPr>
              <a:t>to prove that a fraud or willful neglect involved</a:t>
            </a:r>
            <a:r>
              <a:rPr lang="en-US" sz="2300" i="1" dirty="0">
                <a:ea typeface="Cambria" panose="02040503050406030204" pitchFamily="18" charset="0"/>
                <a:cs typeface="Times New Roman" panose="02020603050405020304" pitchFamily="18" charset="0"/>
              </a:rPr>
              <a:t>, the CG and ACs </a:t>
            </a:r>
            <a:r>
              <a:rPr lang="en-US" sz="2300" i="1" u="sng" dirty="0">
                <a:ea typeface="Cambria" panose="02040503050406030204" pitchFamily="18" charset="0"/>
                <a:cs typeface="Times New Roman" panose="02020603050405020304" pitchFamily="18" charset="0"/>
              </a:rPr>
              <a:t>refrain from taking assessing &amp; recovery actions</a:t>
            </a:r>
            <a:r>
              <a:rPr lang="en-US" sz="2300" i="1" dirty="0">
                <a:ea typeface="Cambria" panose="02040503050406030204" pitchFamily="18" charset="0"/>
                <a:cs typeface="Times New Roman" panose="02020603050405020304" pitchFamily="18" charset="0"/>
              </a:rPr>
              <a:t> and instead </a:t>
            </a:r>
            <a:r>
              <a:rPr lang="en-US" sz="2300" i="1" u="sng" dirty="0">
                <a:ea typeface="Cambria" panose="02040503050406030204" pitchFamily="18" charset="0"/>
                <a:cs typeface="Times New Roman" panose="02020603050405020304" pitchFamily="18" charset="0"/>
              </a:rPr>
              <a:t>shall write off any IT outstanding as at 26.06.2020</a:t>
            </a:r>
            <a:r>
              <a:rPr lang="en-US" sz="2300" i="1" dirty="0">
                <a:ea typeface="Cambria" panose="02040503050406030204" pitchFamily="18" charset="0"/>
                <a:cs typeface="Times New Roman" panose="02020603050405020304" pitchFamily="18" charset="0"/>
              </a:rPr>
              <a:t> </a:t>
            </a:r>
            <a:r>
              <a:rPr lang="en-US" sz="2300" b="1" i="1" dirty="0">
                <a:ea typeface="Cambria" panose="02040503050406030204" pitchFamily="18" charset="0"/>
                <a:cs typeface="Times New Roman" panose="02020603050405020304" pitchFamily="18" charset="0"/>
              </a:rPr>
              <a:t>by the SME </a:t>
            </a:r>
            <a:r>
              <a:rPr lang="en-US" sz="2300" i="1" dirty="0">
                <a:ea typeface="Cambria" panose="02040503050406030204" pitchFamily="18" charset="0"/>
                <a:cs typeface="Times New Roman" panose="02020603050405020304" pitchFamily="18" charset="0"/>
              </a:rPr>
              <a:t>for any Y/A ending on or before 31.03.2019. </a:t>
            </a:r>
          </a:p>
          <a:p>
            <a:pPr marL="514350" marR="0" lvl="0" indent="-173038"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300" i="1" kern="1200" dirty="0">
                <a:solidFill>
                  <a:schemeClr val="tx1"/>
                </a:solidFill>
                <a:effectLst/>
                <a:latin typeface="+mn-lt"/>
                <a:ea typeface="+mn-ea"/>
                <a:cs typeface="+mn-cs"/>
              </a:rPr>
              <a:t>Here, it covers </a:t>
            </a:r>
            <a:r>
              <a:rPr lang="en-US" sz="2300" b="1" i="1" kern="1200" dirty="0">
                <a:solidFill>
                  <a:schemeClr val="tx1"/>
                </a:solidFill>
                <a:effectLst/>
                <a:latin typeface="+mn-lt"/>
                <a:ea typeface="+mn-ea"/>
                <a:cs typeface="+mn-cs"/>
              </a:rPr>
              <a:t>any SME person</a:t>
            </a:r>
            <a:r>
              <a:rPr lang="en-US" sz="2300" i="1" kern="1200" dirty="0">
                <a:solidFill>
                  <a:schemeClr val="tx1"/>
                </a:solidFill>
                <a:effectLst/>
                <a:latin typeface="+mn-lt"/>
                <a:ea typeface="+mn-ea"/>
                <a:cs typeface="+mn-cs"/>
              </a:rPr>
              <a:t>. (</a:t>
            </a:r>
            <a:r>
              <a:rPr lang="en-US" sz="2300" b="1" i="1" kern="1200" dirty="0">
                <a:solidFill>
                  <a:schemeClr val="tx1"/>
                </a:solidFill>
                <a:effectLst/>
                <a:latin typeface="+mn-lt"/>
                <a:ea typeface="+mn-ea"/>
                <a:cs typeface="+mn-cs"/>
              </a:rPr>
              <a:t>Any SME </a:t>
            </a:r>
            <a:r>
              <a:rPr lang="en-US" sz="2300" i="1" kern="1200" dirty="0">
                <a:solidFill>
                  <a:schemeClr val="tx1"/>
                </a:solidFill>
                <a:effectLst/>
                <a:latin typeface="+mn-lt"/>
                <a:ea typeface="+mn-ea"/>
                <a:cs typeface="+mn-cs"/>
              </a:rPr>
              <a:t>individual, company, partnership &amp; trust) </a:t>
            </a:r>
          </a:p>
          <a:p>
            <a:pPr marL="514350" marR="0" indent="-173038" algn="just">
              <a:lnSpc>
                <a:spcPct val="107000"/>
              </a:lnSpc>
              <a:spcBef>
                <a:spcPts val="0"/>
              </a:spcBef>
              <a:spcAft>
                <a:spcPts val="0"/>
              </a:spcAft>
              <a:buFont typeface="Arial" panose="020B0604020202020204" pitchFamily="34" charset="0"/>
              <a:buChar char="•"/>
            </a:pPr>
            <a:r>
              <a:rPr lang="en-US" sz="2300" i="1" kern="1200" dirty="0">
                <a:solidFill>
                  <a:schemeClr val="tx1"/>
                </a:solidFill>
                <a:effectLst/>
                <a:latin typeface="+mn-lt"/>
                <a:ea typeface="+mn-ea"/>
                <a:cs typeface="+mn-cs"/>
              </a:rPr>
              <a:t>If such action is taking by the CG or AC, the taxpayer shall object to that.</a:t>
            </a:r>
          </a:p>
          <a:p>
            <a:pPr marL="114300" marR="0" algn="just">
              <a:lnSpc>
                <a:spcPct val="107000"/>
              </a:lnSpc>
              <a:spcBef>
                <a:spcPts val="1200"/>
              </a:spcBef>
              <a:spcAft>
                <a:spcPts val="600"/>
              </a:spcAft>
              <a:buFont typeface="+mj-lt"/>
              <a:buNone/>
            </a:pPr>
            <a:r>
              <a:rPr lang="en-US" sz="2300" i="1" kern="1200" dirty="0">
                <a:solidFill>
                  <a:schemeClr val="tx1"/>
                </a:solidFill>
                <a:effectLst/>
                <a:latin typeface="+mn-lt"/>
                <a:ea typeface="+mn-ea"/>
                <a:cs typeface="+mn-cs"/>
              </a:rPr>
              <a:t>2. The sub section (3) covers not only SME but also </a:t>
            </a:r>
            <a:r>
              <a:rPr lang="en-US" sz="2300" b="1" i="1" kern="1200" dirty="0">
                <a:solidFill>
                  <a:schemeClr val="tx1"/>
                </a:solidFill>
                <a:effectLst/>
                <a:latin typeface="+mn-lt"/>
                <a:ea typeface="+mn-ea"/>
                <a:cs typeface="+mn-cs"/>
              </a:rPr>
              <a:t>any person whether SME or otherwise</a:t>
            </a:r>
            <a:r>
              <a:rPr lang="en-US" sz="2300" i="1" kern="1200" dirty="0">
                <a:solidFill>
                  <a:schemeClr val="tx1"/>
                </a:solidFill>
                <a:effectLst/>
                <a:latin typeface="+mn-lt"/>
                <a:ea typeface="+mn-ea"/>
                <a:cs typeface="+mn-cs"/>
              </a:rPr>
              <a:t>.</a:t>
            </a:r>
          </a:p>
          <a:p>
            <a:pPr marL="227013" marR="0" algn="just">
              <a:lnSpc>
                <a:spcPct val="100000"/>
              </a:lnSpc>
              <a:spcBef>
                <a:spcPts val="0"/>
              </a:spcBef>
              <a:spcAft>
                <a:spcPts val="800"/>
              </a:spcAft>
            </a:pPr>
            <a:endParaRPr lang="en-US" sz="2200" i="1" dirty="0">
              <a:ea typeface="Cambria" panose="02040503050406030204" pitchFamily="18" charset="0"/>
              <a:cs typeface="Times New Roman" panose="02020603050405020304" pitchFamily="18" charset="0"/>
            </a:endParaRPr>
          </a:p>
          <a:p>
            <a:pPr algn="just"/>
            <a:endParaRPr lang="en-US"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21</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952" y="-121489"/>
            <a:ext cx="1512047"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56434" y="72330"/>
            <a:ext cx="10424879" cy="1413724"/>
          </a:xfrm>
        </p:spPr>
        <p:txBody>
          <a:bodyPr vert="horz" lIns="91440" tIns="45720" rIns="91440" bIns="45720" rtlCol="0" anchor="ctr">
            <a:normAutofit fontScale="90000"/>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mn-lt"/>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5. Reliefs on Income Tax (Contd.)</a:t>
            </a:r>
            <a:endParaRPr lang="en-US" sz="3200" b="1" dirty="0">
              <a:latin typeface="+mn-lt"/>
              <a:ea typeface="Cambria" panose="02040503050406030204" pitchFamily="18" charset="0"/>
              <a:cs typeface="AngsanaUPC" panose="02020603050405020304" pitchFamily="18" charset="-34"/>
            </a:endParaRPr>
          </a:p>
        </p:txBody>
      </p:sp>
      <p:sp>
        <p:nvSpPr>
          <p:cNvPr id="8" name="Rectangle 7">
            <a:extLst>
              <a:ext uri="{FF2B5EF4-FFF2-40B4-BE49-F238E27FC236}">
                <a16:creationId xmlns:a16="http://schemas.microsoft.com/office/drawing/2014/main" id="{191E2AAF-DE47-4A9E-862E-BCEDDFA3146F}"/>
              </a:ext>
            </a:extLst>
          </p:cNvPr>
          <p:cNvSpPr/>
          <p:nvPr/>
        </p:nvSpPr>
        <p:spPr>
          <a:xfrm>
            <a:off x="262965" y="3717364"/>
            <a:ext cx="11528611" cy="291531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664592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19530" y="1409059"/>
            <a:ext cx="11716052" cy="5529026"/>
          </a:xfrm>
        </p:spPr>
        <p:txBody>
          <a:bodyPr>
            <a:normAutofit fontScale="92500"/>
          </a:bodyPr>
          <a:lstStyle/>
          <a:p>
            <a:pPr algn="just">
              <a:lnSpc>
                <a:spcPct val="110000"/>
              </a:lnSpc>
            </a:pPr>
            <a:r>
              <a:rPr lang="en-US" b="1" dirty="0">
                <a:ea typeface="Cambria" panose="02040503050406030204" pitchFamily="18" charset="0"/>
              </a:rPr>
              <a:t>5.2 Special Rebates on Income Tax of Companies :- </a:t>
            </a:r>
          </a:p>
          <a:p>
            <a:pPr marL="400050" indent="-227013" algn="just">
              <a:lnSpc>
                <a:spcPct val="110000"/>
              </a:lnSpc>
              <a:spcBef>
                <a:spcPts val="0"/>
              </a:spcBef>
            </a:pPr>
            <a:r>
              <a:rPr lang="en-US" sz="2300" dirty="0">
                <a:ea typeface="Cambria" panose="02040503050406030204" pitchFamily="18" charset="0"/>
              </a:rPr>
              <a:t>Following </a:t>
            </a:r>
            <a:r>
              <a:rPr lang="en-US" sz="2300" b="1" dirty="0">
                <a:ea typeface="Cambria" panose="02040503050406030204" pitchFamily="18" charset="0"/>
              </a:rPr>
              <a:t>new rebates on Income Tax </a:t>
            </a:r>
            <a:r>
              <a:rPr lang="en-US" sz="2300" dirty="0">
                <a:ea typeface="Cambria" panose="02040503050406030204" pitchFamily="18" charset="0"/>
              </a:rPr>
              <a:t>are introduced w.e.f. 01.04.2021</a:t>
            </a:r>
          </a:p>
          <a:p>
            <a:pPr marL="514350" indent="-341313" algn="just">
              <a:lnSpc>
                <a:spcPct val="110000"/>
              </a:lnSpc>
              <a:spcBef>
                <a:spcPts val="600"/>
              </a:spcBef>
            </a:pPr>
            <a:r>
              <a:rPr lang="en-US" sz="2300" b="1" dirty="0">
                <a:ea typeface="Cambria" panose="02040503050406030204" pitchFamily="18" charset="0"/>
              </a:rPr>
              <a:t>(</a:t>
            </a:r>
            <a:r>
              <a:rPr lang="en-US" sz="2300" b="1" dirty="0" err="1">
                <a:ea typeface="Cambria" panose="02040503050406030204" pitchFamily="18" charset="0"/>
              </a:rPr>
              <a:t>i</a:t>
            </a:r>
            <a:r>
              <a:rPr lang="en-US" sz="2300" b="1" dirty="0">
                <a:ea typeface="Cambria" panose="02040503050406030204" pitchFamily="18" charset="0"/>
              </a:rPr>
              <a:t>) </a:t>
            </a:r>
            <a:r>
              <a:rPr lang="en-US" sz="2300" dirty="0">
                <a:ea typeface="Cambria" panose="02040503050406030204" pitchFamily="18" charset="0"/>
              </a:rPr>
              <a:t>50% rebate on IT payable on aggregate non-capital gain for the Y/A 2021/22 (including IT computed as per BOI agreements) by </a:t>
            </a:r>
            <a:r>
              <a:rPr lang="en-US" sz="2300" b="1" dirty="0">
                <a:ea typeface="Cambria" panose="02040503050406030204" pitchFamily="18" charset="0"/>
              </a:rPr>
              <a:t>any company which lists its shares in CSE</a:t>
            </a:r>
            <a:r>
              <a:rPr lang="en-US" sz="2300" dirty="0">
                <a:ea typeface="Cambria" panose="02040503050406030204" pitchFamily="18" charset="0"/>
              </a:rPr>
              <a:t> during 01.01.2021 to 31.12.2021</a:t>
            </a:r>
          </a:p>
          <a:p>
            <a:pPr marL="573088" indent="-400050" algn="just">
              <a:lnSpc>
                <a:spcPct val="110000"/>
              </a:lnSpc>
              <a:spcBef>
                <a:spcPts val="600"/>
              </a:spcBef>
            </a:pPr>
            <a:r>
              <a:rPr lang="en-US" sz="2300" b="1" dirty="0">
                <a:ea typeface="Cambria" panose="02040503050406030204" pitchFamily="18" charset="0"/>
              </a:rPr>
              <a:t>(ii) </a:t>
            </a:r>
            <a:r>
              <a:rPr lang="en-US" sz="2300" dirty="0">
                <a:ea typeface="Cambria" panose="02040503050406030204" pitchFamily="18" charset="0"/>
              </a:rPr>
              <a:t>Following income tax rebates on such part of income tax payable </a:t>
            </a:r>
            <a:r>
              <a:rPr lang="en-US" sz="2300" b="1" dirty="0">
                <a:ea typeface="Cambria" panose="02040503050406030204" pitchFamily="18" charset="0"/>
              </a:rPr>
              <a:t>on gains and profits from dividends</a:t>
            </a:r>
            <a:r>
              <a:rPr lang="en-US" sz="2300" dirty="0">
                <a:ea typeface="Cambria" panose="02040503050406030204" pitchFamily="18" charset="0"/>
              </a:rPr>
              <a:t> by any multi-national company; </a:t>
            </a:r>
          </a:p>
          <a:p>
            <a:pPr marL="573088" indent="-58738" algn="just">
              <a:lnSpc>
                <a:spcPct val="110000"/>
              </a:lnSpc>
              <a:spcBef>
                <a:spcPts val="0"/>
              </a:spcBef>
            </a:pPr>
            <a:r>
              <a:rPr lang="en-US" sz="2300" dirty="0">
                <a:ea typeface="Cambria" panose="02040503050406030204" pitchFamily="18" charset="0"/>
              </a:rPr>
              <a:t>• Y/A 2021/22 - </a:t>
            </a:r>
            <a:r>
              <a:rPr lang="en-US" sz="2300" b="1" dirty="0">
                <a:ea typeface="Cambria" panose="02040503050406030204" pitchFamily="18" charset="0"/>
              </a:rPr>
              <a:t>25%</a:t>
            </a:r>
            <a:r>
              <a:rPr lang="en-US" sz="2300" dirty="0">
                <a:ea typeface="Cambria" panose="02040503050406030204" pitchFamily="18" charset="0"/>
              </a:rPr>
              <a:t> tax rebate 	 	• Y/A 2022/23 and for 2023/24 - </a:t>
            </a:r>
            <a:r>
              <a:rPr lang="en-US" sz="2300" b="1" dirty="0">
                <a:ea typeface="Cambria" panose="02040503050406030204" pitchFamily="18" charset="0"/>
              </a:rPr>
              <a:t>50%</a:t>
            </a:r>
            <a:r>
              <a:rPr lang="en-US" sz="2300" dirty="0">
                <a:ea typeface="Cambria" panose="02040503050406030204" pitchFamily="18" charset="0"/>
              </a:rPr>
              <a:t> tax rebate </a:t>
            </a:r>
          </a:p>
          <a:p>
            <a:pPr marL="400050" indent="114300" algn="just">
              <a:lnSpc>
                <a:spcPct val="110000"/>
              </a:lnSpc>
            </a:pPr>
            <a:r>
              <a:rPr lang="en-US" sz="2300" b="1" u="sng" dirty="0">
                <a:ea typeface="Cambria" panose="02040503050406030204" pitchFamily="18" charset="0"/>
              </a:rPr>
              <a:t>Conditions to be fulfilled </a:t>
            </a:r>
            <a:r>
              <a:rPr lang="en-US" sz="2300" u="sng" dirty="0">
                <a:ea typeface="Cambria" panose="02040503050406030204" pitchFamily="18" charset="0"/>
              </a:rPr>
              <a:t>by Companies, other than specified undertakings, to enjoy above rebates</a:t>
            </a:r>
            <a:r>
              <a:rPr lang="en-US" sz="2300" dirty="0">
                <a:ea typeface="Cambria" panose="02040503050406030204" pitchFamily="18" charset="0"/>
              </a:rPr>
              <a:t>;    </a:t>
            </a:r>
          </a:p>
          <a:p>
            <a:pPr marL="400050" indent="60325" algn="just">
              <a:lnSpc>
                <a:spcPct val="110000"/>
              </a:lnSpc>
              <a:spcBef>
                <a:spcPts val="0"/>
              </a:spcBef>
            </a:pPr>
            <a:r>
              <a:rPr lang="en-US" sz="2300" dirty="0">
                <a:ea typeface="Cambria" panose="02040503050406030204" pitchFamily="18" charset="0"/>
              </a:rPr>
              <a:t> (a) Needs an increase in exports by 30% in Y/A 2021/22 than Y/A 2020/21, or</a:t>
            </a:r>
          </a:p>
          <a:p>
            <a:pPr marL="400050" indent="60325" algn="just">
              <a:lnSpc>
                <a:spcPct val="110000"/>
              </a:lnSpc>
              <a:spcBef>
                <a:spcPts val="0"/>
              </a:spcBef>
            </a:pPr>
            <a:r>
              <a:rPr lang="en-US" sz="2300" dirty="0">
                <a:ea typeface="Cambria" panose="02040503050406030204" pitchFamily="18" charset="0"/>
              </a:rPr>
              <a:t> (b) Needs an increase in exports by 50% in Y/A 2022/23 than Y/A 2020/21</a:t>
            </a:r>
          </a:p>
          <a:p>
            <a:pPr marL="573088" indent="-400050" algn="just">
              <a:lnSpc>
                <a:spcPct val="110000"/>
              </a:lnSpc>
            </a:pPr>
            <a:r>
              <a:rPr lang="en-US" sz="2300" b="1" dirty="0">
                <a:ea typeface="Cambria" panose="02040503050406030204" pitchFamily="18" charset="0"/>
              </a:rPr>
              <a:t>(iii)</a:t>
            </a:r>
            <a:r>
              <a:rPr lang="en-US" sz="2300" dirty="0">
                <a:ea typeface="Cambria" panose="02040503050406030204" pitchFamily="18" charset="0"/>
              </a:rPr>
              <a:t>If an undertaking’s </a:t>
            </a:r>
            <a:r>
              <a:rPr lang="en-US" sz="2300" dirty="0" err="1">
                <a:ea typeface="Cambria" panose="02040503050406030204" pitchFamily="18" charset="0"/>
              </a:rPr>
              <a:t>agro</a:t>
            </a:r>
            <a:r>
              <a:rPr lang="en-US" sz="2300" dirty="0">
                <a:ea typeface="Cambria" panose="02040503050406030204" pitchFamily="18" charset="0"/>
              </a:rPr>
              <a:t> farming produces utilizes to </a:t>
            </a:r>
            <a:r>
              <a:rPr lang="en-US" sz="2300" dirty="0" err="1">
                <a:ea typeface="Cambria" panose="02040503050406030204" pitchFamily="18" charset="0"/>
              </a:rPr>
              <a:t>agro</a:t>
            </a:r>
            <a:r>
              <a:rPr lang="en-US" sz="2300" dirty="0">
                <a:ea typeface="Cambria" panose="02040503050406030204" pitchFamily="18" charset="0"/>
              </a:rPr>
              <a:t> processing or manufacture of any product by itself, as per the amendments to the 1st Schedule to the Act, 25% of the profit attributable to such process/manufacture is exempted, while the balance is taxable (@ 14%).</a:t>
            </a:r>
            <a:endParaRPr lang="en-US" sz="2300" b="1" dirty="0">
              <a:ea typeface="Cambria" panose="02040503050406030204" pitchFamily="18" charset="0"/>
            </a:endParaRPr>
          </a:p>
          <a:p>
            <a:pPr marL="120650" indent="-120650" algn="just"/>
            <a:endParaRPr lang="en-US" sz="2300" b="1" dirty="0">
              <a:ea typeface="Cambria" panose="02040503050406030204" pitchFamily="18" charset="0"/>
            </a:endParaRPr>
          </a:p>
          <a:p>
            <a:pPr marL="460375" indent="227013" algn="just"/>
            <a:endParaRPr lang="en-US" sz="2200" dirty="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a:xfrm>
            <a:off x="10996706" y="6356350"/>
            <a:ext cx="357094" cy="365125"/>
          </a:xfrm>
        </p:spPr>
        <p:txBody>
          <a:bodyPr/>
          <a:lstStyle/>
          <a:p>
            <a:fld id="{B911D3BB-F4F1-4E3A-A10C-FC6C006EB99A}" type="slidenum">
              <a:rPr lang="en-US" smtClean="0"/>
              <a:t>22</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44308"/>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3976" y="-121488"/>
            <a:ext cx="1518024"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119529" y="-62123"/>
            <a:ext cx="10705353" cy="1413724"/>
          </a:xfrm>
        </p:spPr>
        <p:txBody>
          <a:bodyPr vert="horz" lIns="91440" tIns="45720" rIns="91440" bIns="45720" rtlCol="0" anchor="ctr">
            <a:noAutofit/>
          </a:bodyPr>
          <a:lstStyle/>
          <a:p>
            <a:pPr algn="l">
              <a:lnSpc>
                <a:spcPct val="150000"/>
              </a:lnSpc>
            </a:pPr>
            <a:r>
              <a:rPr lang="en-US" sz="3200" b="1" dirty="0">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5. Reliefs on Income Tax (Contd.)</a:t>
            </a:r>
            <a:endParaRPr lang="en-US" sz="3200" b="1" dirty="0">
              <a:latin typeface="Cambria" panose="02040503050406030204" pitchFamily="18" charset="0"/>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2073940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70274" y="1708043"/>
            <a:ext cx="11625719" cy="5048577"/>
          </a:xfrm>
        </p:spPr>
        <p:txBody>
          <a:bodyPr>
            <a:noAutofit/>
          </a:bodyPr>
          <a:lstStyle/>
          <a:p>
            <a:pPr marL="230188" lvl="1" indent="-230188" algn="just" fontAlgn="base">
              <a:lnSpc>
                <a:spcPct val="115000"/>
              </a:lnSpc>
              <a:spcBef>
                <a:spcPts val="0"/>
              </a:spcBef>
              <a:buSzPts val="1300"/>
            </a:pPr>
            <a:r>
              <a:rPr lang="en-US" sz="2400" b="1" dirty="0">
                <a:ea typeface="Cambria" panose="02040503050406030204" pitchFamily="18" charset="0"/>
                <a:cs typeface="Times New Roman" panose="02020603050405020304" pitchFamily="18" charset="0"/>
              </a:rPr>
              <a:t>6.1 </a:t>
            </a:r>
            <a:r>
              <a:rPr lang="en-GB" sz="2400" b="1" u="sng" dirty="0">
                <a:ea typeface="Cambria" panose="02040503050406030204" pitchFamily="18" charset="0"/>
                <a:cs typeface="Calibri" panose="020F0502020204030204" pitchFamily="34" charset="0"/>
              </a:rPr>
              <a:t>Enhanced Capital Allowance</a:t>
            </a:r>
            <a:r>
              <a:rPr lang="en-GB" sz="2400" b="1" dirty="0">
                <a:ea typeface="Cambria" panose="02040503050406030204" pitchFamily="18" charset="0"/>
                <a:cs typeface="Calibri" panose="020F0502020204030204" pitchFamily="34" charset="0"/>
              </a:rPr>
              <a:t> on the cost of depreciable tangible assets of a </a:t>
            </a:r>
            <a:r>
              <a:rPr lang="en-GB" sz="2400" b="1" u="sng" dirty="0">
                <a:ea typeface="Cambria" panose="02040503050406030204" pitchFamily="18" charset="0"/>
                <a:cs typeface="Calibri" panose="020F0502020204030204" pitchFamily="34" charset="0"/>
              </a:rPr>
              <a:t>new business</a:t>
            </a:r>
            <a:r>
              <a:rPr lang="en-GB" sz="2400" b="1" dirty="0">
                <a:ea typeface="Cambria" panose="02040503050406030204" pitchFamily="18" charset="0"/>
                <a:cs typeface="Calibri" panose="020F0502020204030204" pitchFamily="34" charset="0"/>
              </a:rPr>
              <a:t> for the year it incurred &amp; used (2</a:t>
            </a:r>
            <a:r>
              <a:rPr lang="en-GB" sz="2400" b="1" baseline="30000" dirty="0">
                <a:ea typeface="Cambria" panose="02040503050406030204" pitchFamily="18" charset="0"/>
                <a:cs typeface="Calibri" panose="020F0502020204030204" pitchFamily="34" charset="0"/>
              </a:rPr>
              <a:t>nd</a:t>
            </a:r>
            <a:r>
              <a:rPr lang="en-GB" sz="2400" b="1" dirty="0">
                <a:ea typeface="Cambria" panose="02040503050406030204" pitchFamily="18" charset="0"/>
                <a:cs typeface="Calibri" panose="020F0502020204030204" pitchFamily="34" charset="0"/>
              </a:rPr>
              <a:t> &amp; 6</a:t>
            </a:r>
            <a:r>
              <a:rPr lang="en-GB" sz="2400" b="1" baseline="30000" dirty="0">
                <a:ea typeface="Cambria" panose="02040503050406030204" pitchFamily="18" charset="0"/>
                <a:cs typeface="Calibri" panose="020F0502020204030204" pitchFamily="34" charset="0"/>
              </a:rPr>
              <a:t>th</a:t>
            </a:r>
            <a:r>
              <a:rPr lang="en-GB" sz="2400" b="1" dirty="0">
                <a:ea typeface="Cambria" panose="02040503050406030204" pitchFamily="18" charset="0"/>
                <a:cs typeface="Calibri" panose="020F0502020204030204" pitchFamily="34" charset="0"/>
              </a:rPr>
              <a:t> Schedules) (</a:t>
            </a:r>
            <a:r>
              <a:rPr lang="en-GB" sz="2400" b="1" u="sng" dirty="0">
                <a:ea typeface="Cambria" panose="02040503050406030204" pitchFamily="18" charset="0"/>
                <a:cs typeface="Calibri" panose="020F0502020204030204" pitchFamily="34" charset="0"/>
              </a:rPr>
              <a:t>In addition</a:t>
            </a:r>
            <a:r>
              <a:rPr lang="en-GB" sz="2400" b="1" dirty="0">
                <a:ea typeface="Cambria" panose="02040503050406030204" pitchFamily="18" charset="0"/>
                <a:cs typeface="Calibri" panose="020F0502020204030204" pitchFamily="34" charset="0"/>
              </a:rPr>
              <a:t> to the Capital Allowances under 4</a:t>
            </a:r>
            <a:r>
              <a:rPr lang="en-GB" sz="2400" b="1" baseline="30000" dirty="0">
                <a:ea typeface="Cambria" panose="02040503050406030204" pitchFamily="18" charset="0"/>
                <a:cs typeface="Calibri" panose="020F0502020204030204" pitchFamily="34" charset="0"/>
              </a:rPr>
              <a:t>th</a:t>
            </a:r>
            <a:r>
              <a:rPr lang="en-GB" sz="2400" b="1" dirty="0">
                <a:ea typeface="Cambria" panose="02040503050406030204" pitchFamily="18" charset="0"/>
                <a:cs typeface="Calibri" panose="020F0502020204030204" pitchFamily="34" charset="0"/>
              </a:rPr>
              <a:t> Schedule)</a:t>
            </a:r>
            <a:r>
              <a:rPr lang="en-GB" sz="1800" b="1" i="1" dirty="0">
                <a:solidFill>
                  <a:srgbClr val="FF0000"/>
                </a:solidFill>
                <a:effectLst/>
                <a:latin typeface="Calibri" panose="020F0502020204030204" pitchFamily="34" charset="0"/>
                <a:ea typeface="Calibri" panose="020F0502020204030204" pitchFamily="34" charset="0"/>
              </a:rPr>
              <a:t> </a:t>
            </a:r>
            <a:r>
              <a:rPr lang="en-GB" sz="2400" b="1" i="1" dirty="0">
                <a:solidFill>
                  <a:srgbClr val="FF0000"/>
                </a:solidFill>
                <a:effectLst/>
                <a:ea typeface="Calibri" panose="020F0502020204030204" pitchFamily="34" charset="0"/>
              </a:rPr>
              <a:t>(Intangible assets not covered)</a:t>
            </a:r>
            <a:endParaRPr lang="en-GB" sz="2400" b="1" dirty="0">
              <a:ea typeface="Cambria" panose="02040503050406030204" pitchFamily="18" charset="0"/>
              <a:cs typeface="Calibri" panose="020F0502020204030204" pitchFamily="34" charset="0"/>
            </a:endParaRPr>
          </a:p>
          <a:p>
            <a:pPr marL="230188" lvl="1" indent="-230188" algn="just" fontAlgn="base">
              <a:lnSpc>
                <a:spcPct val="115000"/>
              </a:lnSpc>
              <a:spcBef>
                <a:spcPts val="0"/>
              </a:spcBef>
              <a:buSzPts val="1300"/>
            </a:pPr>
            <a:endParaRPr lang="en-US" sz="2400" dirty="0">
              <a:ea typeface="Cambria" panose="02040503050406030204" pitchFamily="18" charset="0"/>
              <a:cs typeface="Times New Roman" panose="02020603050405020304" pitchFamily="18" charset="0"/>
            </a:endParaRPr>
          </a:p>
          <a:p>
            <a:pPr marL="0" lvl="1" algn="just" fontAlgn="base">
              <a:lnSpc>
                <a:spcPct val="115000"/>
              </a:lnSpc>
              <a:spcBef>
                <a:spcPts val="1200"/>
              </a:spcBef>
              <a:buSzPts val="1300"/>
            </a:pPr>
            <a:r>
              <a:rPr lang="en-US" sz="2400" b="1" dirty="0">
                <a:ea typeface="Cambria" panose="02040503050406030204" pitchFamily="18" charset="0"/>
                <a:cs typeface="Times New Roman" panose="02020603050405020304" pitchFamily="18" charset="0"/>
              </a:rPr>
              <a:t>6.1.1 </a:t>
            </a:r>
            <a:r>
              <a:rPr lang="en-GB" sz="2400" b="1" dirty="0">
                <a:ea typeface="Cambria" panose="02040503050406030204" pitchFamily="18" charset="0"/>
                <a:cs typeface="Calibri" panose="020F0502020204030204" pitchFamily="34" charset="0"/>
              </a:rPr>
              <a:t>On new investments in depreciable assets/shares of </a:t>
            </a:r>
            <a:r>
              <a:rPr lang="en-GB" sz="2400" b="1" u="sng" dirty="0">
                <a:ea typeface="Cambria" panose="02040503050406030204" pitchFamily="18" charset="0"/>
                <a:cs typeface="Calibri" panose="020F0502020204030204" pitchFamily="34" charset="0"/>
              </a:rPr>
              <a:t>State-owned Companies</a:t>
            </a:r>
            <a:r>
              <a:rPr lang="en-GB" sz="2400" b="1" dirty="0">
                <a:ea typeface="Cambria" panose="02040503050406030204" pitchFamily="18" charset="0"/>
                <a:cs typeface="Calibri" panose="020F0502020204030204" pitchFamily="34" charset="0"/>
              </a:rPr>
              <a:t>;</a:t>
            </a:r>
            <a:endParaRPr lang="en-US" sz="2400" dirty="0">
              <a:ea typeface="Cambria" panose="02040503050406030204" pitchFamily="18" charset="0"/>
              <a:cs typeface="Times New Roman" panose="02020603050405020304" pitchFamily="18" charset="0"/>
            </a:endParaRPr>
          </a:p>
          <a:p>
            <a:pPr marL="460375" marR="0" indent="-230188" algn="l">
              <a:lnSpc>
                <a:spcPct val="115000"/>
              </a:lnSpc>
              <a:spcBef>
                <a:spcPts val="0"/>
              </a:spcBef>
              <a:spcAft>
                <a:spcPts val="800"/>
              </a:spcAft>
              <a:tabLst>
                <a:tab pos="457200" algn="l"/>
                <a:tab pos="4343400" algn="l"/>
              </a:tabLst>
            </a:pPr>
            <a:r>
              <a:rPr lang="en-GB" dirty="0">
                <a:ea typeface="Cambria" panose="02040503050406030204" pitchFamily="18" charset="0"/>
                <a:cs typeface="Calibri" panose="020F0502020204030204" pitchFamily="34" charset="0"/>
              </a:rPr>
              <a:t>If cost incurred on such assets used in SL exceeds USD 250Mn.                  150% [2</a:t>
            </a:r>
            <a:r>
              <a:rPr lang="en-GB" baseline="30000" dirty="0">
                <a:ea typeface="Cambria" panose="02040503050406030204" pitchFamily="18" charset="0"/>
                <a:cs typeface="Calibri" panose="020F0502020204030204" pitchFamily="34" charset="0"/>
              </a:rPr>
              <a:t>nd</a:t>
            </a:r>
            <a:r>
              <a:rPr lang="en-GB" dirty="0">
                <a:ea typeface="Cambria" panose="02040503050406030204" pitchFamily="18" charset="0"/>
                <a:cs typeface="Calibri" panose="020F0502020204030204" pitchFamily="34" charset="0"/>
              </a:rPr>
              <a:t>Schedule, item 1(5)]</a:t>
            </a:r>
            <a:endParaRPr lang="en-US" dirty="0">
              <a:ea typeface="Cambria" panose="020405030504060302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23</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0070" y="-121489"/>
            <a:ext cx="1541929"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170274" y="22516"/>
            <a:ext cx="10415970"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mn-lt"/>
                <a:ea typeface="Cambria" panose="02040503050406030204" pitchFamily="18" charset="0"/>
                <a:cs typeface="AngsanaUPC" panose="02020603050405020304" pitchFamily="18" charset="-34"/>
              </a:rPr>
              <a:t>6. Other Concessions granted with relate to Income Tax</a:t>
            </a:r>
            <a:endParaRPr lang="en-US" sz="32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4048491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70274" y="1578902"/>
            <a:ext cx="11837950" cy="5048577"/>
          </a:xfrm>
        </p:spPr>
        <p:txBody>
          <a:bodyPr>
            <a:noAutofit/>
          </a:bodyPr>
          <a:lstStyle/>
          <a:p>
            <a:pPr marL="342900" indent="-342900" algn="just">
              <a:lnSpc>
                <a:spcPct val="115000"/>
              </a:lnSpc>
              <a:spcBef>
                <a:spcPts val="0"/>
              </a:spcBef>
              <a:spcAft>
                <a:spcPts val="800"/>
              </a:spcAft>
              <a:tabLst>
                <a:tab pos="457200" algn="l"/>
                <a:tab pos="4343400" algn="l"/>
              </a:tabLst>
            </a:pPr>
            <a:r>
              <a:rPr lang="en-US" b="1" dirty="0">
                <a:ea typeface="Cambria" panose="02040503050406030204" pitchFamily="18" charset="0"/>
                <a:cs typeface="Times New Roman" panose="02020603050405020304" pitchFamily="18" charset="0"/>
              </a:rPr>
              <a:t>6.1.2 </a:t>
            </a:r>
            <a:r>
              <a:rPr lang="en-GB" b="1" dirty="0">
                <a:ea typeface="Cambria" panose="02040503050406030204" pitchFamily="18" charset="0"/>
                <a:cs typeface="Calibri" panose="020F0502020204030204" pitchFamily="34" charset="0"/>
              </a:rPr>
              <a:t>On new investments in depreciable assets of </a:t>
            </a:r>
            <a:r>
              <a:rPr lang="en-GB" b="1" u="sng" dirty="0">
                <a:ea typeface="Cambria" panose="02040503050406030204" pitchFamily="18" charset="0"/>
                <a:cs typeface="Calibri" panose="020F0502020204030204" pitchFamily="34" charset="0"/>
              </a:rPr>
              <a:t>Non-state Owned Businesses</a:t>
            </a:r>
            <a:r>
              <a:rPr lang="en-GB" b="1" dirty="0">
                <a:ea typeface="Cambria" panose="02040503050406030204" pitchFamily="18" charset="0"/>
                <a:cs typeface="Calibri" panose="020F0502020204030204" pitchFamily="34" charset="0"/>
              </a:rPr>
              <a:t>;</a:t>
            </a:r>
            <a:endParaRPr lang="en-US" dirty="0">
              <a:ea typeface="Cambria" panose="02040503050406030204" pitchFamily="18" charset="0"/>
              <a:cs typeface="Times New Roman" panose="02020603050405020304" pitchFamily="18" charset="0"/>
            </a:endParaRPr>
          </a:p>
          <a:p>
            <a:pPr marL="460375" marR="0" lvl="0" indent="-230188" algn="just">
              <a:lnSpc>
                <a:spcPct val="115000"/>
              </a:lnSpc>
              <a:spcBef>
                <a:spcPts val="0"/>
              </a:spcBef>
              <a:spcAft>
                <a:spcPts val="800"/>
              </a:spcAft>
              <a:buFont typeface="Symbol" panose="05050102010706020507" pitchFamily="18" charset="2"/>
              <a:buChar char=""/>
            </a:pPr>
            <a:r>
              <a:rPr lang="en-GB" b="1" dirty="0">
                <a:ea typeface="Cambria" panose="02040503050406030204" pitchFamily="18" charset="0"/>
                <a:cs typeface="Calibri" panose="020F0502020204030204" pitchFamily="34" charset="0"/>
              </a:rPr>
              <a:t>Assets used in </a:t>
            </a:r>
            <a:r>
              <a:rPr lang="en-GB" b="1" u="sng" dirty="0">
                <a:ea typeface="Cambria" panose="02040503050406030204" pitchFamily="18" charset="0"/>
                <a:cs typeface="Calibri" panose="020F0502020204030204" pitchFamily="34" charset="0"/>
              </a:rPr>
              <a:t>Northern Province of SL</a:t>
            </a:r>
            <a:r>
              <a:rPr lang="en-GB" b="1" dirty="0">
                <a:ea typeface="Cambria" panose="02040503050406030204" pitchFamily="18" charset="0"/>
                <a:cs typeface="Calibri" panose="020F0502020204030204" pitchFamily="34" charset="0"/>
              </a:rPr>
              <a:t>;</a:t>
            </a:r>
            <a:endParaRPr lang="en-US" dirty="0">
              <a:ea typeface="Cambria" panose="02040503050406030204" pitchFamily="18" charset="0"/>
              <a:cs typeface="Times New Roman" panose="02020603050405020304" pitchFamily="18" charset="0"/>
            </a:endParaRPr>
          </a:p>
          <a:p>
            <a:pPr marL="684213" marR="0" indent="-223838" algn="just">
              <a:lnSpc>
                <a:spcPct val="115000"/>
              </a:lnSpc>
              <a:spcBef>
                <a:spcPts val="0"/>
              </a:spcBef>
              <a:spcAft>
                <a:spcPts val="0"/>
              </a:spcAft>
              <a:tabLst>
                <a:tab pos="457200" algn="l"/>
                <a:tab pos="4343400" algn="l"/>
                <a:tab pos="7315200" algn="l"/>
              </a:tabLst>
            </a:pPr>
            <a:r>
              <a:rPr lang="en-GB" dirty="0">
                <a:ea typeface="Cambria" panose="02040503050406030204" pitchFamily="18" charset="0"/>
                <a:cs typeface="Calibri" panose="020F0502020204030204" pitchFamily="34" charset="0"/>
              </a:rPr>
              <a:t>If the total cost of such assets exceeds USD 3 Mn.	  200% [2</a:t>
            </a:r>
            <a:r>
              <a:rPr lang="en-GB" baseline="30000" dirty="0">
                <a:ea typeface="Cambria" panose="02040503050406030204" pitchFamily="18" charset="0"/>
                <a:cs typeface="Calibri" panose="020F0502020204030204" pitchFamily="34" charset="0"/>
              </a:rPr>
              <a:t>nd</a:t>
            </a:r>
            <a:r>
              <a:rPr lang="en-GB" dirty="0">
                <a:ea typeface="Cambria" panose="02040503050406030204" pitchFamily="18" charset="0"/>
                <a:cs typeface="Calibri" panose="020F0502020204030204" pitchFamily="34" charset="0"/>
              </a:rPr>
              <a:t> Schedule, item 1(4)]   </a:t>
            </a:r>
            <a:endParaRPr lang="en-US" dirty="0">
              <a:ea typeface="Cambria" panose="02040503050406030204" pitchFamily="18" charset="0"/>
              <a:cs typeface="Times New Roman" panose="02020603050405020304" pitchFamily="18" charset="0"/>
            </a:endParaRPr>
          </a:p>
          <a:p>
            <a:pPr marL="684213" marR="0" indent="-223838" algn="just">
              <a:lnSpc>
                <a:spcPct val="115000"/>
              </a:lnSpc>
              <a:spcBef>
                <a:spcPts val="0"/>
              </a:spcBef>
              <a:spcAft>
                <a:spcPts val="0"/>
              </a:spcAft>
              <a:tabLst>
                <a:tab pos="457200" algn="l"/>
                <a:tab pos="4343400" algn="l"/>
                <a:tab pos="7315200" algn="l"/>
              </a:tabLst>
            </a:pPr>
            <a:r>
              <a:rPr lang="en-GB" dirty="0">
                <a:ea typeface="Cambria" panose="02040503050406030204" pitchFamily="18" charset="0"/>
                <a:cs typeface="Calibri" panose="020F0502020204030204" pitchFamily="34" charset="0"/>
              </a:rPr>
              <a:t>If cost of such assets does not exceed USD 3Mn.	  200% [6</a:t>
            </a:r>
            <a:r>
              <a:rPr lang="en-GB" baseline="30000" dirty="0">
                <a:ea typeface="Cambria" panose="02040503050406030204" pitchFamily="18" charset="0"/>
                <a:cs typeface="Calibri" panose="020F0502020204030204" pitchFamily="34" charset="0"/>
              </a:rPr>
              <a:t>th</a:t>
            </a:r>
            <a:r>
              <a:rPr lang="en-GB" dirty="0">
                <a:ea typeface="Cambria" panose="02040503050406030204" pitchFamily="18" charset="0"/>
                <a:cs typeface="Calibri" panose="020F0502020204030204" pitchFamily="34" charset="0"/>
              </a:rPr>
              <a:t> Schedule, item 1(3)]</a:t>
            </a:r>
            <a:endParaRPr lang="en-US" dirty="0">
              <a:ea typeface="Cambria" panose="02040503050406030204" pitchFamily="18" charset="0"/>
              <a:cs typeface="Times New Roman" panose="02020603050405020304" pitchFamily="18" charset="0"/>
            </a:endParaRPr>
          </a:p>
          <a:p>
            <a:pPr marL="573087" marR="0" lvl="0" indent="-342900" algn="just">
              <a:lnSpc>
                <a:spcPct val="115000"/>
              </a:lnSpc>
              <a:spcBef>
                <a:spcPts val="1200"/>
              </a:spcBef>
              <a:spcAft>
                <a:spcPts val="800"/>
              </a:spcAft>
              <a:buFont typeface="Arial" panose="020B0604020202020204" pitchFamily="34" charset="0"/>
              <a:buChar char="•"/>
            </a:pPr>
            <a:r>
              <a:rPr lang="en-GB" b="1" dirty="0">
                <a:ea typeface="Cambria" panose="02040503050406030204" pitchFamily="18" charset="0"/>
                <a:cs typeface="Calibri" panose="020F0502020204030204" pitchFamily="34" charset="0"/>
              </a:rPr>
              <a:t>Assets used in </a:t>
            </a:r>
            <a:r>
              <a:rPr lang="en-GB" b="1" u="sng" dirty="0">
                <a:ea typeface="Cambria" panose="02040503050406030204" pitchFamily="18" charset="0"/>
                <a:cs typeface="Calibri" panose="020F0502020204030204" pitchFamily="34" charset="0"/>
              </a:rPr>
              <a:t>other areas in SL</a:t>
            </a:r>
            <a:r>
              <a:rPr lang="en-GB" b="1" dirty="0">
                <a:ea typeface="Cambria" panose="02040503050406030204" pitchFamily="18" charset="0"/>
                <a:cs typeface="Calibri" panose="020F0502020204030204" pitchFamily="34" charset="0"/>
              </a:rPr>
              <a:t>; </a:t>
            </a:r>
            <a:endParaRPr lang="en-US" dirty="0">
              <a:ea typeface="Cambria" panose="02040503050406030204" pitchFamily="18" charset="0"/>
              <a:cs typeface="Times New Roman" panose="02020603050405020304" pitchFamily="18" charset="0"/>
            </a:endParaRPr>
          </a:p>
          <a:p>
            <a:pPr marL="684213" marR="0" indent="-223838" algn="l">
              <a:lnSpc>
                <a:spcPct val="115000"/>
              </a:lnSpc>
              <a:spcBef>
                <a:spcPts val="0"/>
              </a:spcBef>
              <a:spcAft>
                <a:spcPts val="0"/>
              </a:spcAft>
              <a:tabLst>
                <a:tab pos="457200" algn="l"/>
                <a:tab pos="4343400" algn="l"/>
                <a:tab pos="7315200" algn="l"/>
              </a:tabLst>
            </a:pPr>
            <a:r>
              <a:rPr lang="en-GB" dirty="0">
                <a:ea typeface="Cambria" panose="02040503050406030204" pitchFamily="18" charset="0"/>
                <a:cs typeface="Calibri" panose="020F0502020204030204" pitchFamily="34" charset="0"/>
              </a:rPr>
              <a:t>If cost of such assets exceeds </a:t>
            </a:r>
            <a:r>
              <a:rPr lang="en-GB" sz="2200" dirty="0">
                <a:ea typeface="Cambria" panose="02040503050406030204" pitchFamily="18" charset="0"/>
                <a:cs typeface="Calibri" panose="020F0502020204030204" pitchFamily="34" charset="0"/>
              </a:rPr>
              <a:t>USD 3M</a:t>
            </a:r>
            <a:r>
              <a:rPr lang="en-GB" dirty="0">
                <a:ea typeface="Cambria" panose="02040503050406030204" pitchFamily="18" charset="0"/>
                <a:cs typeface="Calibri" panose="020F0502020204030204" pitchFamily="34" charset="0"/>
              </a:rPr>
              <a:t>n &amp; up to100Mn	  100% [2</a:t>
            </a:r>
            <a:r>
              <a:rPr lang="en-GB" baseline="30000" dirty="0">
                <a:ea typeface="Cambria" panose="02040503050406030204" pitchFamily="18" charset="0"/>
                <a:cs typeface="Calibri" panose="020F0502020204030204" pitchFamily="34" charset="0"/>
              </a:rPr>
              <a:t>nd</a:t>
            </a:r>
            <a:r>
              <a:rPr lang="en-GB" dirty="0">
                <a:ea typeface="Cambria" panose="02040503050406030204" pitchFamily="18" charset="0"/>
                <a:cs typeface="Calibri" panose="020F0502020204030204" pitchFamily="34" charset="0"/>
              </a:rPr>
              <a:t> Schedule, item 1(2)]   </a:t>
            </a:r>
            <a:endParaRPr lang="en-US" dirty="0">
              <a:ea typeface="Cambria" panose="02040503050406030204" pitchFamily="18" charset="0"/>
              <a:cs typeface="Times New Roman" panose="02020603050405020304" pitchFamily="18" charset="0"/>
            </a:endParaRPr>
          </a:p>
          <a:p>
            <a:pPr marL="684213" marR="0" indent="-223838" algn="l">
              <a:lnSpc>
                <a:spcPct val="110000"/>
              </a:lnSpc>
              <a:spcBef>
                <a:spcPts val="0"/>
              </a:spcBef>
              <a:spcAft>
                <a:spcPts val="800"/>
              </a:spcAft>
              <a:tabLst>
                <a:tab pos="457200" algn="l"/>
                <a:tab pos="4343400" algn="l"/>
                <a:tab pos="7315200" algn="l"/>
              </a:tabLst>
            </a:pPr>
            <a:r>
              <a:rPr lang="en-GB" dirty="0">
                <a:ea typeface="Cambria" panose="02040503050406030204" pitchFamily="18" charset="0"/>
                <a:cs typeface="Calibri" panose="020F0502020204030204" pitchFamily="34" charset="0"/>
              </a:rPr>
              <a:t>If cost of such assets exceeds </a:t>
            </a:r>
            <a:r>
              <a:rPr lang="en-GB" sz="2200" dirty="0">
                <a:ea typeface="Cambria" panose="02040503050406030204" pitchFamily="18" charset="0"/>
                <a:cs typeface="Calibri" panose="020F0502020204030204" pitchFamily="34" charset="0"/>
              </a:rPr>
              <a:t>USD 100Mn</a:t>
            </a:r>
            <a:r>
              <a:rPr lang="en-GB" dirty="0">
                <a:ea typeface="Cambria" panose="02040503050406030204" pitchFamily="18" charset="0"/>
                <a:cs typeface="Calibri" panose="020F0502020204030204" pitchFamily="34" charset="0"/>
              </a:rPr>
              <a:t>.                     	  150% [2</a:t>
            </a:r>
            <a:r>
              <a:rPr lang="en-GB" baseline="30000" dirty="0">
                <a:ea typeface="Cambria" panose="02040503050406030204" pitchFamily="18" charset="0"/>
                <a:cs typeface="Calibri" panose="020F0502020204030204" pitchFamily="34" charset="0"/>
              </a:rPr>
              <a:t>nd</a:t>
            </a:r>
            <a:r>
              <a:rPr lang="en-GB" dirty="0">
                <a:ea typeface="Cambria" panose="02040503050406030204" pitchFamily="18" charset="0"/>
                <a:cs typeface="Calibri" panose="020F0502020204030204" pitchFamily="34" charset="0"/>
              </a:rPr>
              <a:t> Schedule, item 1(3)]</a:t>
            </a:r>
          </a:p>
          <a:p>
            <a:pPr marL="684213" marR="0" indent="-223838" algn="l">
              <a:lnSpc>
                <a:spcPct val="110000"/>
              </a:lnSpc>
              <a:spcBef>
                <a:spcPts val="0"/>
              </a:spcBef>
              <a:spcAft>
                <a:spcPts val="800"/>
              </a:spcAft>
              <a:tabLst>
                <a:tab pos="457200" algn="l"/>
                <a:tab pos="4343400" algn="l"/>
                <a:tab pos="7315200" algn="l"/>
              </a:tabLst>
            </a:pPr>
            <a:r>
              <a:rPr lang="en-GB" dirty="0">
                <a:ea typeface="Cambria" panose="02040503050406030204" pitchFamily="18" charset="0"/>
              </a:rPr>
              <a:t>If cost of such assets does not exceed </a:t>
            </a:r>
            <a:r>
              <a:rPr lang="en-GB" sz="2200" dirty="0">
                <a:ea typeface="Cambria" panose="02040503050406030204" pitchFamily="18" charset="0"/>
              </a:rPr>
              <a:t>USD 3Mn</a:t>
            </a:r>
            <a:r>
              <a:rPr lang="en-GB" dirty="0">
                <a:ea typeface="Cambria" panose="02040503050406030204" pitchFamily="18" charset="0"/>
              </a:rPr>
              <a:t>.	  100% [6</a:t>
            </a:r>
            <a:r>
              <a:rPr lang="en-GB" baseline="30000" dirty="0">
                <a:ea typeface="Cambria" panose="02040503050406030204" pitchFamily="18" charset="0"/>
              </a:rPr>
              <a:t>th</a:t>
            </a:r>
            <a:r>
              <a:rPr lang="en-GB" dirty="0">
                <a:ea typeface="Cambria" panose="02040503050406030204" pitchFamily="18" charset="0"/>
              </a:rPr>
              <a:t> Schedule, item 1(2)]</a:t>
            </a:r>
            <a:endParaRPr lang="en-US" dirty="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24</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3976" y="-121489"/>
            <a:ext cx="1518024"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170273" y="22516"/>
            <a:ext cx="10708397"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2800" b="1" dirty="0">
                <a:solidFill>
                  <a:prstClr val="black"/>
                </a:solidFill>
                <a:latin typeface="+mn-lt"/>
                <a:ea typeface="Cambria" panose="02040503050406030204" pitchFamily="18" charset="0"/>
                <a:cs typeface="AngsanaUPC" panose="02020603050405020304" pitchFamily="18" charset="-34"/>
              </a:rPr>
              <a:t>6. Other Concessions granted with relate to Income Tax (Contd.)</a:t>
            </a:r>
            <a:endParaRPr lang="en-US" sz="28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642193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455252"/>
            <a:ext cx="11625719" cy="5273812"/>
          </a:xfrm>
        </p:spPr>
        <p:txBody>
          <a:bodyPr>
            <a:normAutofit fontScale="92500" lnSpcReduction="10000"/>
          </a:bodyPr>
          <a:lstStyle/>
          <a:p>
            <a:pPr lvl="0" algn="just">
              <a:lnSpc>
                <a:spcPct val="115000"/>
              </a:lnSpc>
              <a:spcBef>
                <a:spcPts val="0"/>
              </a:spcBef>
              <a:spcAft>
                <a:spcPts val="600"/>
              </a:spcAft>
            </a:pPr>
            <a:r>
              <a:rPr lang="en-US" sz="2600" b="1" dirty="0">
                <a:ea typeface="Cambria" panose="02040503050406030204" pitchFamily="18" charset="0"/>
                <a:cs typeface="Calibri" panose="020F0502020204030204" pitchFamily="34" charset="0"/>
              </a:rPr>
              <a:t>6.2 </a:t>
            </a:r>
            <a:r>
              <a:rPr lang="en-GB" sz="2600" b="1" dirty="0">
                <a:ea typeface="Cambria" panose="02040503050406030204" pitchFamily="18" charset="0"/>
                <a:cs typeface="Calibri" panose="020F0502020204030204" pitchFamily="34" charset="0"/>
              </a:rPr>
              <a:t>New Amendments to the 6th Schedule</a:t>
            </a:r>
            <a:endParaRPr lang="en-US" sz="2600" dirty="0">
              <a:ea typeface="Cambria" panose="02040503050406030204" pitchFamily="18" charset="0"/>
              <a:cs typeface="Times New Roman" panose="02020603050405020304" pitchFamily="18" charset="0"/>
            </a:endParaRPr>
          </a:p>
          <a:p>
            <a:pPr marL="401638" marR="0" lvl="0" indent="-230188" algn="just">
              <a:lnSpc>
                <a:spcPct val="100000"/>
              </a:lnSpc>
              <a:spcBef>
                <a:spcPts val="0"/>
              </a:spcBef>
              <a:spcAft>
                <a:spcPts val="0"/>
              </a:spcAft>
              <a:buFont typeface="Symbol" panose="05050102010706020507" pitchFamily="18" charset="2"/>
              <a:buChar char=""/>
            </a:pPr>
            <a:r>
              <a:rPr lang="en-GB" sz="2600" b="1" dirty="0">
                <a:ea typeface="Cambria" panose="02040503050406030204" pitchFamily="18" charset="0"/>
                <a:cs typeface="Calibri" panose="020F0502020204030204" pitchFamily="34" charset="0"/>
              </a:rPr>
              <a:t>Repealed</a:t>
            </a:r>
            <a:r>
              <a:rPr lang="en-GB" sz="2600" dirty="0">
                <a:ea typeface="Cambria" panose="02040503050406030204" pitchFamily="18" charset="0"/>
                <a:cs typeface="Calibri" panose="020F0502020204030204" pitchFamily="34" charset="0"/>
              </a:rPr>
              <a:t> the Paragraph 02 - Assessable Charges and Balancing Allowance</a:t>
            </a:r>
            <a:endParaRPr lang="en-US" sz="2600" dirty="0">
              <a:ea typeface="Cambria" panose="02040503050406030204" pitchFamily="18" charset="0"/>
              <a:cs typeface="Times New Roman" panose="02020603050405020304" pitchFamily="18" charset="0"/>
            </a:endParaRPr>
          </a:p>
          <a:p>
            <a:pPr marL="401638" marR="0" lvl="0" indent="-230188" algn="just">
              <a:lnSpc>
                <a:spcPct val="115000"/>
              </a:lnSpc>
              <a:spcBef>
                <a:spcPts val="600"/>
              </a:spcBef>
              <a:spcAft>
                <a:spcPts val="0"/>
              </a:spcAft>
              <a:buFont typeface="Symbol" panose="05050102010706020507" pitchFamily="18" charset="2"/>
              <a:buChar char=""/>
            </a:pPr>
            <a:r>
              <a:rPr lang="en-GB" sz="2600" dirty="0">
                <a:ea typeface="Cambria" panose="02040503050406030204" pitchFamily="18" charset="0"/>
                <a:cs typeface="Calibri" panose="020F0502020204030204" pitchFamily="34" charset="0"/>
              </a:rPr>
              <a:t>Enhance Capital Allowances shall expire </a:t>
            </a:r>
            <a:r>
              <a:rPr lang="en-GB" sz="2600" b="1" dirty="0">
                <a:ea typeface="Cambria" panose="02040503050406030204" pitchFamily="18" charset="0"/>
                <a:cs typeface="Calibri" panose="020F0502020204030204" pitchFamily="34" charset="0"/>
              </a:rPr>
              <a:t>06 years</a:t>
            </a:r>
            <a:r>
              <a:rPr lang="en-GB" sz="2600" dirty="0">
                <a:ea typeface="Cambria" panose="02040503050406030204" pitchFamily="18" charset="0"/>
                <a:cs typeface="Calibri" panose="020F0502020204030204" pitchFamily="34" charset="0"/>
              </a:rPr>
              <a:t> after it becomes effective. (Originally it was 3 years) </a:t>
            </a:r>
            <a:r>
              <a:rPr lang="en-GB" dirty="0">
                <a:effectLst/>
                <a:ea typeface="Calibri" panose="020F0502020204030204" pitchFamily="34" charset="0"/>
              </a:rPr>
              <a:t>(i.e. Y/A 2018/19 to 2023/24)</a:t>
            </a:r>
            <a:endParaRPr lang="en-US" dirty="0">
              <a:ea typeface="Cambria" panose="02040503050406030204" pitchFamily="18" charset="0"/>
              <a:cs typeface="Times New Roman" panose="02020603050405020304" pitchFamily="18" charset="0"/>
            </a:endParaRPr>
          </a:p>
          <a:p>
            <a:pPr marL="401638" marR="0" lvl="0" indent="-230188" algn="just">
              <a:lnSpc>
                <a:spcPct val="115000"/>
              </a:lnSpc>
              <a:spcBef>
                <a:spcPts val="600"/>
              </a:spcBef>
              <a:spcAft>
                <a:spcPts val="0"/>
              </a:spcAft>
              <a:buFont typeface="Symbol" panose="05050102010706020507" pitchFamily="18" charset="2"/>
              <a:buChar char=""/>
            </a:pPr>
            <a:r>
              <a:rPr lang="en-GB" sz="2600" dirty="0">
                <a:ea typeface="Cambria" panose="02040503050406030204" pitchFamily="18" charset="0"/>
                <a:cs typeface="Calibri" panose="020F0502020204030204" pitchFamily="34" charset="0"/>
              </a:rPr>
              <a:t>The eligibility period of additional deduction of 100% on R &amp; D (Sec. 15) is extended from 3 Y/As to 5 Y/As from the commencement of the Act. (Now valid from 2018/19 to 2022/23)</a:t>
            </a:r>
            <a:endParaRPr lang="en-US" sz="2600" dirty="0">
              <a:ea typeface="Cambria" panose="02040503050406030204" pitchFamily="18" charset="0"/>
              <a:cs typeface="Times New Roman" panose="02020603050405020304" pitchFamily="18" charset="0"/>
            </a:endParaRPr>
          </a:p>
          <a:p>
            <a:pPr marL="401638" marR="0" lvl="0" indent="-230188" algn="just">
              <a:lnSpc>
                <a:spcPct val="115000"/>
              </a:lnSpc>
              <a:spcBef>
                <a:spcPts val="0"/>
              </a:spcBef>
              <a:spcAft>
                <a:spcPts val="0"/>
              </a:spcAft>
              <a:buFont typeface="Symbol" panose="05050102010706020507" pitchFamily="18" charset="2"/>
              <a:buChar char=""/>
            </a:pPr>
            <a:r>
              <a:rPr lang="en-GB" sz="2600" dirty="0">
                <a:ea typeface="Cambria" panose="02040503050406030204" pitchFamily="18" charset="0"/>
                <a:cs typeface="Calibri" panose="020F0502020204030204" pitchFamily="34" charset="0"/>
              </a:rPr>
              <a:t>The interest payable by a taxpayer on delayed tax payments under Sec. 159 during the period from 01.03.2020 – 30.09.2020 has been removed.</a:t>
            </a:r>
            <a:endParaRPr lang="en-US" sz="2600" dirty="0">
              <a:ea typeface="Cambria" panose="02040503050406030204" pitchFamily="18" charset="0"/>
              <a:cs typeface="Times New Roman" panose="02020603050405020304" pitchFamily="18" charset="0"/>
            </a:endParaRPr>
          </a:p>
          <a:p>
            <a:pPr marL="401638" marR="0" lvl="0" indent="-230188" algn="just">
              <a:lnSpc>
                <a:spcPct val="100000"/>
              </a:lnSpc>
              <a:spcBef>
                <a:spcPts val="600"/>
              </a:spcBef>
              <a:spcAft>
                <a:spcPts val="0"/>
              </a:spcAft>
              <a:buFont typeface="Symbol" panose="05050102010706020507" pitchFamily="18" charset="2"/>
              <a:buChar char=""/>
            </a:pPr>
            <a:r>
              <a:rPr lang="en-GB" sz="2600" dirty="0">
                <a:ea typeface="Cambria" panose="02040503050406030204" pitchFamily="18" charset="0"/>
                <a:cs typeface="Calibri" panose="020F0502020204030204" pitchFamily="34" charset="0"/>
              </a:rPr>
              <a:t>In addition to the normal deduction under Sec. 15A, </a:t>
            </a:r>
            <a:r>
              <a:rPr lang="en-GB" sz="2600" u="sng" dirty="0">
                <a:ea typeface="Cambria" panose="02040503050406030204" pitchFamily="18" charset="0"/>
                <a:cs typeface="Calibri" panose="020F0502020204030204" pitchFamily="34" charset="0"/>
              </a:rPr>
              <a:t>an additional 100% deduction</a:t>
            </a:r>
            <a:r>
              <a:rPr lang="en-GB" sz="2600" dirty="0">
                <a:ea typeface="Cambria" panose="02040503050406030204" pitchFamily="18" charset="0"/>
                <a:cs typeface="Calibri" panose="020F0502020204030204" pitchFamily="34" charset="0"/>
              </a:rPr>
              <a:t> is given for the Marketing and Communication Expenses (meeting some conditions) incurred during the 3 years of assessments commencing from 01.04.2021 (i.e. Y/A 2021/22, 2022/23 &amp; 2023/24).	</a:t>
            </a:r>
            <a:endParaRPr lang="en-US" sz="2600" dirty="0">
              <a:ea typeface="Cambria" panose="02040503050406030204" pitchFamily="18" charset="0"/>
              <a:cs typeface="Times New Roman" panose="02020603050405020304" pitchFamily="18" charset="0"/>
            </a:endParaRPr>
          </a:p>
          <a:p>
            <a:pPr marL="573088" indent="-573088" algn="just">
              <a:lnSpc>
                <a:spcPct val="150000"/>
              </a:lnSpc>
              <a:buFont typeface="Arial" panose="020B0604020202020204" pitchFamily="34" charset="0"/>
              <a:buChar char="•"/>
            </a:pPr>
            <a:endParaRPr lang="en-US" sz="2600" b="1"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25</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3976" y="-121489"/>
            <a:ext cx="1518024"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170273" y="22516"/>
            <a:ext cx="10708397"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2800" b="1" dirty="0">
                <a:solidFill>
                  <a:prstClr val="black"/>
                </a:solidFill>
                <a:latin typeface="+mn-lt"/>
                <a:ea typeface="Cambria" panose="02040503050406030204" pitchFamily="18" charset="0"/>
                <a:cs typeface="AngsanaUPC" panose="02020603050405020304" pitchFamily="18" charset="-34"/>
              </a:rPr>
              <a:t>6. Other Concessions granted with relate to Income Tax (Contd.)</a:t>
            </a:r>
            <a:endParaRPr lang="en-US" sz="28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4275231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70274" y="1680730"/>
            <a:ext cx="11625719" cy="5048577"/>
          </a:xfrm>
        </p:spPr>
        <p:txBody>
          <a:bodyPr>
            <a:normAutofit/>
          </a:bodyPr>
          <a:lstStyle/>
          <a:p>
            <a:pPr lvl="0" algn="just">
              <a:lnSpc>
                <a:spcPct val="100000"/>
              </a:lnSpc>
              <a:spcBef>
                <a:spcPts val="1200"/>
              </a:spcBef>
            </a:pPr>
            <a:r>
              <a:rPr lang="en-US" b="1" dirty="0">
                <a:ea typeface="Cambria" panose="02040503050406030204" pitchFamily="18" charset="0"/>
                <a:cs typeface="Times New Roman" panose="02020603050405020304" pitchFamily="18" charset="0"/>
              </a:rPr>
              <a:t>6.3 </a:t>
            </a:r>
            <a:r>
              <a:rPr lang="en-GB" b="1" dirty="0">
                <a:ea typeface="Cambria" panose="02040503050406030204" pitchFamily="18" charset="0"/>
                <a:cs typeface="Calibri" panose="020F0502020204030204" pitchFamily="34" charset="0"/>
              </a:rPr>
              <a:t>WHT exemption on dividends to Non-residents</a:t>
            </a:r>
            <a:endParaRPr lang="en-US" dirty="0">
              <a:ea typeface="Cambria" panose="02040503050406030204" pitchFamily="18" charset="0"/>
              <a:cs typeface="Times New Roman" panose="02020603050405020304" pitchFamily="18" charset="0"/>
            </a:endParaRPr>
          </a:p>
          <a:p>
            <a:pPr marL="457200" lvl="0" algn="just">
              <a:lnSpc>
                <a:spcPct val="100000"/>
              </a:lnSpc>
              <a:spcBef>
                <a:spcPts val="0"/>
              </a:spcBef>
              <a:buFont typeface="Arial" panose="020B0604020202020204" pitchFamily="34" charset="0"/>
              <a:buChar char="•"/>
              <a:tabLst>
                <a:tab pos="457200" algn="l"/>
              </a:tabLst>
            </a:pPr>
            <a:r>
              <a:rPr lang="en-GB" dirty="0">
                <a:ea typeface="Cambria" panose="02040503050406030204" pitchFamily="18" charset="0"/>
                <a:cs typeface="Calibri" panose="020F0502020204030204" pitchFamily="34" charset="0"/>
              </a:rPr>
              <a:t>On new investments in depreciable assets above USD 1,000Mn.</a:t>
            </a:r>
            <a:endParaRPr lang="en-US" dirty="0">
              <a:ea typeface="Cambria" panose="02040503050406030204" pitchFamily="18" charset="0"/>
              <a:cs typeface="Times New Roman" panose="02020603050405020304" pitchFamily="18" charset="0"/>
            </a:endParaRPr>
          </a:p>
          <a:p>
            <a:pPr marL="457200" marR="0" algn="just">
              <a:lnSpc>
                <a:spcPct val="100000"/>
              </a:lnSpc>
              <a:spcBef>
                <a:spcPts val="0"/>
              </a:spcBef>
              <a:spcAft>
                <a:spcPts val="800"/>
              </a:spcAft>
              <a:tabLst>
                <a:tab pos="457200" algn="l"/>
              </a:tabLst>
            </a:pPr>
            <a:r>
              <a:rPr lang="en-GB" i="1" dirty="0">
                <a:ea typeface="Cambria" panose="02040503050406030204" pitchFamily="18" charset="0"/>
                <a:cs typeface="Calibri" panose="020F0502020204030204" pitchFamily="34" charset="0"/>
              </a:rPr>
              <a:t>(</a:t>
            </a:r>
            <a:r>
              <a:rPr lang="en-GB" i="1" dirty="0" err="1">
                <a:ea typeface="Cambria" panose="02040503050406030204" pitchFamily="18" charset="0"/>
                <a:cs typeface="Calibri" panose="020F0502020204030204" pitchFamily="34" charset="0"/>
              </a:rPr>
              <a:t>W.e.f</a:t>
            </a:r>
            <a:r>
              <a:rPr lang="en-GB" i="1" dirty="0">
                <a:ea typeface="Cambria" panose="02040503050406030204" pitchFamily="18" charset="0"/>
                <a:cs typeface="Calibri" panose="020F0502020204030204" pitchFamily="34" charset="0"/>
              </a:rPr>
              <a:t>. 01.01.2020 </a:t>
            </a:r>
            <a:r>
              <a:rPr lang="en-GB" i="1" u="sng" dirty="0">
                <a:ea typeface="Cambria" panose="02040503050406030204" pitchFamily="18" charset="0"/>
                <a:cs typeface="Calibri" panose="020F0502020204030204" pitchFamily="34" charset="0"/>
              </a:rPr>
              <a:t>non-residents’ </a:t>
            </a:r>
            <a:r>
              <a:rPr lang="en-GB" b="1" i="1" u="sng" dirty="0">
                <a:ea typeface="Cambria" panose="02040503050406030204" pitchFamily="18" charset="0"/>
                <a:cs typeface="Calibri" panose="020F0502020204030204" pitchFamily="34" charset="0"/>
              </a:rPr>
              <a:t>any</a:t>
            </a:r>
            <a:r>
              <a:rPr lang="en-GB" i="1" u="sng" dirty="0">
                <a:ea typeface="Cambria" panose="02040503050406030204" pitchFamily="18" charset="0"/>
                <a:cs typeface="Calibri" panose="020F0502020204030204" pitchFamily="34" charset="0"/>
              </a:rPr>
              <a:t> dividend income</a:t>
            </a:r>
            <a:r>
              <a:rPr lang="en-GB" i="1" dirty="0">
                <a:ea typeface="Cambria" panose="02040503050406030204" pitchFamily="18" charset="0"/>
                <a:cs typeface="Calibri" panose="020F0502020204030204" pitchFamily="34" charset="0"/>
              </a:rPr>
              <a:t> made exempted )</a:t>
            </a:r>
          </a:p>
          <a:p>
            <a:pPr marL="457200" marR="0" algn="just">
              <a:lnSpc>
                <a:spcPct val="100000"/>
              </a:lnSpc>
              <a:spcBef>
                <a:spcPts val="0"/>
              </a:spcBef>
              <a:spcAft>
                <a:spcPts val="800"/>
              </a:spcAft>
              <a:tabLst>
                <a:tab pos="457200" algn="l"/>
              </a:tabLst>
            </a:pPr>
            <a:endParaRPr lang="en-US" dirty="0">
              <a:ea typeface="Cambria" panose="02040503050406030204" pitchFamily="18" charset="0"/>
              <a:cs typeface="Times New Roman" panose="02020603050405020304" pitchFamily="18" charset="0"/>
            </a:endParaRPr>
          </a:p>
          <a:p>
            <a:pPr marL="0" lvl="1" algn="just" fontAlgn="base">
              <a:lnSpc>
                <a:spcPct val="115000"/>
              </a:lnSpc>
              <a:spcBef>
                <a:spcPts val="0"/>
              </a:spcBef>
              <a:buSzPts val="1300"/>
            </a:pPr>
            <a:r>
              <a:rPr lang="en-GB" sz="2400" b="1" dirty="0">
                <a:ea typeface="Cambria" panose="02040503050406030204" pitchFamily="18" charset="0"/>
                <a:cs typeface="Calibri" panose="020F0502020204030204" pitchFamily="34" charset="0"/>
              </a:rPr>
              <a:t>6.4 Expatriates’ Employment income exemption </a:t>
            </a:r>
            <a:endParaRPr lang="en-US" sz="2400" dirty="0">
              <a:ea typeface="Cambria" panose="02040503050406030204" pitchFamily="18" charset="0"/>
              <a:cs typeface="Times New Roman" panose="02020603050405020304" pitchFamily="18" charset="0"/>
            </a:endParaRPr>
          </a:p>
          <a:p>
            <a:pPr marL="401638" marR="0" algn="just">
              <a:lnSpc>
                <a:spcPct val="107000"/>
              </a:lnSpc>
              <a:spcBef>
                <a:spcPts val="0"/>
              </a:spcBef>
              <a:spcAft>
                <a:spcPts val="800"/>
              </a:spcAft>
              <a:tabLst>
                <a:tab pos="857250" algn="l"/>
              </a:tabLst>
            </a:pPr>
            <a:r>
              <a:rPr lang="en-GB" dirty="0">
                <a:ea typeface="Cambria" panose="02040503050406030204" pitchFamily="18" charset="0"/>
                <a:cs typeface="Calibri" panose="020F0502020204030204" pitchFamily="34" charset="0"/>
              </a:rPr>
              <a:t>The remuneration of expatriate employees working in Companies which make new investments in depreciable assets above USD 1,000Mn is exempted from income tax. </a:t>
            </a:r>
            <a:r>
              <a:rPr lang="en-GB" i="1" dirty="0">
                <a:ea typeface="Cambria" panose="02040503050406030204" pitchFamily="18" charset="0"/>
                <a:cs typeface="Calibri" panose="020F0502020204030204" pitchFamily="34" charset="0"/>
              </a:rPr>
              <a:t>(Duration ????)</a:t>
            </a:r>
            <a:endParaRPr lang="en-US" dirty="0">
              <a:ea typeface="Cambria" panose="02040503050406030204" pitchFamily="18" charset="0"/>
              <a:cs typeface="Times New Roman" panose="02020603050405020304" pitchFamily="18" charset="0"/>
            </a:endParaRPr>
          </a:p>
          <a:p>
            <a:pPr marL="573088" indent="-573088" algn="just">
              <a:lnSpc>
                <a:spcPct val="150000"/>
              </a:lnSpc>
              <a:buFont typeface="Arial" panose="020B0604020202020204" pitchFamily="34" charset="0"/>
              <a:buChar char="•"/>
            </a:pPr>
            <a:endParaRPr lang="en-US" b="1"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26</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1906" y="-37818"/>
            <a:ext cx="1500094"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170274" y="22516"/>
            <a:ext cx="10654608"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2800" b="1" dirty="0">
                <a:solidFill>
                  <a:prstClr val="black"/>
                </a:solidFill>
                <a:latin typeface="+mn-lt"/>
                <a:ea typeface="Cambria" panose="02040503050406030204" pitchFamily="18" charset="0"/>
                <a:cs typeface="AngsanaUPC" panose="02020603050405020304" pitchFamily="18" charset="-34"/>
              </a:rPr>
              <a:t>6. Other Concessions granted with relate to Income Tax (Contd.)</a:t>
            </a:r>
            <a:endParaRPr lang="en-US" sz="28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4024593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with medium confidence">
            <a:extLst>
              <a:ext uri="{FF2B5EF4-FFF2-40B4-BE49-F238E27FC236}">
                <a16:creationId xmlns:a16="http://schemas.microsoft.com/office/drawing/2014/main" id="{DCE084E6-F662-4D46-81E8-B535E4123AA4}"/>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166985" y="3429000"/>
            <a:ext cx="5025015" cy="3418809"/>
          </a:xfrm>
          <a:prstGeom prst="rect">
            <a:avLst/>
          </a:prstGeom>
        </p:spPr>
      </p:pic>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449462"/>
            <a:ext cx="11625719" cy="5178018"/>
          </a:xfrm>
        </p:spPr>
        <p:txBody>
          <a:bodyPr>
            <a:normAutofit/>
          </a:bodyPr>
          <a:lstStyle/>
          <a:p>
            <a:pPr algn="just">
              <a:lnSpc>
                <a:spcPct val="100000"/>
              </a:lnSpc>
              <a:spcBef>
                <a:spcPts val="1200"/>
              </a:spcBef>
            </a:pPr>
            <a:endParaRPr lang="en-US" dirty="0">
              <a:ea typeface="Cambria" panose="02040503050406030204" pitchFamily="18" charset="0"/>
            </a:endParaRPr>
          </a:p>
          <a:p>
            <a:pPr algn="just">
              <a:lnSpc>
                <a:spcPct val="100000"/>
              </a:lnSpc>
              <a:spcBef>
                <a:spcPts val="1200"/>
              </a:spcBef>
            </a:pPr>
            <a:r>
              <a:rPr lang="en-US" sz="2400" b="1" dirty="0">
                <a:ea typeface="Cambria" panose="02040503050406030204" pitchFamily="18" charset="0"/>
              </a:rPr>
              <a:t>7.1. Reliefs (Sec. 52 along with 5</a:t>
            </a:r>
            <a:r>
              <a:rPr lang="en-US" sz="2400" b="1" baseline="30000" dirty="0">
                <a:ea typeface="Cambria" panose="02040503050406030204" pitchFamily="18" charset="0"/>
              </a:rPr>
              <a:t>th</a:t>
            </a:r>
            <a:r>
              <a:rPr lang="en-US" sz="2400" b="1" dirty="0">
                <a:ea typeface="Cambria" panose="02040503050406030204" pitchFamily="18" charset="0"/>
              </a:rPr>
              <a:t> Schedule) – </a:t>
            </a:r>
            <a:r>
              <a:rPr lang="en-US" sz="2400" b="1" i="1" dirty="0">
                <a:solidFill>
                  <a:srgbClr val="FF0000"/>
                </a:solidFill>
                <a:ea typeface="Cambria" panose="02040503050406030204" pitchFamily="18" charset="0"/>
              </a:rPr>
              <a:t>(For individuals only)</a:t>
            </a:r>
          </a:p>
          <a:p>
            <a:pPr marL="514350" indent="-514350" algn="just">
              <a:lnSpc>
                <a:spcPct val="100000"/>
              </a:lnSpc>
              <a:spcBef>
                <a:spcPts val="1200"/>
              </a:spcBef>
              <a:buAutoNum type="romanLcParenBoth"/>
            </a:pPr>
            <a:r>
              <a:rPr lang="en-US" sz="2200" b="1" dirty="0">
                <a:ea typeface="Cambria" panose="02040503050406030204" pitchFamily="18" charset="0"/>
              </a:rPr>
              <a:t>Personal relief </a:t>
            </a:r>
            <a:r>
              <a:rPr lang="en-US" sz="2200" dirty="0">
                <a:ea typeface="Cambria" panose="02040503050406030204" pitchFamily="18" charset="0"/>
              </a:rPr>
              <a:t>of Rs. 500,000 for the residents or non-residents but citizens for each year of assessment has been </a:t>
            </a:r>
            <a:r>
              <a:rPr lang="en-US" sz="2200" b="1" dirty="0">
                <a:ea typeface="Cambria" panose="02040503050406030204" pitchFamily="18" charset="0"/>
              </a:rPr>
              <a:t>increased to Rs. 3mn </a:t>
            </a:r>
            <a:r>
              <a:rPr lang="en-US" sz="2200" dirty="0">
                <a:ea typeface="Cambria" panose="02040503050406030204" pitchFamily="18" charset="0"/>
              </a:rPr>
              <a:t>w.e.f. 01.01.2020.                              </a:t>
            </a:r>
          </a:p>
          <a:p>
            <a:pPr marL="741363" indent="-227013" algn="just">
              <a:lnSpc>
                <a:spcPct val="100000"/>
              </a:lnSpc>
              <a:spcBef>
                <a:spcPts val="1200"/>
              </a:spcBef>
              <a:buFont typeface="Arial" panose="020B0604020202020204" pitchFamily="34" charset="0"/>
              <a:buChar char="•"/>
            </a:pPr>
            <a:r>
              <a:rPr lang="en-US" sz="2200" dirty="0">
                <a:ea typeface="Cambria" panose="02040503050406030204" pitchFamily="18" charset="0"/>
              </a:rPr>
              <a:t>Personal relief is not entitled to deduct against the gains on realization of investment assets.</a:t>
            </a:r>
          </a:p>
          <a:p>
            <a:pPr algn="just">
              <a:lnSpc>
                <a:spcPct val="100000"/>
              </a:lnSpc>
              <a:spcBef>
                <a:spcPts val="1800"/>
              </a:spcBef>
            </a:pPr>
            <a:r>
              <a:rPr lang="en-US" sz="2200" b="1" dirty="0">
                <a:ea typeface="Cambria" panose="02040503050406030204" pitchFamily="18" charset="0"/>
              </a:rPr>
              <a:t>The following reliefs were abolished w.e.f. 01.01.2020;</a:t>
            </a:r>
          </a:p>
          <a:p>
            <a:pPr marL="460375" indent="-460375" algn="just">
              <a:lnSpc>
                <a:spcPct val="150000"/>
              </a:lnSpc>
              <a:spcBef>
                <a:spcPts val="600"/>
              </a:spcBef>
            </a:pPr>
            <a:r>
              <a:rPr lang="en-US" sz="2200" b="1" dirty="0">
                <a:ea typeface="Cambria" panose="02040503050406030204" pitchFamily="18" charset="0"/>
              </a:rPr>
              <a:t>(ii)  Employment allowance relief </a:t>
            </a:r>
            <a:r>
              <a:rPr lang="en-US" sz="2200" dirty="0">
                <a:ea typeface="Cambria" panose="02040503050406030204" pitchFamily="18" charset="0"/>
              </a:rPr>
              <a:t>of Rs. 700,000.</a:t>
            </a:r>
          </a:p>
          <a:p>
            <a:pPr marL="460375" indent="-460375" algn="just">
              <a:lnSpc>
                <a:spcPct val="150000"/>
              </a:lnSpc>
              <a:spcBef>
                <a:spcPts val="600"/>
              </a:spcBef>
            </a:pPr>
            <a:r>
              <a:rPr lang="en-US" sz="2200" b="1" dirty="0">
                <a:ea typeface="Cambria" panose="02040503050406030204" pitchFamily="18" charset="0"/>
              </a:rPr>
              <a:t>(iii) Senior citizen’s interest income relief </a:t>
            </a:r>
            <a:r>
              <a:rPr lang="en-US" sz="2200" dirty="0">
                <a:ea typeface="Cambria" panose="02040503050406030204" pitchFamily="18" charset="0"/>
              </a:rPr>
              <a:t>of Rs. 1.5mn.</a:t>
            </a:r>
          </a:p>
          <a:p>
            <a:pPr marL="968375" indent="-968375" algn="just">
              <a:lnSpc>
                <a:spcPct val="100000"/>
              </a:lnSpc>
              <a:spcBef>
                <a:spcPts val="600"/>
              </a:spcBef>
            </a:pPr>
            <a:r>
              <a:rPr lang="en-US" sz="2200" b="1" dirty="0">
                <a:ea typeface="Cambria" panose="02040503050406030204" pitchFamily="18" charset="0"/>
              </a:rPr>
              <a:t>(iv) Relief on individuals &amp; partners </a:t>
            </a:r>
            <a:r>
              <a:rPr lang="en-US" sz="2200" u="sng" dirty="0">
                <a:ea typeface="Cambria" panose="02040503050406030204" pitchFamily="18" charset="0"/>
              </a:rPr>
              <a:t>on foreign currency services income </a:t>
            </a:r>
            <a:r>
              <a:rPr lang="en-US" sz="2200" dirty="0">
                <a:ea typeface="Cambria" panose="02040503050406030204" pitchFamily="18" charset="0"/>
              </a:rPr>
              <a:t>of Rs.  15mn per annum </a:t>
            </a:r>
          </a:p>
          <a:p>
            <a:pPr marL="968375" indent="-508000" algn="just">
              <a:lnSpc>
                <a:spcPct val="100000"/>
              </a:lnSpc>
              <a:spcBef>
                <a:spcPts val="600"/>
              </a:spcBef>
            </a:pPr>
            <a:r>
              <a:rPr lang="en-US" sz="2200" dirty="0">
                <a:ea typeface="Cambria" panose="02040503050406030204" pitchFamily="18" charset="0"/>
              </a:rPr>
              <a:t>(As such entire income is exempted). </a:t>
            </a: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27</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094" y="-121488"/>
            <a:ext cx="1547906"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104932" y="30897"/>
            <a:ext cx="10376381"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mn-lt"/>
                <a:ea typeface="Cambria" panose="02040503050406030204" pitchFamily="18" charset="0"/>
                <a:cs typeface="AngsanaUPC" panose="02020603050405020304" pitchFamily="18" charset="-34"/>
              </a:rPr>
              <a:t>7. Reliefs &amp; Qualifying Payments (Sec. 52)</a:t>
            </a:r>
            <a:endParaRPr lang="en-US" sz="3200" b="1" dirty="0">
              <a:latin typeface="+mn-lt"/>
              <a:ea typeface="Cambria" panose="02040503050406030204" pitchFamily="18" charset="0"/>
              <a:cs typeface="AngsanaUPC" panose="02020603050405020304" pitchFamily="18" charset="-34"/>
            </a:endParaRPr>
          </a:p>
        </p:txBody>
      </p:sp>
      <p:graphicFrame>
        <p:nvGraphicFramePr>
          <p:cNvPr id="2" name="Table 5">
            <a:extLst>
              <a:ext uri="{FF2B5EF4-FFF2-40B4-BE49-F238E27FC236}">
                <a16:creationId xmlns:a16="http://schemas.microsoft.com/office/drawing/2014/main" id="{F312828B-2F62-4550-B5DE-072BF1166548}"/>
              </a:ext>
            </a:extLst>
          </p:cNvPr>
          <p:cNvGraphicFramePr>
            <a:graphicFrameLocks noGrp="1"/>
          </p:cNvGraphicFramePr>
          <p:nvPr>
            <p:extLst>
              <p:ext uri="{D42A27DB-BD31-4B8C-83A1-F6EECF244321}">
                <p14:modId xmlns:p14="http://schemas.microsoft.com/office/powerpoint/2010/main" val="2522386093"/>
              </p:ext>
            </p:extLst>
          </p:nvPr>
        </p:nvGraphicFramePr>
        <p:xfrm>
          <a:off x="830729" y="1505119"/>
          <a:ext cx="10895106" cy="426720"/>
        </p:xfrm>
        <a:graphic>
          <a:graphicData uri="http://schemas.openxmlformats.org/drawingml/2006/table">
            <a:tbl>
              <a:tblPr firstRow="1" bandRow="1">
                <a:tableStyleId>{5940675A-B579-460E-94D1-54222C63F5DA}</a:tableStyleId>
              </a:tblPr>
              <a:tblGrid>
                <a:gridCol w="10895106">
                  <a:extLst>
                    <a:ext uri="{9D8B030D-6E8A-4147-A177-3AD203B41FA5}">
                      <a16:colId xmlns:a16="http://schemas.microsoft.com/office/drawing/2014/main" val="132009425"/>
                    </a:ext>
                  </a:extLst>
                </a:gridCol>
              </a:tblGrid>
              <a:tr h="425282">
                <a:tc>
                  <a:txBody>
                    <a:bodyPr/>
                    <a:lstStyle/>
                    <a:p>
                      <a:pPr algn="ctr"/>
                      <a:r>
                        <a:rPr lang="en-US" sz="2200" b="1" dirty="0"/>
                        <a:t>Taxable Income = Assessable Income – Reliefs &amp; Qualifying Payments</a:t>
                      </a:r>
                    </a:p>
                  </a:txBody>
                  <a:tcPr/>
                </a:tc>
                <a:extLst>
                  <a:ext uri="{0D108BD9-81ED-4DB2-BD59-A6C34878D82A}">
                    <a16:rowId xmlns:a16="http://schemas.microsoft.com/office/drawing/2014/main" val="1615830596"/>
                  </a:ext>
                </a:extLst>
              </a:tr>
            </a:tbl>
          </a:graphicData>
        </a:graphic>
      </p:graphicFrame>
    </p:spTree>
    <p:extLst>
      <p:ext uri="{BB962C8B-B14F-4D97-AF65-F5344CB8AC3E}">
        <p14:creationId xmlns:p14="http://schemas.microsoft.com/office/powerpoint/2010/main" val="2938866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3AAEA842-1414-44B4-B4EF-594DCF6D2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043" y="3514389"/>
            <a:ext cx="4769117" cy="3150287"/>
          </a:xfrm>
          <a:prstGeom prst="rect">
            <a:avLst/>
          </a:prstGeom>
          <a:ln>
            <a:noFill/>
          </a:ln>
          <a:effectLst>
            <a:softEdge rad="112500"/>
          </a:effectLst>
        </p:spPr>
      </p:pic>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578902"/>
            <a:ext cx="11737297" cy="5048577"/>
          </a:xfrm>
        </p:spPr>
        <p:txBody>
          <a:bodyPr>
            <a:normAutofit/>
          </a:bodyPr>
          <a:lstStyle/>
          <a:p>
            <a:pPr marL="460375" indent="-460375" algn="just">
              <a:lnSpc>
                <a:spcPct val="100000"/>
              </a:lnSpc>
            </a:pPr>
            <a:r>
              <a:rPr lang="en-US" sz="2500" b="1" dirty="0">
                <a:ea typeface="Cambria" panose="02040503050406030204" pitchFamily="18" charset="0"/>
              </a:rPr>
              <a:t>7.1</a:t>
            </a:r>
            <a:r>
              <a:rPr lang="en-US" sz="2500" b="1" dirty="0">
                <a:latin typeface="Cambria" panose="02040503050406030204" pitchFamily="18" charset="0"/>
                <a:ea typeface="Cambria" panose="02040503050406030204" pitchFamily="18" charset="0"/>
              </a:rPr>
              <a:t> </a:t>
            </a:r>
            <a:r>
              <a:rPr lang="en-US" sz="2500" b="1" dirty="0">
                <a:ea typeface="Cambria" panose="02040503050406030204" pitchFamily="18" charset="0"/>
              </a:rPr>
              <a:t>Reliefs (</a:t>
            </a:r>
            <a:r>
              <a:rPr lang="en-US" sz="2500" b="1" dirty="0" err="1">
                <a:ea typeface="Cambria" panose="02040503050406030204" pitchFamily="18" charset="0"/>
              </a:rPr>
              <a:t>Contd</a:t>
            </a:r>
            <a:r>
              <a:rPr lang="en-US" sz="2500" b="1" dirty="0">
                <a:ea typeface="Cambria" panose="02040503050406030204" pitchFamily="18" charset="0"/>
              </a:rPr>
              <a:t>…)</a:t>
            </a:r>
            <a:endParaRPr lang="en-US" b="1" dirty="0">
              <a:ea typeface="Cambria" panose="02040503050406030204" pitchFamily="18" charset="0"/>
            </a:endParaRPr>
          </a:p>
          <a:p>
            <a:pPr marL="460375" indent="-460375" algn="just">
              <a:lnSpc>
                <a:spcPct val="100000"/>
              </a:lnSpc>
            </a:pPr>
            <a:r>
              <a:rPr lang="en-US" b="1" dirty="0">
                <a:ea typeface="Cambria" panose="02040503050406030204" pitchFamily="18" charset="0"/>
              </a:rPr>
              <a:t>(v) </a:t>
            </a:r>
            <a:r>
              <a:rPr lang="en-US" dirty="0">
                <a:ea typeface="Cambria" panose="02040503050406030204" pitchFamily="18" charset="0"/>
              </a:rPr>
              <a:t>A </a:t>
            </a:r>
            <a:r>
              <a:rPr lang="en-US" u="sng" dirty="0">
                <a:ea typeface="Cambria" panose="02040503050406030204" pitchFamily="18" charset="0"/>
              </a:rPr>
              <a:t>resident individual</a:t>
            </a:r>
            <a:r>
              <a:rPr lang="en-US" dirty="0">
                <a:ea typeface="Cambria" panose="02040503050406030204" pitchFamily="18" charset="0"/>
              </a:rPr>
              <a:t> is entitled to enjoy a relief on </a:t>
            </a:r>
            <a:r>
              <a:rPr lang="en-US" b="1" dirty="0">
                <a:ea typeface="Cambria" panose="02040503050406030204" pitchFamily="18" charset="0"/>
              </a:rPr>
              <a:t>following expenses </a:t>
            </a:r>
            <a:r>
              <a:rPr lang="en-US" dirty="0">
                <a:ea typeface="Cambria" panose="02040503050406030204" pitchFamily="18" charset="0"/>
              </a:rPr>
              <a:t>(incurred on or after 01.01.2020) up to Rs. 1.2 million per Y/A; </a:t>
            </a:r>
          </a:p>
          <a:p>
            <a:pPr marL="460375" algn="just">
              <a:lnSpc>
                <a:spcPct val="100000"/>
              </a:lnSpc>
            </a:pPr>
            <a:r>
              <a:rPr lang="en-US" dirty="0">
                <a:ea typeface="Cambria" panose="02040503050406030204" pitchFamily="18" charset="0"/>
              </a:rPr>
              <a:t>• </a:t>
            </a:r>
            <a:r>
              <a:rPr lang="en-US" u="sng" dirty="0">
                <a:ea typeface="Cambria" panose="02040503050406030204" pitchFamily="18" charset="0"/>
              </a:rPr>
              <a:t>Health</a:t>
            </a:r>
            <a:r>
              <a:rPr lang="en-US" dirty="0">
                <a:ea typeface="Cambria" panose="02040503050406030204" pitchFamily="18" charset="0"/>
              </a:rPr>
              <a:t> expenditure including medical insurance (own),</a:t>
            </a:r>
          </a:p>
          <a:p>
            <a:pPr marL="685800" indent="-225425" algn="just">
              <a:lnSpc>
                <a:spcPct val="100000"/>
              </a:lnSpc>
            </a:pPr>
            <a:r>
              <a:rPr lang="en-US" dirty="0">
                <a:ea typeface="Cambria" panose="02040503050406030204" pitchFamily="18" charset="0"/>
              </a:rPr>
              <a:t>•	</a:t>
            </a:r>
            <a:r>
              <a:rPr lang="en-US" u="sng" dirty="0">
                <a:ea typeface="Cambria" panose="02040503050406030204" pitchFamily="18" charset="0"/>
              </a:rPr>
              <a:t>Educational</a:t>
            </a:r>
            <a:r>
              <a:rPr lang="en-US" dirty="0">
                <a:ea typeface="Cambria" panose="02040503050406030204" pitchFamily="18" charset="0"/>
              </a:rPr>
              <a:t> expenditure incurred locally (own education of children’s’    education),</a:t>
            </a:r>
          </a:p>
          <a:p>
            <a:pPr marL="460375" algn="just">
              <a:lnSpc>
                <a:spcPct val="100000"/>
              </a:lnSpc>
            </a:pPr>
            <a:r>
              <a:rPr lang="en-US" dirty="0">
                <a:ea typeface="Cambria" panose="02040503050406030204" pitchFamily="18" charset="0"/>
              </a:rPr>
              <a:t>• </a:t>
            </a:r>
            <a:r>
              <a:rPr lang="en-US" u="sng" dirty="0">
                <a:ea typeface="Cambria" panose="02040503050406030204" pitchFamily="18" charset="0"/>
              </a:rPr>
              <a:t>Interest</a:t>
            </a:r>
            <a:r>
              <a:rPr lang="en-US" dirty="0">
                <a:ea typeface="Cambria" panose="02040503050406030204" pitchFamily="18" charset="0"/>
              </a:rPr>
              <a:t> on housing loans, </a:t>
            </a:r>
          </a:p>
          <a:p>
            <a:pPr marL="460375" algn="just">
              <a:lnSpc>
                <a:spcPct val="100000"/>
              </a:lnSpc>
            </a:pPr>
            <a:r>
              <a:rPr lang="en-US" dirty="0">
                <a:ea typeface="Cambria" panose="02040503050406030204" pitchFamily="18" charset="0"/>
              </a:rPr>
              <a:t>• Contribution to an approved </a:t>
            </a:r>
            <a:r>
              <a:rPr lang="en-US" u="sng" dirty="0">
                <a:ea typeface="Cambria" panose="02040503050406030204" pitchFamily="18" charset="0"/>
              </a:rPr>
              <a:t>pension scheme</a:t>
            </a:r>
            <a:r>
              <a:rPr lang="en-US" dirty="0">
                <a:ea typeface="Cambria" panose="02040503050406030204" pitchFamily="18" charset="0"/>
              </a:rPr>
              <a:t>, </a:t>
            </a:r>
          </a:p>
          <a:p>
            <a:pPr marL="460375" algn="just">
              <a:lnSpc>
                <a:spcPct val="100000"/>
              </a:lnSpc>
            </a:pPr>
            <a:r>
              <a:rPr lang="en-US" dirty="0">
                <a:ea typeface="Cambria" panose="02040503050406030204" pitchFamily="18" charset="0"/>
              </a:rPr>
              <a:t>• Expenditure on purchase of </a:t>
            </a:r>
            <a:r>
              <a:rPr lang="en-US" u="sng" dirty="0">
                <a:ea typeface="Cambria" panose="02040503050406030204" pitchFamily="18" charset="0"/>
              </a:rPr>
              <a:t>listed shares/</a:t>
            </a:r>
          </a:p>
          <a:p>
            <a:pPr marL="688975" algn="just">
              <a:lnSpc>
                <a:spcPct val="100000"/>
              </a:lnSpc>
            </a:pPr>
            <a:r>
              <a:rPr lang="en-US" u="sng" dirty="0">
                <a:ea typeface="Cambria" panose="02040503050406030204" pitchFamily="18" charset="0"/>
              </a:rPr>
              <a:t>financial instruments</a:t>
            </a:r>
            <a:r>
              <a:rPr lang="en-US" dirty="0">
                <a:ea typeface="Cambria" panose="02040503050406030204" pitchFamily="18" charset="0"/>
              </a:rPr>
              <a:t>.</a:t>
            </a:r>
          </a:p>
          <a:p>
            <a:pPr marL="460375" indent="-460375" algn="just"/>
            <a:r>
              <a:rPr lang="en-US" dirty="0">
                <a:latin typeface="Cambria" panose="02040503050406030204" pitchFamily="18" charset="0"/>
                <a:ea typeface="Cambria" panose="02040503050406030204" pitchFamily="18" charset="0"/>
              </a:rPr>
              <a:t> </a:t>
            </a:r>
          </a:p>
          <a:p>
            <a:pPr marL="460375" algn="just">
              <a:lnSpc>
                <a:spcPct val="100000"/>
              </a:lnSpc>
            </a:pPr>
            <a:endParaRPr lang="en-US"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28</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5928" y="-121488"/>
            <a:ext cx="1506071"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209862" y="30535"/>
            <a:ext cx="10563888"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mn-lt"/>
                <a:ea typeface="Cambria" panose="02040503050406030204" pitchFamily="18" charset="0"/>
                <a:cs typeface="AngsanaUPC" panose="02020603050405020304" pitchFamily="18" charset="-34"/>
              </a:rPr>
              <a:t>7. Reliefs &amp; Qualifying Payments (Sec. 52) (Contd.)</a:t>
            </a:r>
            <a:endParaRPr lang="en-US" sz="32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2380314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endar&#10;&#10;Description automatically generated with low confidence">
            <a:extLst>
              <a:ext uri="{FF2B5EF4-FFF2-40B4-BE49-F238E27FC236}">
                <a16:creationId xmlns:a16="http://schemas.microsoft.com/office/drawing/2014/main" id="{C59CBC21-2F17-4C6E-BCE9-B3C1015607F8}"/>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b="10629"/>
          <a:stretch/>
        </p:blipFill>
        <p:spPr>
          <a:xfrm>
            <a:off x="6096000" y="3717561"/>
            <a:ext cx="5886137" cy="3049764"/>
          </a:xfrm>
          <a:prstGeom prst="rect">
            <a:avLst/>
          </a:prstGeom>
          <a:ln>
            <a:noFill/>
          </a:ln>
          <a:effectLst>
            <a:softEdge rad="112500"/>
          </a:effectLst>
        </p:spPr>
      </p:pic>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505118"/>
            <a:ext cx="11722307" cy="5122361"/>
          </a:xfrm>
        </p:spPr>
        <p:txBody>
          <a:bodyPr>
            <a:normAutofit/>
          </a:bodyPr>
          <a:lstStyle/>
          <a:p>
            <a:pPr marL="577850" indent="-577850" algn="just">
              <a:lnSpc>
                <a:spcPct val="100000"/>
              </a:lnSpc>
              <a:spcBef>
                <a:spcPts val="600"/>
              </a:spcBef>
            </a:pPr>
            <a:r>
              <a:rPr lang="en-US" b="1" dirty="0">
                <a:ea typeface="Cambria" panose="02040503050406030204" pitchFamily="18" charset="0"/>
              </a:rPr>
              <a:t>7</a:t>
            </a:r>
            <a:r>
              <a:rPr lang="en-US" sz="2400" b="1" dirty="0">
                <a:ea typeface="Cambria" panose="02040503050406030204" pitchFamily="18" charset="0"/>
              </a:rPr>
              <a:t>.1</a:t>
            </a:r>
            <a:r>
              <a:rPr lang="en-US" sz="2400" b="1" dirty="0">
                <a:latin typeface="Cambria" panose="02040503050406030204" pitchFamily="18" charset="0"/>
                <a:ea typeface="Cambria" panose="02040503050406030204" pitchFamily="18" charset="0"/>
              </a:rPr>
              <a:t> </a:t>
            </a:r>
            <a:r>
              <a:rPr lang="en-US" sz="2400" b="1" dirty="0">
                <a:ea typeface="Cambria" panose="02040503050406030204" pitchFamily="18" charset="0"/>
              </a:rPr>
              <a:t>Reliefs (</a:t>
            </a:r>
            <a:r>
              <a:rPr lang="en-US" sz="2400" b="1" dirty="0" err="1">
                <a:ea typeface="Cambria" panose="02040503050406030204" pitchFamily="18" charset="0"/>
              </a:rPr>
              <a:t>Contd</a:t>
            </a:r>
            <a:r>
              <a:rPr lang="en-US" sz="2400" b="1" dirty="0">
                <a:ea typeface="Cambria" panose="02040503050406030204" pitchFamily="18" charset="0"/>
              </a:rPr>
              <a:t>…)</a:t>
            </a:r>
            <a:endParaRPr lang="en-US" b="1" dirty="0">
              <a:ea typeface="Cambria" panose="02040503050406030204" pitchFamily="18" charset="0"/>
            </a:endParaRPr>
          </a:p>
          <a:p>
            <a:pPr marL="577850" indent="-577850" algn="just">
              <a:lnSpc>
                <a:spcPct val="100000"/>
              </a:lnSpc>
              <a:spcBef>
                <a:spcPts val="1200"/>
              </a:spcBef>
            </a:pPr>
            <a:r>
              <a:rPr lang="en-US" b="1" dirty="0">
                <a:ea typeface="Cambria" panose="02040503050406030204" pitchFamily="18" charset="0"/>
              </a:rPr>
              <a:t>(vi) </a:t>
            </a:r>
            <a:r>
              <a:rPr lang="en-US" dirty="0">
                <a:ea typeface="Cambria" panose="02040503050406030204" pitchFamily="18" charset="0"/>
              </a:rPr>
              <a:t>Any </a:t>
            </a:r>
            <a:r>
              <a:rPr lang="en-US" u="sng" dirty="0">
                <a:ea typeface="Cambria" panose="02040503050406030204" pitchFamily="18" charset="0"/>
              </a:rPr>
              <a:t>resident individual</a:t>
            </a:r>
            <a:r>
              <a:rPr lang="en-US" dirty="0">
                <a:ea typeface="Cambria" panose="02040503050406030204" pitchFamily="18" charset="0"/>
              </a:rPr>
              <a:t> who has acquired </a:t>
            </a:r>
            <a:r>
              <a:rPr lang="en-US" b="1" dirty="0">
                <a:ea typeface="Cambria" panose="02040503050406030204" pitchFamily="18" charset="0"/>
              </a:rPr>
              <a:t>solar panels to fix on his premises </a:t>
            </a:r>
            <a:r>
              <a:rPr lang="en-US" dirty="0">
                <a:ea typeface="Cambria" panose="02040503050406030204" pitchFamily="18" charset="0"/>
              </a:rPr>
              <a:t>and   connected to the national grid is entitled to claim a relief up to Rs. 600,000 for each Y/A on account of; </a:t>
            </a:r>
          </a:p>
          <a:p>
            <a:pPr marL="687388" indent="-227013" algn="just">
              <a:buFont typeface="Arial" panose="020B0604020202020204" pitchFamily="34" charset="0"/>
              <a:buChar char="•"/>
            </a:pPr>
            <a:r>
              <a:rPr lang="en-US" dirty="0">
                <a:ea typeface="Cambria" panose="02040503050406030204" pitchFamily="18" charset="0"/>
              </a:rPr>
              <a:t>the </a:t>
            </a:r>
            <a:r>
              <a:rPr lang="en-US" b="1" dirty="0">
                <a:ea typeface="Cambria" panose="02040503050406030204" pitchFamily="18" charset="0"/>
              </a:rPr>
              <a:t>total expenditure </a:t>
            </a:r>
            <a:r>
              <a:rPr lang="en-US" dirty="0">
                <a:ea typeface="Cambria" panose="02040503050406030204" pitchFamily="18" charset="0"/>
              </a:rPr>
              <a:t>on such solar panels or </a:t>
            </a:r>
          </a:p>
          <a:p>
            <a:pPr marL="687388" indent="-227013" algn="just">
              <a:buFont typeface="Arial" panose="020B0604020202020204" pitchFamily="34" charset="0"/>
              <a:buChar char="•"/>
            </a:pPr>
            <a:r>
              <a:rPr lang="en-US" dirty="0">
                <a:ea typeface="Cambria" panose="02040503050406030204" pitchFamily="18" charset="0"/>
              </a:rPr>
              <a:t>the </a:t>
            </a:r>
            <a:r>
              <a:rPr lang="en-US" b="1" dirty="0">
                <a:ea typeface="Cambria" panose="02040503050406030204" pitchFamily="18" charset="0"/>
              </a:rPr>
              <a:t>amounts paid to a bank </a:t>
            </a:r>
            <a:r>
              <a:rPr lang="en-US" dirty="0">
                <a:ea typeface="Cambria" panose="02040503050406030204" pitchFamily="18" charset="0"/>
              </a:rPr>
              <a:t>in respect of any </a:t>
            </a:r>
            <a:r>
              <a:rPr lang="en-US" b="1" dirty="0">
                <a:ea typeface="Cambria" panose="02040503050406030204" pitchFamily="18" charset="0"/>
              </a:rPr>
              <a:t>loan</a:t>
            </a:r>
            <a:r>
              <a:rPr lang="en-US" dirty="0">
                <a:ea typeface="Cambria" panose="02040503050406030204" pitchFamily="18" charset="0"/>
              </a:rPr>
              <a:t> obtained to acquire such solar panels. </a:t>
            </a:r>
          </a:p>
          <a:p>
            <a:pPr marL="460375" algn="just">
              <a:lnSpc>
                <a:spcPct val="100000"/>
              </a:lnSpc>
            </a:pPr>
            <a:endParaRPr lang="en-US"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29</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094" y="-121488"/>
            <a:ext cx="1547906"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209862" y="5046"/>
            <a:ext cx="10348735"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mn-lt"/>
                <a:ea typeface="Cambria" panose="02040503050406030204" pitchFamily="18" charset="0"/>
                <a:cs typeface="AngsanaUPC" panose="02020603050405020304" pitchFamily="18" charset="-34"/>
              </a:rPr>
              <a:t>7. Reliefs &amp; Qualifying Payments (Sec. 52) (Contd.)</a:t>
            </a:r>
            <a:endParaRPr lang="en-US" sz="32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358049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ncil with writing on it&#10;&#10;Description automatically generated with medium confidence">
            <a:extLst>
              <a:ext uri="{FF2B5EF4-FFF2-40B4-BE49-F238E27FC236}">
                <a16:creationId xmlns:a16="http://schemas.microsoft.com/office/drawing/2014/main" id="{BA0E495B-7295-4B11-9416-D619D09FE28F}"/>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30" r="51517"/>
          <a:stretch/>
        </p:blipFill>
        <p:spPr>
          <a:xfrm>
            <a:off x="9382243" y="2977300"/>
            <a:ext cx="2863120" cy="3905250"/>
          </a:xfrm>
          <a:prstGeom prst="rect">
            <a:avLst/>
          </a:prstGeom>
        </p:spPr>
      </p:pic>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139931"/>
            <a:ext cx="12192000" cy="146553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AFF982-90F8-49D5-BFFC-9B9CB8D5762B}"/>
              </a:ext>
            </a:extLst>
          </p:cNvPr>
          <p:cNvSpPr>
            <a:spLocks noGrp="1"/>
          </p:cNvSpPr>
          <p:nvPr>
            <p:ph type="ctrTitle"/>
          </p:nvPr>
        </p:nvSpPr>
        <p:spPr>
          <a:xfrm>
            <a:off x="186477" y="-144584"/>
            <a:ext cx="10477041" cy="1565808"/>
          </a:xfrm>
        </p:spPr>
        <p:txBody>
          <a:bodyPr vert="horz" lIns="91440" tIns="45720" rIns="91440" bIns="45720" rtlCol="0" anchor="ctr">
            <a:noAutofit/>
          </a:bodyPr>
          <a:lstStyle/>
          <a:p>
            <a:pPr algn="l">
              <a:lnSpc>
                <a:spcPct val="150000"/>
              </a:lnSpc>
              <a:spcBef>
                <a:spcPts val="3600"/>
              </a:spcBef>
              <a:spcAft>
                <a:spcPts val="1200"/>
              </a:spcAft>
            </a:pPr>
            <a:r>
              <a:rPr lang="en-US"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 </a:t>
            </a:r>
            <a:br>
              <a:rPr lang="en-US" sz="3200" b="1" dirty="0">
                <a:latin typeface="+mn-lt"/>
                <a:ea typeface="Cambria" panose="02040503050406030204" pitchFamily="18" charset="0"/>
                <a:cs typeface="AngsanaUPC" panose="02020603050405020304" pitchFamily="18" charset="-34"/>
              </a:rPr>
            </a:br>
            <a:r>
              <a:rPr lang="en-US" sz="3200" b="1" dirty="0">
                <a:latin typeface="Cambria" panose="02040503050406030204" pitchFamily="18" charset="0"/>
                <a:ea typeface="Cambria" panose="02040503050406030204" pitchFamily="18" charset="0"/>
                <a:cs typeface="AngsanaUPC" panose="02020603050405020304" pitchFamily="18" charset="-34"/>
              </a:rPr>
              <a:t>Discussion Order </a:t>
            </a:r>
            <a:r>
              <a:rPr lang="en-US" sz="3200" dirty="0">
                <a:latin typeface="Cambria" panose="02040503050406030204" pitchFamily="18" charset="0"/>
                <a:ea typeface="Cambria" panose="02040503050406030204" pitchFamily="18" charset="0"/>
                <a:cs typeface="AngsanaUPC" panose="02020603050405020304" pitchFamily="18" charset="-34"/>
              </a:rPr>
              <a:t>(Index)</a:t>
            </a:r>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7648" y="-331178"/>
            <a:ext cx="1434352" cy="1465532"/>
          </a:xfrm>
          <a:prstGeom prst="rect">
            <a:avLst/>
          </a:prstGeom>
        </p:spPr>
      </p:pic>
      <p:graphicFrame>
        <p:nvGraphicFramePr>
          <p:cNvPr id="5" name="Table 6">
            <a:extLst>
              <a:ext uri="{FF2B5EF4-FFF2-40B4-BE49-F238E27FC236}">
                <a16:creationId xmlns:a16="http://schemas.microsoft.com/office/drawing/2014/main" id="{BEF877FE-F395-4F5F-8A02-A14E2F619989}"/>
              </a:ext>
            </a:extLst>
          </p:cNvPr>
          <p:cNvGraphicFramePr>
            <a:graphicFrameLocks noGrp="1"/>
          </p:cNvGraphicFramePr>
          <p:nvPr>
            <p:extLst>
              <p:ext uri="{D42A27DB-BD31-4B8C-83A1-F6EECF244321}">
                <p14:modId xmlns:p14="http://schemas.microsoft.com/office/powerpoint/2010/main" val="2515365627"/>
              </p:ext>
            </p:extLst>
          </p:nvPr>
        </p:nvGraphicFramePr>
        <p:xfrm>
          <a:off x="186477" y="1325602"/>
          <a:ext cx="11682794" cy="5501902"/>
        </p:xfrm>
        <a:graphic>
          <a:graphicData uri="http://schemas.openxmlformats.org/drawingml/2006/table">
            <a:tbl>
              <a:tblPr firstRow="1" bandRow="1">
                <a:tableStyleId>{2D5ABB26-0587-4C30-8999-92F81FD0307C}</a:tableStyleId>
              </a:tblPr>
              <a:tblGrid>
                <a:gridCol w="7565005">
                  <a:extLst>
                    <a:ext uri="{9D8B030D-6E8A-4147-A177-3AD203B41FA5}">
                      <a16:colId xmlns:a16="http://schemas.microsoft.com/office/drawing/2014/main" val="1016565098"/>
                    </a:ext>
                  </a:extLst>
                </a:gridCol>
                <a:gridCol w="4117789">
                  <a:extLst>
                    <a:ext uri="{9D8B030D-6E8A-4147-A177-3AD203B41FA5}">
                      <a16:colId xmlns:a16="http://schemas.microsoft.com/office/drawing/2014/main" val="2519854914"/>
                    </a:ext>
                  </a:extLst>
                </a:gridCol>
              </a:tblGrid>
              <a:tr h="5501902">
                <a:tc>
                  <a:txBody>
                    <a:bodyPr/>
                    <a:lstStyle/>
                    <a:p>
                      <a:pPr marL="342900" indent="-342900">
                        <a:lnSpc>
                          <a:spcPct val="100000"/>
                        </a:lnSpc>
                        <a:buFont typeface="Arial" panose="020B0604020202020204" pitchFamily="34" charset="0"/>
                        <a:buChar char="•"/>
                      </a:pPr>
                      <a:r>
                        <a:rPr lang="en-US" sz="2200" b="1" kern="1200" dirty="0">
                          <a:solidFill>
                            <a:schemeClr val="tx1"/>
                          </a:solidFill>
                          <a:latin typeface="+mn-lt"/>
                          <a:ea typeface="Cambria" panose="02040503050406030204" pitchFamily="18" charset="0"/>
                          <a:cs typeface="AngsanaUPC" panose="02020603050405020304" pitchFamily="18" charset="-34"/>
                        </a:rPr>
                        <a:t>Income</a:t>
                      </a:r>
                      <a:r>
                        <a:rPr lang="en-US" sz="2200" b="1" kern="1200" baseline="0" dirty="0">
                          <a:solidFill>
                            <a:schemeClr val="tx1"/>
                          </a:solidFill>
                          <a:latin typeface="+mn-lt"/>
                          <a:ea typeface="Cambria" panose="02040503050406030204" pitchFamily="18" charset="0"/>
                          <a:cs typeface="AngsanaUPC" panose="02020603050405020304" pitchFamily="18" charset="-34"/>
                        </a:rPr>
                        <a:t> Tax Exemptions</a:t>
                      </a:r>
                    </a:p>
                    <a:p>
                      <a:pPr marL="0" indent="0">
                        <a:lnSpc>
                          <a:spcPct val="150000"/>
                        </a:lnSpc>
                        <a:buFont typeface="Arial" panose="020B0604020202020204" pitchFamily="34" charset="0"/>
                        <a:buNone/>
                      </a:pPr>
                      <a:r>
                        <a:rPr lang="en-US" sz="2200" b="1" kern="1200" baseline="0" dirty="0">
                          <a:solidFill>
                            <a:schemeClr val="tx1"/>
                          </a:solidFill>
                          <a:latin typeface="+mn-lt"/>
                          <a:ea typeface="Cambria" panose="02040503050406030204" pitchFamily="18" charset="0"/>
                          <a:cs typeface="AngsanaUPC" panose="02020603050405020304" pitchFamily="18" charset="-34"/>
                        </a:rPr>
                        <a:t>                 - On Business Income</a:t>
                      </a:r>
                    </a:p>
                    <a:p>
                      <a:pPr marL="0" indent="0">
                        <a:lnSpc>
                          <a:spcPct val="150000"/>
                        </a:lnSpc>
                        <a:buFont typeface="Arial" panose="020B0604020202020204" pitchFamily="34" charset="0"/>
                        <a:buNone/>
                      </a:pPr>
                      <a:r>
                        <a:rPr lang="en-US" sz="2200" b="1" kern="1200" baseline="0" dirty="0">
                          <a:solidFill>
                            <a:schemeClr val="tx1"/>
                          </a:solidFill>
                          <a:latin typeface="+mn-lt"/>
                          <a:ea typeface="Cambria" panose="02040503050406030204" pitchFamily="18" charset="0"/>
                          <a:cs typeface="AngsanaUPC" panose="02020603050405020304" pitchFamily="18" charset="-34"/>
                        </a:rPr>
                        <a:t>                 - On Investment Income</a:t>
                      </a:r>
                    </a:p>
                    <a:p>
                      <a:pPr marL="0" indent="1087438">
                        <a:lnSpc>
                          <a:spcPct val="150000"/>
                        </a:lnSpc>
                        <a:buFont typeface="Arial" panose="020B0604020202020204" pitchFamily="34" charset="0"/>
                        <a:buNone/>
                      </a:pPr>
                      <a:r>
                        <a:rPr lang="en-US" sz="2200" b="1" kern="1200" baseline="0" dirty="0">
                          <a:solidFill>
                            <a:schemeClr val="tx1"/>
                          </a:solidFill>
                          <a:latin typeface="+mn-lt"/>
                          <a:ea typeface="Cambria" panose="02040503050406030204" pitchFamily="18" charset="0"/>
                          <a:cs typeface="AngsanaUPC" panose="02020603050405020304" pitchFamily="18" charset="-34"/>
                        </a:rPr>
                        <a:t>- On Other Receipts</a:t>
                      </a:r>
                      <a:endParaRPr lang="en-US" sz="2200" b="1" kern="1200" dirty="0">
                        <a:solidFill>
                          <a:schemeClr val="tx1"/>
                        </a:solidFill>
                        <a:latin typeface="+mn-lt"/>
                        <a:ea typeface="Cambria" panose="02040503050406030204" pitchFamily="18" charset="0"/>
                        <a:cs typeface="AngsanaUPC" panose="02020603050405020304" pitchFamily="18" charset="-34"/>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b="1" kern="1200" baseline="0" dirty="0">
                          <a:solidFill>
                            <a:schemeClr val="tx1"/>
                          </a:solidFill>
                          <a:latin typeface="+mn-lt"/>
                          <a:ea typeface="Cambria" panose="02040503050406030204" pitchFamily="18" charset="0"/>
                          <a:cs typeface="AngsanaUPC" panose="02020603050405020304" pitchFamily="18" charset="-34"/>
                        </a:rPr>
                        <a:t>Exclusions from Income Tax</a:t>
                      </a:r>
                      <a:endParaRPr lang="en-US" sz="2200" b="1" kern="1200" dirty="0">
                        <a:solidFill>
                          <a:schemeClr val="tx1"/>
                        </a:solidFill>
                        <a:latin typeface="+mn-lt"/>
                        <a:ea typeface="Cambria" panose="02040503050406030204" pitchFamily="18" charset="0"/>
                        <a:cs typeface="AngsanaUPC" panose="02020603050405020304" pitchFamily="18" charset="-34"/>
                      </a:endParaRPr>
                    </a:p>
                    <a:p>
                      <a:pPr marL="342900" indent="-342900">
                        <a:lnSpc>
                          <a:spcPct val="150000"/>
                        </a:lnSpc>
                        <a:buFont typeface="Arial" panose="020B0604020202020204" pitchFamily="34" charset="0"/>
                        <a:buChar char="•"/>
                      </a:pPr>
                      <a:r>
                        <a:rPr lang="en-US" sz="2200" b="1" kern="1200" dirty="0">
                          <a:solidFill>
                            <a:schemeClr val="tx1"/>
                          </a:solidFill>
                          <a:latin typeface="+mn-lt"/>
                          <a:ea typeface="Cambria" panose="02040503050406030204" pitchFamily="18" charset="0"/>
                          <a:cs typeface="AngsanaUPC" panose="02020603050405020304" pitchFamily="18" charset="-34"/>
                        </a:rPr>
                        <a:t>Reliefs on Income Tax</a:t>
                      </a:r>
                    </a:p>
                    <a:p>
                      <a:pPr marL="342900" indent="-342900">
                        <a:lnSpc>
                          <a:spcPct val="150000"/>
                        </a:lnSpc>
                        <a:buFont typeface="Arial" panose="020B0604020202020204" pitchFamily="34" charset="0"/>
                        <a:buChar char="•"/>
                      </a:pPr>
                      <a:r>
                        <a:rPr lang="en-US" sz="2200" b="1" kern="1200" dirty="0">
                          <a:solidFill>
                            <a:schemeClr val="tx1"/>
                          </a:solidFill>
                          <a:latin typeface="+mn-lt"/>
                          <a:ea typeface="Cambria" panose="02040503050406030204" pitchFamily="18" charset="0"/>
                          <a:cs typeface="AngsanaUPC" panose="02020603050405020304" pitchFamily="18" charset="-34"/>
                        </a:rPr>
                        <a:t>Other Concessions Granted with relate to Income Tax</a:t>
                      </a:r>
                    </a:p>
                    <a:p>
                      <a:pPr marL="342900" indent="-342900">
                        <a:lnSpc>
                          <a:spcPct val="150000"/>
                        </a:lnSpc>
                        <a:buFont typeface="Arial" panose="020B0604020202020204" pitchFamily="34" charset="0"/>
                        <a:buChar char="•"/>
                      </a:pPr>
                      <a:r>
                        <a:rPr lang="en-US" sz="2200" b="1" kern="1200" dirty="0">
                          <a:solidFill>
                            <a:schemeClr val="tx1"/>
                          </a:solidFill>
                          <a:latin typeface="+mn-lt"/>
                          <a:ea typeface="Cambria" panose="02040503050406030204" pitchFamily="18" charset="0"/>
                          <a:cs typeface="AngsanaUPC" panose="02020603050405020304" pitchFamily="18" charset="-34"/>
                        </a:rPr>
                        <a:t>Reliefs and Qualifying Payments</a:t>
                      </a:r>
                    </a:p>
                    <a:p>
                      <a:pPr marL="342900" indent="-342900">
                        <a:lnSpc>
                          <a:spcPct val="150000"/>
                        </a:lnSpc>
                        <a:buFont typeface="Arial" panose="020B0604020202020204" pitchFamily="34" charset="0"/>
                        <a:buChar char="•"/>
                      </a:pPr>
                      <a:r>
                        <a:rPr lang="en-US" sz="2200" b="1" kern="1200" dirty="0">
                          <a:solidFill>
                            <a:schemeClr val="tx1"/>
                          </a:solidFill>
                          <a:latin typeface="+mn-lt"/>
                          <a:ea typeface="Cambria" panose="02040503050406030204" pitchFamily="18" charset="0"/>
                          <a:cs typeface="AngsanaUPC" panose="02020603050405020304" pitchFamily="18" charset="-34"/>
                        </a:rPr>
                        <a:t>Tax Rates including Concessionary Rates </a:t>
                      </a:r>
                    </a:p>
                    <a:p>
                      <a:pPr marL="342900" indent="-342900">
                        <a:lnSpc>
                          <a:spcPct val="150000"/>
                        </a:lnSpc>
                        <a:buFont typeface="Arial" panose="020B0604020202020204" pitchFamily="34" charset="0"/>
                        <a:buChar char="•"/>
                      </a:pPr>
                      <a:r>
                        <a:rPr lang="en-US" sz="2200" b="1" kern="1200" dirty="0">
                          <a:solidFill>
                            <a:schemeClr val="tx1"/>
                          </a:solidFill>
                          <a:latin typeface="+mn-lt"/>
                          <a:ea typeface="Cambria" panose="02040503050406030204" pitchFamily="18" charset="0"/>
                          <a:cs typeface="AngsanaUPC" panose="02020603050405020304" pitchFamily="18" charset="-34"/>
                        </a:rPr>
                        <a:t>Withholding Tax (WHT) Changes</a:t>
                      </a:r>
                    </a:p>
                    <a:p>
                      <a:pPr marL="342900" indent="-342900">
                        <a:lnSpc>
                          <a:spcPct val="150000"/>
                        </a:lnSpc>
                        <a:buFont typeface="Arial" panose="020B0604020202020204" pitchFamily="34" charset="0"/>
                        <a:buChar char="•"/>
                      </a:pPr>
                      <a:r>
                        <a:rPr lang="en-US" sz="2200" b="1" kern="1200" dirty="0">
                          <a:solidFill>
                            <a:schemeClr val="tx1"/>
                          </a:solidFill>
                          <a:latin typeface="+mn-lt"/>
                          <a:ea typeface="Cambria" panose="02040503050406030204" pitchFamily="18" charset="0"/>
                          <a:cs typeface="AngsanaUPC" panose="02020603050405020304" pitchFamily="18" charset="-34"/>
                        </a:rPr>
                        <a:t>End</a:t>
                      </a:r>
                      <a:r>
                        <a:rPr lang="en-US" sz="2200" b="1" kern="1200" baseline="0" dirty="0">
                          <a:solidFill>
                            <a:schemeClr val="tx1"/>
                          </a:solidFill>
                          <a:latin typeface="+mn-lt"/>
                          <a:ea typeface="Cambria" panose="02040503050406030204" pitchFamily="18" charset="0"/>
                          <a:cs typeface="AngsanaUPC" panose="02020603050405020304" pitchFamily="18" charset="-34"/>
                        </a:rPr>
                        <a:t> of the Session</a:t>
                      </a:r>
                      <a:endParaRPr lang="en-US" sz="2200" b="1" kern="1200" dirty="0">
                        <a:solidFill>
                          <a:schemeClr val="tx1"/>
                        </a:solidFill>
                        <a:latin typeface="+mn-lt"/>
                        <a:ea typeface="Cambria" panose="02040503050406030204" pitchFamily="18" charset="0"/>
                        <a:cs typeface="AngsanaUPC" panose="02020603050405020304" pitchFamily="18" charset="-34"/>
                      </a:endParaRPr>
                    </a:p>
                  </a:txBody>
                  <a:tcPr/>
                </a:tc>
                <a:tc>
                  <a:txBody>
                    <a:bodyPr/>
                    <a:lstStyle/>
                    <a:p>
                      <a:pPr>
                        <a:lnSpc>
                          <a:spcPct val="100000"/>
                        </a:lnSpc>
                      </a:pPr>
                      <a:endParaRPr lang="en-US" sz="2200" b="1" kern="1200" dirty="0">
                        <a:solidFill>
                          <a:schemeClr val="tx1"/>
                        </a:solidFill>
                        <a:latin typeface="+mn-lt"/>
                        <a:ea typeface="Cambria" panose="02040503050406030204" pitchFamily="18" charset="0"/>
                        <a:cs typeface="AngsanaUPC" panose="02020603050405020304" pitchFamily="18" charset="-34"/>
                      </a:endParaRPr>
                    </a:p>
                    <a:p>
                      <a:pPr>
                        <a:lnSpc>
                          <a:spcPct val="150000"/>
                        </a:lnSpc>
                      </a:pPr>
                      <a:r>
                        <a:rPr lang="en-US" sz="2200" b="1" kern="1200" dirty="0">
                          <a:solidFill>
                            <a:schemeClr val="tx1"/>
                          </a:solidFill>
                          <a:latin typeface="+mn-lt"/>
                          <a:ea typeface="Cambria" panose="02040503050406030204" pitchFamily="18" charset="0"/>
                          <a:cs typeface="AngsanaUPC" panose="02020603050405020304" pitchFamily="18" charset="-34"/>
                        </a:rPr>
                        <a:t>Slide     4 – 13</a:t>
                      </a:r>
                    </a:p>
                    <a:p>
                      <a:pPr>
                        <a:lnSpc>
                          <a:spcPct val="150000"/>
                        </a:lnSpc>
                      </a:pPr>
                      <a:r>
                        <a:rPr lang="en-US" sz="2200" b="1" kern="1200" dirty="0">
                          <a:solidFill>
                            <a:schemeClr val="tx1"/>
                          </a:solidFill>
                          <a:latin typeface="+mn-lt"/>
                          <a:ea typeface="Cambria" panose="02040503050406030204" pitchFamily="18" charset="0"/>
                          <a:cs typeface="AngsanaUPC" panose="02020603050405020304" pitchFamily="18" charset="-34"/>
                        </a:rPr>
                        <a:t>Slide   14 – 17</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200" b="1" kern="1200" dirty="0">
                          <a:solidFill>
                            <a:schemeClr val="tx1"/>
                          </a:solidFill>
                          <a:latin typeface="+mn-lt"/>
                          <a:ea typeface="Cambria" panose="02040503050406030204" pitchFamily="18" charset="0"/>
                          <a:cs typeface="AngsanaUPC" panose="02020603050405020304" pitchFamily="18" charset="-34"/>
                        </a:rPr>
                        <a:t>Slide   18</a:t>
                      </a:r>
                    </a:p>
                    <a:p>
                      <a:pPr>
                        <a:lnSpc>
                          <a:spcPct val="150000"/>
                        </a:lnSpc>
                      </a:pPr>
                      <a:r>
                        <a:rPr lang="en-US" sz="2200" b="1" kern="1200" dirty="0">
                          <a:solidFill>
                            <a:schemeClr val="tx1"/>
                          </a:solidFill>
                          <a:latin typeface="+mn-lt"/>
                          <a:ea typeface="Cambria" panose="02040503050406030204" pitchFamily="18" charset="0"/>
                          <a:cs typeface="AngsanaUPC" panose="02020603050405020304" pitchFamily="18" charset="-34"/>
                        </a:rPr>
                        <a:t>Slide   19  </a:t>
                      </a:r>
                    </a:p>
                    <a:p>
                      <a:pPr>
                        <a:lnSpc>
                          <a:spcPct val="150000"/>
                        </a:lnSpc>
                      </a:pPr>
                      <a:r>
                        <a:rPr lang="en-US" sz="2200" b="1" kern="1200" dirty="0">
                          <a:solidFill>
                            <a:schemeClr val="tx1"/>
                          </a:solidFill>
                          <a:latin typeface="+mn-lt"/>
                          <a:ea typeface="Cambria" panose="02040503050406030204" pitchFamily="18" charset="0"/>
                          <a:cs typeface="AngsanaUPC" panose="02020603050405020304" pitchFamily="18" charset="-34"/>
                        </a:rPr>
                        <a:t>Slide   20 – 22</a:t>
                      </a:r>
                    </a:p>
                    <a:p>
                      <a:pPr marL="0" marR="0" indent="0" algn="l" defTabSz="914400" rtl="0" eaLnBrk="1" fontAlgn="auto" latinLnBrk="0" hangingPunct="1">
                        <a:lnSpc>
                          <a:spcPct val="150000"/>
                        </a:lnSpc>
                        <a:spcBef>
                          <a:spcPts val="0"/>
                        </a:spcBef>
                        <a:spcAft>
                          <a:spcPts val="0"/>
                        </a:spcAft>
                        <a:buClrTx/>
                        <a:buSzTx/>
                        <a:buFontTx/>
                        <a:buNone/>
                        <a:tabLst/>
                        <a:defRPr/>
                      </a:pPr>
                      <a:r>
                        <a:rPr lang="en-US" sz="2200" b="1" kern="1200" dirty="0">
                          <a:solidFill>
                            <a:schemeClr val="tx1"/>
                          </a:solidFill>
                          <a:latin typeface="+mn-lt"/>
                          <a:ea typeface="Cambria" panose="02040503050406030204" pitchFamily="18" charset="0"/>
                          <a:cs typeface="AngsanaUPC" panose="02020603050405020304" pitchFamily="18" charset="-34"/>
                        </a:rPr>
                        <a:t>Slide   23 – 26</a:t>
                      </a:r>
                    </a:p>
                    <a:p>
                      <a:pPr marL="0" marR="0" indent="0" algn="l" defTabSz="914400" rtl="0" eaLnBrk="1" fontAlgn="auto" latinLnBrk="0" hangingPunct="1">
                        <a:lnSpc>
                          <a:spcPct val="150000"/>
                        </a:lnSpc>
                        <a:spcBef>
                          <a:spcPts val="0"/>
                        </a:spcBef>
                        <a:spcAft>
                          <a:spcPts val="0"/>
                        </a:spcAft>
                        <a:buClrTx/>
                        <a:buSzTx/>
                        <a:buFontTx/>
                        <a:buNone/>
                        <a:tabLst/>
                        <a:defRPr/>
                      </a:pPr>
                      <a:r>
                        <a:rPr lang="en-US" sz="2200" b="1" kern="1200" dirty="0">
                          <a:solidFill>
                            <a:schemeClr val="tx1"/>
                          </a:solidFill>
                          <a:latin typeface="+mn-lt"/>
                          <a:ea typeface="Cambria" panose="02040503050406030204" pitchFamily="18" charset="0"/>
                          <a:cs typeface="AngsanaUPC" panose="02020603050405020304" pitchFamily="18" charset="-34"/>
                        </a:rPr>
                        <a:t>Slide   27 – 31</a:t>
                      </a:r>
                    </a:p>
                    <a:p>
                      <a:pPr marL="0" marR="0" indent="0" algn="l" defTabSz="914400" rtl="0" eaLnBrk="1" fontAlgn="auto" latinLnBrk="0" hangingPunct="1">
                        <a:lnSpc>
                          <a:spcPct val="150000"/>
                        </a:lnSpc>
                        <a:spcBef>
                          <a:spcPts val="0"/>
                        </a:spcBef>
                        <a:spcAft>
                          <a:spcPts val="0"/>
                        </a:spcAft>
                        <a:buClrTx/>
                        <a:buSzTx/>
                        <a:buFontTx/>
                        <a:buNone/>
                        <a:tabLst/>
                        <a:defRPr/>
                      </a:pPr>
                      <a:r>
                        <a:rPr lang="en-US" sz="2200" b="1" kern="1200" dirty="0">
                          <a:solidFill>
                            <a:schemeClr val="tx1"/>
                          </a:solidFill>
                          <a:latin typeface="+mn-lt"/>
                          <a:ea typeface="Cambria" panose="02040503050406030204" pitchFamily="18" charset="0"/>
                          <a:cs typeface="AngsanaUPC" panose="02020603050405020304" pitchFamily="18" charset="-34"/>
                        </a:rPr>
                        <a:t>Slide   32 – 37</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200" b="1" kern="1200" dirty="0">
                          <a:solidFill>
                            <a:schemeClr val="tx1"/>
                          </a:solidFill>
                          <a:latin typeface="+mn-lt"/>
                          <a:ea typeface="Cambria" panose="02040503050406030204" pitchFamily="18" charset="0"/>
                          <a:cs typeface="AngsanaUPC" panose="02020603050405020304" pitchFamily="18" charset="-34"/>
                        </a:rPr>
                        <a:t>Slide   38</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200" b="1" kern="1200" dirty="0">
                          <a:solidFill>
                            <a:schemeClr val="tx1"/>
                          </a:solidFill>
                          <a:latin typeface="+mn-lt"/>
                          <a:ea typeface="Cambria" panose="02040503050406030204" pitchFamily="18" charset="0"/>
                          <a:cs typeface="AngsanaUPC" panose="02020603050405020304" pitchFamily="18" charset="-34"/>
                        </a:rPr>
                        <a:t>Slide   39</a:t>
                      </a:r>
                    </a:p>
                  </a:txBody>
                  <a:tcPr/>
                </a:tc>
                <a:extLst>
                  <a:ext uri="{0D108BD9-81ED-4DB2-BD59-A6C34878D82A}">
                    <a16:rowId xmlns:a16="http://schemas.microsoft.com/office/drawing/2014/main" val="2928639256"/>
                  </a:ext>
                </a:extLst>
              </a:tr>
            </a:tbl>
          </a:graphicData>
        </a:graphic>
      </p:graphicFrame>
    </p:spTree>
    <p:extLst>
      <p:ext uri="{BB962C8B-B14F-4D97-AF65-F5344CB8AC3E}">
        <p14:creationId xmlns:p14="http://schemas.microsoft.com/office/powerpoint/2010/main" val="81877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351602"/>
            <a:ext cx="11625719" cy="5275878"/>
          </a:xfrm>
        </p:spPr>
        <p:txBody>
          <a:bodyPr>
            <a:normAutofit lnSpcReduction="10000"/>
          </a:bodyPr>
          <a:lstStyle/>
          <a:p>
            <a:pPr algn="l">
              <a:lnSpc>
                <a:spcPct val="210000"/>
              </a:lnSpc>
              <a:spcBef>
                <a:spcPts val="0"/>
              </a:spcBef>
            </a:pPr>
            <a:r>
              <a:rPr lang="en-US" b="1" dirty="0">
                <a:ea typeface="Cambria" panose="02040503050406030204" pitchFamily="18" charset="0"/>
              </a:rPr>
              <a:t>7.2. Qualifying Payments</a:t>
            </a:r>
            <a:r>
              <a:rPr lang="en-US" dirty="0">
                <a:ea typeface="Cambria" panose="02040503050406030204" pitchFamily="18" charset="0"/>
              </a:rPr>
              <a:t> (</a:t>
            </a:r>
            <a:r>
              <a:rPr lang="en-US" b="1" dirty="0">
                <a:ea typeface="Cambria" panose="02040503050406030204" pitchFamily="18" charset="0"/>
              </a:rPr>
              <a:t>5</a:t>
            </a:r>
            <a:r>
              <a:rPr lang="en-US" b="1" baseline="30000" dirty="0">
                <a:ea typeface="Cambria" panose="02040503050406030204" pitchFamily="18" charset="0"/>
              </a:rPr>
              <a:t>th</a:t>
            </a:r>
            <a:r>
              <a:rPr lang="en-US" b="1" dirty="0">
                <a:ea typeface="Cambria" panose="02040503050406030204" pitchFamily="18" charset="0"/>
              </a:rPr>
              <a:t> Schedule) – </a:t>
            </a:r>
            <a:r>
              <a:rPr lang="en-US" i="1" dirty="0">
                <a:solidFill>
                  <a:srgbClr val="FF0000"/>
                </a:solidFill>
                <a:ea typeface="Cambria" panose="02040503050406030204" pitchFamily="18" charset="0"/>
              </a:rPr>
              <a:t>(For any person as applicable)</a:t>
            </a:r>
          </a:p>
          <a:p>
            <a:pPr marL="341313" indent="-341313" algn="just">
              <a:lnSpc>
                <a:spcPct val="110000"/>
              </a:lnSpc>
              <a:spcBef>
                <a:spcPts val="0"/>
              </a:spcBef>
            </a:pPr>
            <a:r>
              <a:rPr lang="en-US" b="1" dirty="0">
                <a:ea typeface="Cambria" panose="02040503050406030204" pitchFamily="18" charset="0"/>
              </a:rPr>
              <a:t>(</a:t>
            </a:r>
            <a:r>
              <a:rPr lang="en-US" b="1" dirty="0" err="1">
                <a:ea typeface="Cambria" panose="02040503050406030204" pitchFamily="18" charset="0"/>
              </a:rPr>
              <a:t>i</a:t>
            </a:r>
            <a:r>
              <a:rPr lang="en-US" b="1" dirty="0">
                <a:ea typeface="Cambria" panose="02040503050406030204" pitchFamily="18" charset="0"/>
              </a:rPr>
              <a:t>) Contribution made by a resident individual </a:t>
            </a:r>
            <a:r>
              <a:rPr lang="en-US" dirty="0">
                <a:ea typeface="Cambria" panose="02040503050406030204" pitchFamily="18" charset="0"/>
              </a:rPr>
              <a:t>(in money or otherwise) </a:t>
            </a:r>
            <a:r>
              <a:rPr lang="en-US" u="sng" dirty="0">
                <a:ea typeface="Cambria" panose="02040503050406030204" pitchFamily="18" charset="0"/>
              </a:rPr>
              <a:t>to establish a shop for a female individual</a:t>
            </a:r>
            <a:r>
              <a:rPr lang="en-US" dirty="0">
                <a:ea typeface="Cambria" panose="02040503050406030204" pitchFamily="18" charset="0"/>
              </a:rPr>
              <a:t> who is from a </a:t>
            </a:r>
            <a:r>
              <a:rPr lang="en-US" dirty="0" err="1">
                <a:ea typeface="Cambria" panose="02040503050406030204" pitchFamily="18" charset="0"/>
              </a:rPr>
              <a:t>Samurdhi</a:t>
            </a:r>
            <a:r>
              <a:rPr lang="en-US" dirty="0">
                <a:ea typeface="Cambria" panose="02040503050406030204" pitchFamily="18" charset="0"/>
              </a:rPr>
              <a:t> beneficiary family as recommended and confirmed by the Department of </a:t>
            </a:r>
            <a:r>
              <a:rPr lang="en-US" dirty="0" err="1">
                <a:ea typeface="Cambria" panose="02040503050406030204" pitchFamily="18" charset="0"/>
              </a:rPr>
              <a:t>Samurdhi</a:t>
            </a:r>
            <a:r>
              <a:rPr lang="en-US" dirty="0">
                <a:ea typeface="Cambria" panose="02040503050406030204" pitchFamily="18" charset="0"/>
              </a:rPr>
              <a:t> Development. [5th Sch. item (1)(d)], (</a:t>
            </a:r>
            <a:r>
              <a:rPr lang="en-US" dirty="0" err="1">
                <a:ea typeface="Cambria" panose="02040503050406030204" pitchFamily="18" charset="0"/>
              </a:rPr>
              <a:t>w.e.f</a:t>
            </a:r>
            <a:r>
              <a:rPr lang="en-US" dirty="0">
                <a:ea typeface="Cambria" panose="02040503050406030204" pitchFamily="18" charset="0"/>
              </a:rPr>
              <a:t>. 01.04.2021)</a:t>
            </a:r>
          </a:p>
          <a:p>
            <a:pPr algn="just">
              <a:spcBef>
                <a:spcPts val="0"/>
              </a:spcBef>
            </a:pPr>
            <a:endParaRPr lang="en-US" dirty="0">
              <a:ea typeface="Cambria" panose="02040503050406030204" pitchFamily="18" charset="0"/>
            </a:endParaRPr>
          </a:p>
          <a:p>
            <a:pPr algn="just">
              <a:lnSpc>
                <a:spcPct val="100000"/>
              </a:lnSpc>
              <a:spcBef>
                <a:spcPts val="0"/>
              </a:spcBef>
            </a:pPr>
            <a:r>
              <a:rPr lang="en-US" b="1" dirty="0">
                <a:ea typeface="Cambria" panose="02040503050406030204" pitchFamily="18" charset="0"/>
              </a:rPr>
              <a:t>(ii) Expenditure incurred </a:t>
            </a:r>
            <a:r>
              <a:rPr lang="en-US" dirty="0">
                <a:ea typeface="Cambria" panose="02040503050406030204" pitchFamily="18" charset="0"/>
              </a:rPr>
              <a:t>on or after 01.04.2021, </a:t>
            </a:r>
            <a:r>
              <a:rPr lang="en-US" u="sng" dirty="0">
                <a:ea typeface="Cambria" panose="02040503050406030204" pitchFamily="18" charset="0"/>
              </a:rPr>
              <a:t>by any person</a:t>
            </a:r>
            <a:r>
              <a:rPr lang="en-US" dirty="0">
                <a:ea typeface="Cambria" panose="02040503050406030204" pitchFamily="18" charset="0"/>
              </a:rPr>
              <a:t>; </a:t>
            </a:r>
          </a:p>
          <a:p>
            <a:pPr marL="627063" indent="-227013" algn="just">
              <a:lnSpc>
                <a:spcPct val="100000"/>
              </a:lnSpc>
              <a:spcBef>
                <a:spcPts val="0"/>
              </a:spcBef>
            </a:pPr>
            <a:r>
              <a:rPr lang="en-US" dirty="0">
                <a:ea typeface="Cambria" panose="02040503050406030204" pitchFamily="18" charset="0"/>
              </a:rPr>
              <a:t>• in the </a:t>
            </a:r>
            <a:r>
              <a:rPr lang="en-US" b="1" dirty="0">
                <a:ea typeface="Cambria" panose="02040503050406030204" pitchFamily="18" charset="0"/>
              </a:rPr>
              <a:t>production of a film </a:t>
            </a:r>
            <a:r>
              <a:rPr lang="en-US" dirty="0">
                <a:ea typeface="Cambria" panose="02040503050406030204" pitchFamily="18" charset="0"/>
              </a:rPr>
              <a:t>at a cost of (including promotion of the film) </a:t>
            </a:r>
            <a:r>
              <a:rPr lang="en-US" u="sng" dirty="0">
                <a:ea typeface="Cambria" panose="02040503050406030204" pitchFamily="18" charset="0"/>
              </a:rPr>
              <a:t>≥Rs. 5 </a:t>
            </a:r>
            <a:r>
              <a:rPr lang="en-US" u="sng" dirty="0" err="1">
                <a:ea typeface="Cambria" panose="02040503050406030204" pitchFamily="18" charset="0"/>
              </a:rPr>
              <a:t>mn</a:t>
            </a:r>
            <a:r>
              <a:rPr lang="en-US" dirty="0">
                <a:ea typeface="Cambria" panose="02040503050406030204" pitchFamily="18" charset="0"/>
              </a:rPr>
              <a:t>,</a:t>
            </a:r>
          </a:p>
          <a:p>
            <a:pPr marL="627063" indent="-227013" algn="just">
              <a:lnSpc>
                <a:spcPct val="100000"/>
              </a:lnSpc>
              <a:spcBef>
                <a:spcPts val="0"/>
              </a:spcBef>
            </a:pPr>
            <a:r>
              <a:rPr lang="en-US" dirty="0">
                <a:ea typeface="Cambria" panose="02040503050406030204" pitchFamily="18" charset="0"/>
              </a:rPr>
              <a:t>• in the </a:t>
            </a:r>
            <a:r>
              <a:rPr lang="en-US" b="1" dirty="0">
                <a:ea typeface="Cambria" panose="02040503050406030204" pitchFamily="18" charset="0"/>
              </a:rPr>
              <a:t>construction and equipping of a new cinema </a:t>
            </a:r>
            <a:r>
              <a:rPr lang="en-US" dirty="0">
                <a:ea typeface="Cambria" panose="02040503050406030204" pitchFamily="18" charset="0"/>
              </a:rPr>
              <a:t>at a </a:t>
            </a:r>
            <a:r>
              <a:rPr lang="en-US" u="sng" dirty="0">
                <a:ea typeface="Cambria" panose="02040503050406030204" pitchFamily="18" charset="0"/>
              </a:rPr>
              <a:t>cost ≤Rs. 25   </a:t>
            </a:r>
            <a:r>
              <a:rPr lang="en-US" u="sng" dirty="0" err="1">
                <a:ea typeface="Cambria" panose="02040503050406030204" pitchFamily="18" charset="0"/>
              </a:rPr>
              <a:t>mn</a:t>
            </a:r>
            <a:r>
              <a:rPr lang="en-US" dirty="0">
                <a:ea typeface="Cambria" panose="02040503050406030204" pitchFamily="18" charset="0"/>
              </a:rPr>
              <a:t>,</a:t>
            </a:r>
          </a:p>
          <a:p>
            <a:pPr marL="627063" indent="-227013" algn="just">
              <a:lnSpc>
                <a:spcPct val="100000"/>
              </a:lnSpc>
              <a:spcBef>
                <a:spcPts val="0"/>
              </a:spcBef>
            </a:pPr>
            <a:r>
              <a:rPr lang="en-US" dirty="0">
                <a:ea typeface="Cambria" panose="02040503050406030204" pitchFamily="18" charset="0"/>
              </a:rPr>
              <a:t>• in the </a:t>
            </a:r>
            <a:r>
              <a:rPr lang="en-US" b="1" dirty="0">
                <a:ea typeface="Cambria" panose="02040503050406030204" pitchFamily="18" charset="0"/>
              </a:rPr>
              <a:t>upgrading of a cinema </a:t>
            </a:r>
            <a:r>
              <a:rPr lang="en-US" dirty="0">
                <a:ea typeface="Cambria" panose="02040503050406030204" pitchFamily="18" charset="0"/>
              </a:rPr>
              <a:t>at a </a:t>
            </a:r>
            <a:r>
              <a:rPr lang="en-US" u="sng" dirty="0">
                <a:ea typeface="Cambria" panose="02040503050406030204" pitchFamily="18" charset="0"/>
              </a:rPr>
              <a:t>cost ≤ Rs. 10 million.</a:t>
            </a:r>
          </a:p>
          <a:p>
            <a:pPr marL="460375" algn="just">
              <a:lnSpc>
                <a:spcPct val="110000"/>
              </a:lnSpc>
              <a:spcBef>
                <a:spcPts val="1200"/>
              </a:spcBef>
            </a:pPr>
            <a:r>
              <a:rPr lang="en-US" dirty="0">
                <a:ea typeface="Cambria" panose="02040503050406030204" pitchFamily="18" charset="0"/>
              </a:rPr>
              <a:t>Provided that this deduction shall be restricted to </a:t>
            </a:r>
            <a:r>
              <a:rPr lang="en-US" u="sng" dirty="0">
                <a:ea typeface="Cambria" panose="02040503050406030204" pitchFamily="18" charset="0"/>
              </a:rPr>
              <a:t>1/3rd of the taxable income</a:t>
            </a:r>
            <a:r>
              <a:rPr lang="en-US" dirty="0">
                <a:ea typeface="Cambria" panose="02040503050406030204" pitchFamily="18" charset="0"/>
              </a:rPr>
              <a:t> of the Y/A, with the C/F &amp; claiming facility of the non-deducted amount in the next succeeding year and so on, subject to 1/3rd restriction.                       </a:t>
            </a: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30</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5929" y="-121489"/>
            <a:ext cx="1506070"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209862" y="6127"/>
            <a:ext cx="10523547"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 </a:t>
            </a:r>
            <a:b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effectLst>
                  <a:outerShdw blurRad="38100" dist="38100" dir="2700000" algn="tl">
                    <a:srgbClr val="000000">
                      <a:alpha val="43137"/>
                    </a:srgbClr>
                  </a:outerShdw>
                </a:effectLst>
                <a:latin typeface="+mn-lt"/>
                <a:ea typeface="Cambria" panose="02040503050406030204" pitchFamily="18" charset="0"/>
                <a:cs typeface="AngsanaUPC" panose="02020603050405020304" pitchFamily="18" charset="-34"/>
              </a:rPr>
              <a:t>7</a:t>
            </a:r>
            <a:r>
              <a:rPr lang="en-US" sz="3200" b="1" dirty="0">
                <a:solidFill>
                  <a:prstClr val="black"/>
                </a:solidFill>
                <a:latin typeface="+mn-lt"/>
                <a:ea typeface="Cambria" panose="02040503050406030204" pitchFamily="18" charset="0"/>
                <a:cs typeface="AngsanaUPC" panose="02020603050405020304" pitchFamily="18" charset="-34"/>
              </a:rPr>
              <a:t>. Reliefs &amp; Qualifying Payments (Sec. 52) (Contd.)</a:t>
            </a:r>
            <a:endParaRPr lang="en-US" sz="32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619947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578902"/>
            <a:ext cx="11625719" cy="5048577"/>
          </a:xfrm>
        </p:spPr>
        <p:txBody>
          <a:bodyPr>
            <a:normAutofit lnSpcReduction="10000"/>
          </a:bodyPr>
          <a:lstStyle/>
          <a:p>
            <a:pPr marL="573088" indent="-573088" algn="just">
              <a:lnSpc>
                <a:spcPct val="150000"/>
              </a:lnSpc>
            </a:pPr>
            <a:r>
              <a:rPr lang="en-US" sz="2600" b="1" dirty="0">
                <a:ea typeface="Cambria" panose="02040503050406030204" pitchFamily="18" charset="0"/>
              </a:rPr>
              <a:t>7.2. Qualifying Payments</a:t>
            </a:r>
            <a:r>
              <a:rPr lang="en-US" sz="2600" dirty="0">
                <a:ea typeface="Cambria" panose="02040503050406030204" pitchFamily="18" charset="0"/>
              </a:rPr>
              <a:t> (</a:t>
            </a:r>
            <a:r>
              <a:rPr lang="en-US" sz="2600" b="1" dirty="0">
                <a:ea typeface="Cambria" panose="02040503050406030204" pitchFamily="18" charset="0"/>
              </a:rPr>
              <a:t>5</a:t>
            </a:r>
            <a:r>
              <a:rPr lang="en-US" sz="2600" b="1" baseline="30000" dirty="0">
                <a:ea typeface="Cambria" panose="02040503050406030204" pitchFamily="18" charset="0"/>
              </a:rPr>
              <a:t>th</a:t>
            </a:r>
            <a:r>
              <a:rPr lang="en-US" sz="2600" b="1" dirty="0">
                <a:ea typeface="Cambria" panose="02040503050406030204" pitchFamily="18" charset="0"/>
              </a:rPr>
              <a:t> Schedule) (</a:t>
            </a:r>
            <a:r>
              <a:rPr lang="en-US" sz="2600" b="1" dirty="0" err="1">
                <a:ea typeface="Cambria" panose="02040503050406030204" pitchFamily="18" charset="0"/>
              </a:rPr>
              <a:t>Contd</a:t>
            </a:r>
            <a:r>
              <a:rPr lang="en-US" sz="2600" b="1" dirty="0">
                <a:ea typeface="Cambria" panose="02040503050406030204" pitchFamily="18" charset="0"/>
              </a:rPr>
              <a:t>…)</a:t>
            </a:r>
          </a:p>
          <a:p>
            <a:pPr marL="573088" indent="-573088" algn="just">
              <a:lnSpc>
                <a:spcPct val="150000"/>
              </a:lnSpc>
            </a:pPr>
            <a:r>
              <a:rPr lang="en-US" b="1" dirty="0">
                <a:ea typeface="Cambria" panose="02040503050406030204" pitchFamily="18" charset="0"/>
              </a:rPr>
              <a:t>(iii) Expenditure incurred by any financial institution</a:t>
            </a:r>
            <a:r>
              <a:rPr lang="en-US" dirty="0">
                <a:ea typeface="Cambria" panose="02040503050406030204" pitchFamily="18" charset="0"/>
              </a:rPr>
              <a:t> by way of </a:t>
            </a:r>
            <a:r>
              <a:rPr lang="en-US" u="sng" dirty="0">
                <a:ea typeface="Cambria" panose="02040503050406030204" pitchFamily="18" charset="0"/>
              </a:rPr>
              <a:t>cost of acquisition or merger</a:t>
            </a:r>
            <a:r>
              <a:rPr lang="en-US" dirty="0">
                <a:ea typeface="Cambria" panose="02040503050406030204" pitchFamily="18" charset="0"/>
              </a:rPr>
              <a:t> of any other financial institution and as confirmed by the CBSL can be claimed as a qualifying payment over a period of 3 years of assessment (1/3rd per Y/A). The balance unclaimed amount, if any, due to the limitation of AI could be carried forward and claim immediately after 3 years. [5th Sch. item (1)(e)] (</a:t>
            </a:r>
            <a:r>
              <a:rPr lang="en-US" dirty="0" err="1">
                <a:ea typeface="Cambria" panose="02040503050406030204" pitchFamily="18" charset="0"/>
              </a:rPr>
              <a:t>w.e.f</a:t>
            </a:r>
            <a:r>
              <a:rPr lang="en-US" dirty="0">
                <a:ea typeface="Cambria" panose="02040503050406030204" pitchFamily="18" charset="0"/>
              </a:rPr>
              <a:t>. 01.04.2021)</a:t>
            </a:r>
          </a:p>
          <a:p>
            <a:pPr marL="573088" indent="-573088" algn="just">
              <a:lnSpc>
                <a:spcPct val="150000"/>
              </a:lnSpc>
            </a:pPr>
            <a:r>
              <a:rPr lang="en-US" dirty="0">
                <a:ea typeface="Cambria" panose="02040503050406030204" pitchFamily="18" charset="0"/>
              </a:rPr>
              <a:t> </a:t>
            </a:r>
            <a:r>
              <a:rPr lang="en-US" b="1" dirty="0">
                <a:ea typeface="Cambria" panose="02040503050406030204" pitchFamily="18" charset="0"/>
              </a:rPr>
              <a:t>(iv)</a:t>
            </a:r>
            <a:r>
              <a:rPr lang="en-US" dirty="0">
                <a:ea typeface="Cambria" panose="02040503050406030204" pitchFamily="18" charset="0"/>
              </a:rPr>
              <a:t>The qualifying payment on sums paid to the President’s Fund </a:t>
            </a:r>
            <a:r>
              <a:rPr lang="en-US" b="1" dirty="0">
                <a:ea typeface="Cambria" panose="02040503050406030204" pitchFamily="18" charset="0"/>
              </a:rPr>
              <a:t>by a public corporation</a:t>
            </a:r>
            <a:r>
              <a:rPr lang="en-US" dirty="0">
                <a:ea typeface="Cambria" panose="02040503050406030204" pitchFamily="18" charset="0"/>
              </a:rPr>
              <a:t> is extended to such payments to Consolidated Fund as well. (</a:t>
            </a:r>
            <a:r>
              <a:rPr lang="en-US" dirty="0" err="1">
                <a:ea typeface="Cambria" panose="02040503050406030204" pitchFamily="18" charset="0"/>
              </a:rPr>
              <a:t>w.e.f</a:t>
            </a:r>
            <a:r>
              <a:rPr lang="en-US" dirty="0">
                <a:ea typeface="Cambria" panose="02040503050406030204" pitchFamily="18" charset="0"/>
              </a:rPr>
              <a:t>. 01.04.2019) [5th Sch. item(1)(c)]. </a:t>
            </a: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31</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3976" y="-121488"/>
            <a:ext cx="1518024"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170274" y="22516"/>
            <a:ext cx="10415970"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mn-lt"/>
                <a:ea typeface="Cambria" panose="02040503050406030204" pitchFamily="18" charset="0"/>
                <a:cs typeface="AngsanaUPC" panose="02020603050405020304" pitchFamily="18" charset="-34"/>
              </a:rPr>
              <a:t>7. Reliefs &amp; Qualifying Payments (Sec. 52) (Contd.)</a:t>
            </a:r>
            <a:endParaRPr lang="en-US" sz="32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1378735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474202"/>
            <a:ext cx="11625719" cy="5153704"/>
          </a:xfrm>
        </p:spPr>
        <p:txBody>
          <a:bodyPr>
            <a:noAutofit/>
          </a:bodyPr>
          <a:lstStyle/>
          <a:p>
            <a:pPr algn="just"/>
            <a:r>
              <a:rPr lang="en-US" b="1" dirty="0">
                <a:ea typeface="Cambria" panose="02040503050406030204" pitchFamily="18" charset="0"/>
              </a:rPr>
              <a:t>8.1 The individuals (residents/non-residents) tax slabs &amp; rates 2020/21 onwards;</a:t>
            </a:r>
          </a:p>
          <a:p>
            <a:pPr algn="just"/>
            <a:endParaRPr lang="en-US" b="1" dirty="0">
              <a:ea typeface="Cambria" panose="02040503050406030204" pitchFamily="18" charset="0"/>
            </a:endParaRPr>
          </a:p>
          <a:p>
            <a:pPr algn="just"/>
            <a:endParaRPr lang="en-US" sz="2200" b="1" dirty="0">
              <a:ea typeface="Cambria" panose="02040503050406030204" pitchFamily="18" charset="0"/>
            </a:endParaRPr>
          </a:p>
          <a:p>
            <a:pPr algn="just"/>
            <a:endParaRPr lang="en-US" sz="2200" b="1" dirty="0">
              <a:ea typeface="Cambria" panose="02040503050406030204" pitchFamily="18" charset="0"/>
            </a:endParaRPr>
          </a:p>
          <a:p>
            <a:pPr algn="just"/>
            <a:r>
              <a:rPr lang="en-US" sz="2200" b="1" dirty="0">
                <a:ea typeface="Cambria" panose="02040503050406030204" pitchFamily="18" charset="0"/>
              </a:rPr>
              <a:t>    </a:t>
            </a:r>
          </a:p>
          <a:p>
            <a:pPr marL="687388" indent="-287338" algn="just">
              <a:spcBef>
                <a:spcPts val="3000"/>
              </a:spcBef>
              <a:buFont typeface="Arial" panose="020B0604020202020204" pitchFamily="34" charset="0"/>
              <a:buChar char="•"/>
            </a:pPr>
            <a:r>
              <a:rPr lang="en-US" sz="2200" dirty="0">
                <a:ea typeface="Cambria" panose="02040503050406030204" pitchFamily="18" charset="0"/>
              </a:rPr>
              <a:t>The individual’s </a:t>
            </a:r>
            <a:r>
              <a:rPr lang="en-US" sz="2200" b="1" dirty="0">
                <a:ea typeface="Cambria" panose="02040503050406030204" pitchFamily="18" charset="0"/>
              </a:rPr>
              <a:t>betting</a:t>
            </a:r>
            <a:r>
              <a:rPr lang="en-US" sz="2200" dirty="0">
                <a:ea typeface="Cambria" panose="02040503050406030204" pitchFamily="18" charset="0"/>
              </a:rPr>
              <a:t> &amp; </a:t>
            </a:r>
            <a:r>
              <a:rPr lang="en-US" sz="2200" b="1" dirty="0">
                <a:ea typeface="Cambria" panose="02040503050406030204" pitchFamily="18" charset="0"/>
              </a:rPr>
              <a:t>gaming</a:t>
            </a:r>
            <a:r>
              <a:rPr lang="en-US" sz="2200" dirty="0">
                <a:ea typeface="Cambria" panose="02040503050406030204" pitchFamily="18" charset="0"/>
              </a:rPr>
              <a:t>, manufacture and sale or import and sale of any </a:t>
            </a:r>
            <a:r>
              <a:rPr lang="en-US" sz="2200" b="1" dirty="0">
                <a:ea typeface="Cambria" panose="02040503050406030204" pitchFamily="18" charset="0"/>
              </a:rPr>
              <a:t>Liquor</a:t>
            </a:r>
            <a:r>
              <a:rPr lang="en-US" sz="2200" dirty="0">
                <a:ea typeface="Cambria" panose="02040503050406030204" pitchFamily="18" charset="0"/>
              </a:rPr>
              <a:t> or </a:t>
            </a:r>
            <a:r>
              <a:rPr lang="en-US" sz="2200" b="1" dirty="0">
                <a:ea typeface="Cambria" panose="02040503050406030204" pitchFamily="18" charset="0"/>
              </a:rPr>
              <a:t>tobacco</a:t>
            </a:r>
            <a:r>
              <a:rPr lang="en-US" sz="2200" dirty="0">
                <a:ea typeface="Cambria" panose="02040503050406030204" pitchFamily="18" charset="0"/>
              </a:rPr>
              <a:t> product business income to be taxed </a:t>
            </a:r>
            <a:r>
              <a:rPr lang="en-US" sz="2200" b="1" dirty="0">
                <a:ea typeface="Cambria" panose="02040503050406030204" pitchFamily="18" charset="0"/>
              </a:rPr>
              <a:t>@ 40% flat rate</a:t>
            </a:r>
            <a:r>
              <a:rPr lang="en-US" sz="2200" dirty="0">
                <a:ea typeface="Cambria" panose="02040503050406030204" pitchFamily="18" charset="0"/>
              </a:rPr>
              <a:t>. </a:t>
            </a:r>
            <a:r>
              <a:rPr lang="en-US" sz="2000" i="1" dirty="0">
                <a:solidFill>
                  <a:srgbClr val="FF0000"/>
                </a:solidFill>
                <a:ea typeface="Cambria" panose="02040503050406030204" pitchFamily="18" charset="0"/>
              </a:rPr>
              <a:t>(Pure trading applies normal rates)</a:t>
            </a:r>
          </a:p>
          <a:p>
            <a:pPr marL="400050" indent="-173038" algn="just"/>
            <a:r>
              <a:rPr lang="en-US" sz="2400" dirty="0">
                <a:solidFill>
                  <a:srgbClr val="FF0000"/>
                </a:solidFill>
              </a:rPr>
              <a:t>*</a:t>
            </a:r>
            <a:r>
              <a:rPr lang="en-GB" sz="2000" b="1" i="1" kern="1200" baseline="30000" dirty="0">
                <a:solidFill>
                  <a:srgbClr val="FF0000"/>
                </a:solidFill>
                <a:effectLst/>
                <a:latin typeface="+mn-lt"/>
                <a:ea typeface="+mn-ea"/>
                <a:cs typeface="+mn-cs"/>
              </a:rPr>
              <a:t> </a:t>
            </a:r>
            <a:r>
              <a:rPr lang="en-US" sz="2200" dirty="0">
                <a:ea typeface="Cambria" panose="02040503050406030204" pitchFamily="18" charset="0"/>
              </a:rPr>
              <a:t>The individual’s gains and profits in respect of gems</a:t>
            </a:r>
            <a:r>
              <a:rPr lang="en-GB" sz="2400" b="1" i="1" kern="1200" baseline="30000" dirty="0">
                <a:solidFill>
                  <a:srgbClr val="FF0000"/>
                </a:solidFill>
                <a:effectLst/>
                <a:latin typeface="+mn-lt"/>
                <a:ea typeface="+mn-ea"/>
                <a:cs typeface="+mn-cs"/>
              </a:rPr>
              <a:t>1</a:t>
            </a:r>
            <a:r>
              <a:rPr lang="en-US" sz="2200" dirty="0">
                <a:ea typeface="Cambria" panose="02040503050406030204" pitchFamily="18" charset="0"/>
              </a:rPr>
              <a:t> &amp; </a:t>
            </a:r>
            <a:r>
              <a:rPr lang="en-US" sz="2200" dirty="0" err="1">
                <a:ea typeface="Cambria" panose="02040503050406030204" pitchFamily="18" charset="0"/>
              </a:rPr>
              <a:t>jewellery</a:t>
            </a:r>
            <a:r>
              <a:rPr lang="en-GB" sz="2400" b="1" i="1" kern="1200" baseline="30000" dirty="0">
                <a:solidFill>
                  <a:srgbClr val="FF0000"/>
                </a:solidFill>
                <a:effectLst/>
                <a:latin typeface="+mn-lt"/>
                <a:ea typeface="+mn-ea"/>
                <a:cs typeface="+mn-cs"/>
              </a:rPr>
              <a:t>2</a:t>
            </a:r>
            <a:r>
              <a:rPr lang="en-US" sz="2200" dirty="0">
                <a:ea typeface="Cambria" panose="02040503050406030204" pitchFamily="18" charset="0"/>
              </a:rPr>
              <a:t> and supply of electricity</a:t>
            </a:r>
            <a:r>
              <a:rPr lang="en-GB" sz="2400" b="1" i="1" kern="1200" baseline="30000" dirty="0">
                <a:solidFill>
                  <a:srgbClr val="FF0000"/>
                </a:solidFill>
                <a:effectLst/>
                <a:latin typeface="+mn-lt"/>
                <a:ea typeface="+mn-ea"/>
                <a:cs typeface="+mn-cs"/>
              </a:rPr>
              <a:t>3</a:t>
            </a:r>
            <a:r>
              <a:rPr lang="en-US" sz="2200" dirty="0">
                <a:ea typeface="Cambria" panose="02040503050406030204" pitchFamily="18" charset="0"/>
              </a:rPr>
              <a:t> (generated by using renewable energy resources) to be taxed </a:t>
            </a:r>
            <a:r>
              <a:rPr lang="en-US" sz="2200" b="1" dirty="0">
                <a:ea typeface="Cambria" panose="02040503050406030204" pitchFamily="18" charset="0"/>
              </a:rPr>
              <a:t>@ 14% max</a:t>
            </a:r>
            <a:r>
              <a:rPr lang="en-US" sz="2000" b="1" i="1" dirty="0">
                <a:ea typeface="Cambria" panose="02040503050406030204" pitchFamily="18" charset="0"/>
              </a:rPr>
              <a:t>. </a:t>
            </a:r>
            <a:r>
              <a:rPr lang="en-US" sz="2000" b="1" i="1" dirty="0">
                <a:solidFill>
                  <a:srgbClr val="FF0000"/>
                </a:solidFill>
                <a:ea typeface="Cambria" panose="02040503050406030204" pitchFamily="18" charset="0"/>
              </a:rPr>
              <a:t>(All other normal rates)</a:t>
            </a:r>
            <a:r>
              <a:rPr lang="en-US" sz="2200" b="1" dirty="0">
                <a:solidFill>
                  <a:srgbClr val="FF0000"/>
                </a:solidFill>
                <a:ea typeface="Cambria" panose="02040503050406030204" pitchFamily="18" charset="0"/>
              </a:rPr>
              <a:t> </a:t>
            </a:r>
          </a:p>
          <a:p>
            <a:pPr marR="0" lvl="0" algn="just">
              <a:lnSpc>
                <a:spcPct val="107000"/>
              </a:lnSpc>
              <a:spcBef>
                <a:spcPts val="1200"/>
              </a:spcBef>
              <a:spcAft>
                <a:spcPts val="0"/>
              </a:spcAft>
            </a:pPr>
            <a:r>
              <a:rPr lang="en-US" sz="2000" b="1" i="1" dirty="0">
                <a:solidFill>
                  <a:srgbClr val="0070C0"/>
                </a:solidFill>
                <a:effectLst/>
                <a:ea typeface="Times New Roman" panose="02020603050405020304" pitchFamily="18" charset="0"/>
                <a:cs typeface="Calibri" panose="020F0502020204030204" pitchFamily="34" charset="0"/>
              </a:rPr>
              <a:t>REMARK:- </a:t>
            </a:r>
            <a:r>
              <a:rPr lang="en-US" sz="2100" i="1" dirty="0">
                <a:solidFill>
                  <a:srgbClr val="0070C0"/>
                </a:solidFill>
                <a:effectLst/>
                <a:ea typeface="Times New Roman" panose="02020603050405020304" pitchFamily="18" charset="0"/>
                <a:cs typeface="Calibri" panose="020F0502020204030204" pitchFamily="34" charset="0"/>
              </a:rPr>
              <a:t>With the current situation, individuals having AI exceeding Rs. 250,000p.m or 3Mn. p.a. should;</a:t>
            </a:r>
            <a:endParaRPr lang="en-US" sz="2100" dirty="0">
              <a:effectLst/>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tabLst>
                <a:tab pos="1143000" algn="l"/>
              </a:tabLst>
            </a:pPr>
            <a:r>
              <a:rPr lang="en-US" sz="2200" b="1" i="1" dirty="0">
                <a:solidFill>
                  <a:srgbClr val="0070C0"/>
                </a:solidFill>
                <a:effectLst/>
                <a:ea typeface="Times New Roman" panose="02020603050405020304" pitchFamily="18" charset="0"/>
                <a:cs typeface="Calibri" panose="020F0502020204030204" pitchFamily="34" charset="0"/>
              </a:rPr>
              <a:t>• open</a:t>
            </a:r>
            <a:r>
              <a:rPr lang="en-US" sz="2200" i="1" dirty="0">
                <a:solidFill>
                  <a:srgbClr val="0070C0"/>
                </a:solidFill>
                <a:effectLst/>
                <a:ea typeface="Times New Roman" panose="02020603050405020304" pitchFamily="18" charset="0"/>
                <a:cs typeface="Calibri" panose="020F0502020204030204" pitchFamily="34" charset="0"/>
              </a:rPr>
              <a:t> personal tax files </a:t>
            </a:r>
            <a:r>
              <a:rPr lang="en-US" sz="2200" i="1" u="sng" dirty="0">
                <a:solidFill>
                  <a:srgbClr val="0070C0"/>
                </a:solidFill>
                <a:effectLst/>
                <a:ea typeface="Times New Roman" panose="02020603050405020304" pitchFamily="18" charset="0"/>
                <a:cs typeface="Calibri" panose="020F0502020204030204" pitchFamily="34" charset="0"/>
              </a:rPr>
              <a:t>immediately</a:t>
            </a:r>
            <a:r>
              <a:rPr lang="en-US" sz="2200" i="1" dirty="0">
                <a:solidFill>
                  <a:srgbClr val="0070C0"/>
                </a:solidFill>
                <a:effectLst/>
                <a:ea typeface="Times New Roman" panose="02020603050405020304" pitchFamily="18" charset="0"/>
                <a:cs typeface="Calibri" panose="020F0502020204030204" pitchFamily="34" charset="0"/>
              </a:rPr>
              <a:t>, </a:t>
            </a:r>
            <a:r>
              <a:rPr lang="en-US" sz="2200" b="1" i="1" dirty="0">
                <a:solidFill>
                  <a:srgbClr val="0070C0"/>
                </a:solidFill>
                <a:effectLst/>
                <a:ea typeface="Times New Roman" panose="02020603050405020304" pitchFamily="18" charset="0"/>
                <a:cs typeface="Calibri" panose="020F0502020204030204" pitchFamily="34" charset="0"/>
              </a:rPr>
              <a:t>• pay</a:t>
            </a:r>
            <a:r>
              <a:rPr lang="en-US" sz="2200" i="1" dirty="0">
                <a:solidFill>
                  <a:srgbClr val="0070C0"/>
                </a:solidFill>
                <a:effectLst/>
                <a:ea typeface="Times New Roman" panose="02020603050405020304" pitchFamily="18" charset="0"/>
                <a:cs typeface="Calibri" panose="020F0502020204030204" pitchFamily="34" charset="0"/>
              </a:rPr>
              <a:t> quarterly income tax, and </a:t>
            </a:r>
            <a:r>
              <a:rPr lang="en-US" sz="2200" b="1" i="1" dirty="0">
                <a:solidFill>
                  <a:srgbClr val="0070C0"/>
                </a:solidFill>
                <a:effectLst/>
                <a:ea typeface="Times New Roman" panose="02020603050405020304" pitchFamily="18" charset="0"/>
                <a:cs typeface="Calibri" panose="020F0502020204030204" pitchFamily="34" charset="0"/>
              </a:rPr>
              <a:t>• file</a:t>
            </a:r>
            <a:r>
              <a:rPr lang="en-US" sz="2200" i="1" dirty="0">
                <a:solidFill>
                  <a:srgbClr val="0070C0"/>
                </a:solidFill>
                <a:effectLst/>
                <a:ea typeface="Times New Roman" panose="02020603050405020304" pitchFamily="18" charset="0"/>
                <a:cs typeface="Calibri" panose="020F0502020204030204" pitchFamily="34" charset="0"/>
              </a:rPr>
              <a:t> individual tax returns (by 30</a:t>
            </a:r>
            <a:r>
              <a:rPr lang="en-US" sz="2200" i="1" baseline="30000" dirty="0">
                <a:solidFill>
                  <a:srgbClr val="0070C0"/>
                </a:solidFill>
                <a:effectLst/>
                <a:ea typeface="Times New Roman" panose="02020603050405020304" pitchFamily="18" charset="0"/>
                <a:cs typeface="Calibri" panose="020F0502020204030204" pitchFamily="34" charset="0"/>
              </a:rPr>
              <a:t>th</a:t>
            </a:r>
            <a:r>
              <a:rPr lang="en-US" sz="2200" i="1" dirty="0">
                <a:solidFill>
                  <a:srgbClr val="0070C0"/>
                </a:solidFill>
                <a:effectLst/>
                <a:ea typeface="Times New Roman" panose="02020603050405020304" pitchFamily="18" charset="0"/>
                <a:cs typeface="Calibri" panose="020F0502020204030204" pitchFamily="34" charset="0"/>
              </a:rPr>
              <a:t> November of the immediate subsequent year).</a:t>
            </a:r>
            <a:endParaRPr lang="en-US" sz="2200" b="1" dirty="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32</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4787"/>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0070" y="-121488"/>
            <a:ext cx="1541929"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209862" y="-62124"/>
            <a:ext cx="10607550" cy="1547029"/>
          </a:xfrm>
        </p:spPr>
        <p:txBody>
          <a:bodyPr vert="horz" lIns="91440" tIns="45720" rIns="91440" bIns="45720" rtlCol="0" anchor="ctr">
            <a:normAutofit/>
          </a:bodyPr>
          <a:lstStyle/>
          <a:p>
            <a:pPr algn="l">
              <a:lnSpc>
                <a:spcPct val="150000"/>
              </a:lnSpc>
            </a:pPr>
            <a:r>
              <a:rPr lang="en-US" sz="3200" b="1" dirty="0">
                <a:latin typeface="+mn-lt"/>
                <a:ea typeface="Cambria" panose="02040503050406030204" pitchFamily="18" charset="0"/>
                <a:cs typeface="AngsanaUPC" panose="02020603050405020304" pitchFamily="18" charset="-34"/>
              </a:rPr>
              <a:t>Income Tax Exemptions and Concessions in depth</a:t>
            </a:r>
            <a:br>
              <a:rPr lang="en-US" sz="3200" b="1" dirty="0">
                <a:latin typeface="+mn-lt"/>
                <a:ea typeface="Cambria" panose="02040503050406030204" pitchFamily="18" charset="0"/>
                <a:cs typeface="AngsanaUPC" panose="02020603050405020304" pitchFamily="18" charset="-34"/>
              </a:rPr>
            </a:br>
            <a:r>
              <a:rPr lang="en-US" sz="3200" b="1" dirty="0">
                <a:solidFill>
                  <a:prstClr val="black"/>
                </a:solidFill>
                <a:latin typeface="+mn-lt"/>
                <a:ea typeface="Cambria" panose="02040503050406030204" pitchFamily="18" charset="0"/>
                <a:cs typeface="AngsanaUPC" panose="02020603050405020304" pitchFamily="18" charset="-34"/>
              </a:rPr>
              <a:t>8. Tax Rates including Concessionary Rates</a:t>
            </a:r>
            <a:endParaRPr lang="en-US" sz="3200" b="1" dirty="0">
              <a:latin typeface="+mn-lt"/>
              <a:ea typeface="Cambria" panose="02040503050406030204" pitchFamily="18" charset="0"/>
              <a:cs typeface="AngsanaUPC" panose="02020603050405020304" pitchFamily="18" charset="-34"/>
            </a:endParaRPr>
          </a:p>
        </p:txBody>
      </p:sp>
      <p:graphicFrame>
        <p:nvGraphicFramePr>
          <p:cNvPr id="2" name="Table 1"/>
          <p:cNvGraphicFramePr>
            <a:graphicFrameLocks noGrp="1"/>
          </p:cNvGraphicFramePr>
          <p:nvPr>
            <p:extLst>
              <p:ext uri="{D42A27DB-BD31-4B8C-83A1-F6EECF244321}">
                <p14:modId xmlns:p14="http://schemas.microsoft.com/office/powerpoint/2010/main" val="57069977"/>
              </p:ext>
            </p:extLst>
          </p:nvPr>
        </p:nvGraphicFramePr>
        <p:xfrm>
          <a:off x="824753" y="1852706"/>
          <a:ext cx="10913036" cy="2057400"/>
        </p:xfrm>
        <a:graphic>
          <a:graphicData uri="http://schemas.openxmlformats.org/drawingml/2006/table">
            <a:tbl>
              <a:tblPr firstRow="1" bandRow="1">
                <a:tableStyleId>{5940675A-B579-460E-94D1-54222C63F5DA}</a:tableStyleId>
              </a:tblPr>
              <a:tblGrid>
                <a:gridCol w="3092993">
                  <a:extLst>
                    <a:ext uri="{9D8B030D-6E8A-4147-A177-3AD203B41FA5}">
                      <a16:colId xmlns:a16="http://schemas.microsoft.com/office/drawing/2014/main" val="563663633"/>
                    </a:ext>
                  </a:extLst>
                </a:gridCol>
                <a:gridCol w="2019150">
                  <a:extLst>
                    <a:ext uri="{9D8B030D-6E8A-4147-A177-3AD203B41FA5}">
                      <a16:colId xmlns:a16="http://schemas.microsoft.com/office/drawing/2014/main" val="20000"/>
                    </a:ext>
                  </a:extLst>
                </a:gridCol>
                <a:gridCol w="4166836">
                  <a:extLst>
                    <a:ext uri="{9D8B030D-6E8A-4147-A177-3AD203B41FA5}">
                      <a16:colId xmlns:a16="http://schemas.microsoft.com/office/drawing/2014/main" val="2070783981"/>
                    </a:ext>
                  </a:extLst>
                </a:gridCol>
                <a:gridCol w="1634057">
                  <a:extLst>
                    <a:ext uri="{9D8B030D-6E8A-4147-A177-3AD203B41FA5}">
                      <a16:colId xmlns:a16="http://schemas.microsoft.com/office/drawing/2014/main" val="20001"/>
                    </a:ext>
                  </a:extLst>
                </a:gridCol>
              </a:tblGrid>
              <a:tr h="256391">
                <a:tc gridSpan="2">
                  <a:txBody>
                    <a:bodyPr/>
                    <a:lstStyle/>
                    <a:p>
                      <a:r>
                        <a:rPr lang="en-US" sz="2100" b="1" dirty="0">
                          <a:latin typeface="+mn-lt"/>
                          <a:ea typeface="Cambria" panose="02040503050406030204" pitchFamily="18" charset="0"/>
                        </a:rPr>
                        <a:t>Taxable Non-terminal Benefit Income</a:t>
                      </a:r>
                    </a:p>
                  </a:txBody>
                  <a:tcPr/>
                </a:tc>
                <a:tc hMerge="1">
                  <a:txBody>
                    <a:bodyPr/>
                    <a:lstStyle/>
                    <a:p>
                      <a:endParaRPr lang="en-US" sz="2200" b="1" dirty="0">
                        <a:latin typeface="Cambria" panose="02040503050406030204" pitchFamily="18" charset="0"/>
                        <a:ea typeface="Cambria" panose="02040503050406030204" pitchFamily="18"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effectLst/>
                          <a:latin typeface="+mn-lt"/>
                        </a:rPr>
                        <a:t>Taxable Terminal Benefits (Approved/Regulated)</a:t>
                      </a:r>
                      <a:endParaRPr lang="en-US" sz="2100" b="1" dirty="0">
                        <a:effectLst/>
                        <a:latin typeface="+mn-lt"/>
                        <a:ea typeface="Calibri" panose="020F0502020204030204" pitchFamily="34" charset="0"/>
                        <a:cs typeface="Times New Roman" panose="02020603050405020304" pitchFamily="18" charset="0"/>
                      </a:endParaRPr>
                    </a:p>
                  </a:txBody>
                  <a:tcPr/>
                </a:tc>
                <a:tc hMerge="1">
                  <a:txBody>
                    <a:bodyPr/>
                    <a:lstStyle/>
                    <a:p>
                      <a:pPr algn="ctr"/>
                      <a:endParaRPr lang="en-US" sz="22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0"/>
                  </a:ext>
                </a:extLst>
              </a:tr>
              <a:tr h="212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t>Taxable Income</a:t>
                      </a:r>
                      <a:endParaRPr lang="en-US" sz="2100" b="1"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t>Tax Rate</a:t>
                      </a:r>
                      <a:endParaRPr lang="en-US" sz="2100" b="1"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t>Taxable Income</a:t>
                      </a:r>
                      <a:endParaRPr lang="en-US" sz="2100" b="1"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t>Tax Rate</a:t>
                      </a:r>
                      <a:endParaRPr lang="en-US" sz="2100" b="1"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4978391"/>
                  </a:ext>
                </a:extLst>
              </a:tr>
              <a:tr h="16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1st Rs. 3,000,000 </a:t>
                      </a:r>
                      <a:endParaRPr lang="en-US" sz="210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t>6%</a:t>
                      </a:r>
                      <a:endParaRPr lang="en-US" sz="21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effectLst/>
                        </a:rPr>
                        <a:t>First Rs. 10 million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sz="2100" dirty="0"/>
                        <a:t>0%</a:t>
                      </a:r>
                      <a:endParaRPr lang="en-US" sz="21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01"/>
                  </a:ext>
                </a:extLst>
              </a:tr>
              <a:tr h="268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2nd Rs. 3,000,000</a:t>
                      </a:r>
                      <a:endParaRPr lang="en-US" sz="210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t>12%</a:t>
                      </a:r>
                      <a:endParaRPr lang="en-US" sz="21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effectLst/>
                        </a:rPr>
                        <a:t>Next Rs. 10 million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sz="2100" dirty="0"/>
                        <a:t>6%</a:t>
                      </a:r>
                      <a:endParaRPr lang="en-US" sz="21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2"/>
                  </a:ext>
                </a:extLst>
              </a:tr>
              <a:tr h="323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On the balance</a:t>
                      </a:r>
                      <a:r>
                        <a:rPr lang="en-US" sz="2100" dirty="0">
                          <a:solidFill>
                            <a:srgbClr val="FF0000"/>
                          </a:solidFill>
                        </a:rPr>
                        <a:t>*</a:t>
                      </a:r>
                      <a:endParaRPr lang="en-US" sz="2100" dirty="0">
                        <a:solidFill>
                          <a:srgbClr val="FF0000"/>
                        </a:solidFill>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t>18%</a:t>
                      </a:r>
                      <a:endParaRPr lang="en-US" sz="21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effectLst/>
                        </a:rPr>
                        <a:t>Balance</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sz="2100" dirty="0"/>
                        <a:t>12%</a:t>
                      </a:r>
                      <a:endParaRPr lang="en-US" sz="21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27902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578902"/>
            <a:ext cx="11625719" cy="5048577"/>
          </a:xfrm>
        </p:spPr>
        <p:txBody>
          <a:bodyPr>
            <a:normAutofit/>
          </a:bodyPr>
          <a:lstStyle/>
          <a:p>
            <a:pPr algn="just"/>
            <a:r>
              <a:rPr lang="en-US" b="1" dirty="0">
                <a:ea typeface="Cambria" panose="02040503050406030204" pitchFamily="18" charset="0"/>
              </a:rPr>
              <a:t>8.2 Partnerships</a:t>
            </a:r>
          </a:p>
          <a:p>
            <a:pPr marL="342900" indent="-342900" algn="just">
              <a:buFont typeface="Arial" panose="020B0604020202020204" pitchFamily="34" charset="0"/>
              <a:buChar char="•"/>
            </a:pPr>
            <a:r>
              <a:rPr lang="en-US" dirty="0">
                <a:ea typeface="Cambria" panose="02040503050406030204" pitchFamily="18" charset="0"/>
              </a:rPr>
              <a:t>W.e.f. 01.01.2020, WHT of 8% on any partners share of partnership profit (allocation) is abolished.</a:t>
            </a:r>
          </a:p>
          <a:p>
            <a:pPr marL="342900" indent="-342900" algn="just">
              <a:buFont typeface="Arial" panose="020B0604020202020204" pitchFamily="34" charset="0"/>
              <a:buChar char="•"/>
            </a:pPr>
            <a:r>
              <a:rPr lang="en-US" dirty="0">
                <a:ea typeface="Cambria" panose="02040503050406030204" pitchFamily="18" charset="0"/>
              </a:rPr>
              <a:t>W.e.f. 01.01.2020, the partnership’s taxable income is liable to income tax as follows; </a:t>
            </a:r>
          </a:p>
          <a:p>
            <a:pPr algn="just"/>
            <a:endParaRPr lang="en-US" dirty="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33</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0"/>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3976" y="-37818"/>
            <a:ext cx="1518024"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131482" y="-62123"/>
            <a:ext cx="10693400" cy="1413724"/>
          </a:xfrm>
        </p:spPr>
        <p:txBody>
          <a:bodyPr vert="horz" lIns="91440" tIns="45720" rIns="91440" bIns="45720" rtlCol="0" anchor="ctr">
            <a:noAutofit/>
          </a:bodyPr>
          <a:lstStyle/>
          <a:p>
            <a:pPr algn="l">
              <a:lnSpc>
                <a:spcPct val="150000"/>
              </a:lnSpc>
            </a:pPr>
            <a:r>
              <a:rPr lang="en-US" sz="3200" b="1" dirty="0">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mn-lt"/>
                <a:ea typeface="Cambria" panose="02040503050406030204" pitchFamily="18" charset="0"/>
                <a:cs typeface="AngsanaUPC" panose="02020603050405020304" pitchFamily="18" charset="-34"/>
              </a:rPr>
              <a:t>8. Tax Rates including Concessionary Rates (Contd.)</a:t>
            </a:r>
            <a:endParaRPr lang="en-US" sz="3200" b="1" dirty="0">
              <a:latin typeface="+mn-lt"/>
              <a:ea typeface="Cambria" panose="02040503050406030204" pitchFamily="18" charset="0"/>
              <a:cs typeface="AngsanaUPC" panose="02020603050405020304" pitchFamily="18" charset="-34"/>
            </a:endParaRPr>
          </a:p>
        </p:txBody>
      </p:sp>
      <p:graphicFrame>
        <p:nvGraphicFramePr>
          <p:cNvPr id="2" name="Table 1"/>
          <p:cNvGraphicFramePr>
            <a:graphicFrameLocks noGrp="1"/>
          </p:cNvGraphicFramePr>
          <p:nvPr>
            <p:extLst>
              <p:ext uri="{D42A27DB-BD31-4B8C-83A1-F6EECF244321}">
                <p14:modId xmlns:p14="http://schemas.microsoft.com/office/powerpoint/2010/main" val="1175781049"/>
              </p:ext>
            </p:extLst>
          </p:nvPr>
        </p:nvGraphicFramePr>
        <p:xfrm>
          <a:off x="681318" y="3406588"/>
          <a:ext cx="11020611" cy="2819101"/>
        </p:xfrm>
        <a:graphic>
          <a:graphicData uri="http://schemas.openxmlformats.org/drawingml/2006/table">
            <a:tbl>
              <a:tblPr firstRow="1" bandRow="1">
                <a:tableStyleId>{5940675A-B579-460E-94D1-54222C63F5DA}</a:tableStyleId>
              </a:tblPr>
              <a:tblGrid>
                <a:gridCol w="3430494">
                  <a:extLst>
                    <a:ext uri="{9D8B030D-6E8A-4147-A177-3AD203B41FA5}">
                      <a16:colId xmlns:a16="http://schemas.microsoft.com/office/drawing/2014/main" val="20000"/>
                    </a:ext>
                  </a:extLst>
                </a:gridCol>
                <a:gridCol w="5629930">
                  <a:extLst>
                    <a:ext uri="{9D8B030D-6E8A-4147-A177-3AD203B41FA5}">
                      <a16:colId xmlns:a16="http://schemas.microsoft.com/office/drawing/2014/main" val="20001"/>
                    </a:ext>
                  </a:extLst>
                </a:gridCol>
                <a:gridCol w="1960187">
                  <a:extLst>
                    <a:ext uri="{9D8B030D-6E8A-4147-A177-3AD203B41FA5}">
                      <a16:colId xmlns:a16="http://schemas.microsoft.com/office/drawing/2014/main" val="20002"/>
                    </a:ext>
                  </a:extLst>
                </a:gridCol>
              </a:tblGrid>
              <a:tr h="474963">
                <a:tc>
                  <a:txBody>
                    <a:bodyPr/>
                    <a:lstStyle/>
                    <a:p>
                      <a:pPr algn="ctr"/>
                      <a:r>
                        <a:rPr lang="en-US" sz="2400" b="1" dirty="0">
                          <a:latin typeface="+mn-lt"/>
                          <a:ea typeface="Cambria" panose="02040503050406030204" pitchFamily="18" charset="0"/>
                        </a:rPr>
                        <a:t>Taxable Income</a:t>
                      </a:r>
                    </a:p>
                  </a:txBody>
                  <a:tcPr/>
                </a:tc>
                <a:tc>
                  <a:txBody>
                    <a:bodyPr/>
                    <a:lstStyle/>
                    <a:p>
                      <a:pPr algn="ctr"/>
                      <a:r>
                        <a:rPr lang="en-US" sz="2400" b="1" dirty="0">
                          <a:latin typeface="+mn-lt"/>
                          <a:ea typeface="Cambria" panose="02040503050406030204" pitchFamily="18" charset="0"/>
                        </a:rPr>
                        <a:t>What part of Taxable Income </a:t>
                      </a:r>
                    </a:p>
                  </a:txBody>
                  <a:tcPr/>
                </a:tc>
                <a:tc>
                  <a:txBody>
                    <a:bodyPr/>
                    <a:lstStyle/>
                    <a:p>
                      <a:pPr algn="ctr"/>
                      <a:r>
                        <a:rPr lang="en-US" sz="2400" b="1" dirty="0">
                          <a:latin typeface="+mn-lt"/>
                          <a:ea typeface="Cambria" panose="02040503050406030204" pitchFamily="18" charset="0"/>
                        </a:rPr>
                        <a:t>Tax</a:t>
                      </a:r>
                      <a:r>
                        <a:rPr lang="en-US" sz="2400" b="1" baseline="0" dirty="0">
                          <a:latin typeface="+mn-lt"/>
                          <a:ea typeface="Cambria" panose="02040503050406030204" pitchFamily="18" charset="0"/>
                        </a:rPr>
                        <a:t> Rate</a:t>
                      </a:r>
                      <a:endParaRPr lang="en-US" sz="2400" b="1" dirty="0">
                        <a:latin typeface="+mn-lt"/>
                        <a:ea typeface="Cambria" panose="02040503050406030204" pitchFamily="18" charset="0"/>
                      </a:endParaRPr>
                    </a:p>
                  </a:txBody>
                  <a:tcPr/>
                </a:tc>
                <a:extLst>
                  <a:ext uri="{0D108BD9-81ED-4DB2-BD59-A6C34878D82A}">
                    <a16:rowId xmlns:a16="http://schemas.microsoft.com/office/drawing/2014/main" val="10000"/>
                  </a:ext>
                </a:extLst>
              </a:tr>
              <a:tr h="854934">
                <a:tc>
                  <a:txBody>
                    <a:bodyPr/>
                    <a:lstStyle/>
                    <a:p>
                      <a:pPr algn="l"/>
                      <a:r>
                        <a:rPr lang="en-US" sz="2400" dirty="0">
                          <a:latin typeface="+mn-lt"/>
                          <a:ea typeface="Cambria" panose="02040503050406030204" pitchFamily="18" charset="0"/>
                        </a:rPr>
                        <a:t>Gains on realization of investment assets, if any</a:t>
                      </a:r>
                    </a:p>
                  </a:txBody>
                  <a:tcPr anchor="ctr"/>
                </a:tc>
                <a:tc>
                  <a:txBody>
                    <a:bodyPr/>
                    <a:lstStyle/>
                    <a:p>
                      <a:pPr algn="just"/>
                      <a:r>
                        <a:rPr lang="en-US" sz="2400" dirty="0">
                          <a:latin typeface="+mn-lt"/>
                          <a:ea typeface="Cambria" panose="02040503050406030204" pitchFamily="18" charset="0"/>
                        </a:rPr>
                        <a:t>Entire gain on realization of investment assets (No exempted threshold)</a:t>
                      </a:r>
                    </a:p>
                  </a:txBody>
                  <a:tcPr anchor="ctr"/>
                </a:tc>
                <a:tc>
                  <a:txBody>
                    <a:bodyPr/>
                    <a:lstStyle/>
                    <a:p>
                      <a:pPr algn="ctr"/>
                      <a:r>
                        <a:rPr lang="en-US" sz="2400" dirty="0">
                          <a:latin typeface="+mn-lt"/>
                          <a:ea typeface="Cambria" panose="02040503050406030204" pitchFamily="18" charset="0"/>
                        </a:rPr>
                        <a:t>10%</a:t>
                      </a:r>
                    </a:p>
                  </a:txBody>
                  <a:tcPr anchor="ctr"/>
                </a:tc>
                <a:extLst>
                  <a:ext uri="{0D108BD9-81ED-4DB2-BD59-A6C34878D82A}">
                    <a16:rowId xmlns:a16="http://schemas.microsoft.com/office/drawing/2014/main" val="10001"/>
                  </a:ext>
                </a:extLst>
              </a:tr>
              <a:tr h="659649">
                <a:tc>
                  <a:txBody>
                    <a:bodyPr/>
                    <a:lstStyle/>
                    <a:p>
                      <a:r>
                        <a:rPr lang="en-US" sz="2400" dirty="0">
                          <a:latin typeface="+mn-lt"/>
                          <a:ea typeface="Cambria" panose="02040503050406030204" pitchFamily="18" charset="0"/>
                        </a:rPr>
                        <a:t>Balance taxable income</a:t>
                      </a:r>
                    </a:p>
                  </a:txBody>
                  <a:tcPr/>
                </a:tc>
                <a:tc>
                  <a:txBody>
                    <a:bodyPr/>
                    <a:lstStyle/>
                    <a:p>
                      <a:pPr algn="just"/>
                      <a:r>
                        <a:rPr lang="en-US" sz="2400" dirty="0">
                          <a:latin typeface="+mn-lt"/>
                          <a:ea typeface="Cambria" panose="02040503050406030204" pitchFamily="18" charset="0"/>
                        </a:rPr>
                        <a:t>Not exceeding (up to) </a:t>
                      </a:r>
                      <a:r>
                        <a:rPr lang="en-US" sz="2400" dirty="0" err="1">
                          <a:latin typeface="+mn-lt"/>
                          <a:ea typeface="Cambria" panose="02040503050406030204" pitchFamily="18" charset="0"/>
                        </a:rPr>
                        <a:t>Rs</a:t>
                      </a:r>
                      <a:r>
                        <a:rPr lang="en-US" sz="2400" dirty="0">
                          <a:latin typeface="+mn-lt"/>
                          <a:ea typeface="Cambria" panose="02040503050406030204" pitchFamily="18" charset="0"/>
                        </a:rPr>
                        <a:t>. 1,000,000</a:t>
                      </a:r>
                    </a:p>
                  </a:txBody>
                  <a:tcPr anchor="ctr"/>
                </a:tc>
                <a:tc>
                  <a:txBody>
                    <a:bodyPr/>
                    <a:lstStyle/>
                    <a:p>
                      <a:pPr algn="ctr"/>
                      <a:r>
                        <a:rPr lang="en-US" sz="2400" dirty="0">
                          <a:latin typeface="+mn-lt"/>
                          <a:ea typeface="Cambria" panose="02040503050406030204" pitchFamily="18" charset="0"/>
                        </a:rPr>
                        <a:t>0%</a:t>
                      </a:r>
                    </a:p>
                  </a:txBody>
                  <a:tcPr anchor="ctr"/>
                </a:tc>
                <a:extLst>
                  <a:ext uri="{0D108BD9-81ED-4DB2-BD59-A6C34878D82A}">
                    <a16:rowId xmlns:a16="http://schemas.microsoft.com/office/drawing/2014/main" val="10002"/>
                  </a:ext>
                </a:extLst>
              </a:tr>
              <a:tr h="829555">
                <a:tc>
                  <a:txBody>
                    <a:bodyPr/>
                    <a:lstStyle/>
                    <a:p>
                      <a:pPr algn="ctr"/>
                      <a:r>
                        <a:rPr lang="en-US" sz="2400" dirty="0">
                          <a:latin typeface="+mn-lt"/>
                          <a:ea typeface="Cambria" panose="02040503050406030204" pitchFamily="18" charset="0"/>
                        </a:rPr>
                        <a:t>- Do - </a:t>
                      </a:r>
                    </a:p>
                  </a:txBody>
                  <a:tcPr anchor="ctr"/>
                </a:tc>
                <a:tc>
                  <a:txBody>
                    <a:bodyPr/>
                    <a:lstStyle/>
                    <a:p>
                      <a:pPr algn="l"/>
                      <a:r>
                        <a:rPr lang="en-US" sz="2400" dirty="0">
                          <a:latin typeface="+mn-lt"/>
                          <a:ea typeface="Cambria" panose="02040503050406030204" pitchFamily="18" charset="0"/>
                        </a:rPr>
                        <a:t>Exceeding </a:t>
                      </a:r>
                      <a:r>
                        <a:rPr lang="en-US" sz="2400" dirty="0" err="1">
                          <a:latin typeface="+mn-lt"/>
                          <a:ea typeface="Cambria" panose="02040503050406030204" pitchFamily="18" charset="0"/>
                        </a:rPr>
                        <a:t>Rs</a:t>
                      </a:r>
                      <a:r>
                        <a:rPr lang="en-US" sz="2400" dirty="0">
                          <a:latin typeface="+mn-lt"/>
                          <a:ea typeface="Cambria" panose="02040503050406030204" pitchFamily="18" charset="0"/>
                        </a:rPr>
                        <a:t>. 1,000,000</a:t>
                      </a:r>
                    </a:p>
                  </a:txBody>
                  <a:tcPr anchor="ctr"/>
                </a:tc>
                <a:tc>
                  <a:txBody>
                    <a:bodyPr/>
                    <a:lstStyle/>
                    <a:p>
                      <a:pPr algn="ctr"/>
                      <a:r>
                        <a:rPr lang="en-US" sz="2400" dirty="0">
                          <a:latin typeface="+mn-lt"/>
                          <a:ea typeface="Cambria" panose="02040503050406030204" pitchFamily="18" charset="0"/>
                        </a:rPr>
                        <a:t>(Only</a:t>
                      </a:r>
                      <a:r>
                        <a:rPr lang="en-US" sz="2400" baseline="0" dirty="0">
                          <a:latin typeface="+mn-lt"/>
                          <a:ea typeface="Cambria" panose="02040503050406030204" pitchFamily="18" charset="0"/>
                        </a:rPr>
                        <a:t> on excess) 6%</a:t>
                      </a:r>
                      <a:endParaRPr lang="en-US" sz="2400" dirty="0">
                        <a:latin typeface="+mn-lt"/>
                        <a:ea typeface="Cambria" panose="02040503050406030204" pitchFamily="18"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84763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9862" y="1578902"/>
            <a:ext cx="11625719" cy="5048577"/>
          </a:xfrm>
        </p:spPr>
        <p:txBody>
          <a:bodyPr>
            <a:normAutofit/>
          </a:bodyPr>
          <a:lstStyle/>
          <a:p>
            <a:pPr marL="573088" indent="-573088" algn="just">
              <a:lnSpc>
                <a:spcPct val="150000"/>
              </a:lnSpc>
            </a:pPr>
            <a:r>
              <a:rPr lang="en-US" sz="2800" b="1" dirty="0">
                <a:ea typeface="Cambria" panose="02040503050406030204" pitchFamily="18" charset="0"/>
              </a:rPr>
              <a:t>8.3 Trusts</a:t>
            </a:r>
          </a:p>
          <a:p>
            <a:pPr marL="342900" indent="-342900" algn="just">
              <a:buFont typeface="Arial" panose="020B0604020202020204" pitchFamily="34" charset="0"/>
              <a:buChar char="•"/>
            </a:pPr>
            <a:r>
              <a:rPr lang="en-US" sz="2800" dirty="0">
                <a:ea typeface="Cambria" panose="02040503050406030204" pitchFamily="18" charset="0"/>
              </a:rPr>
              <a:t>With effect from 01.01.2020, the tax rate applicable for Trusts;</a:t>
            </a:r>
          </a:p>
          <a:p>
            <a:pPr algn="just"/>
            <a:r>
              <a:rPr lang="en-US" sz="2800" dirty="0">
                <a:ea typeface="Cambria" panose="02040503050406030204" pitchFamily="18" charset="0"/>
              </a:rPr>
              <a:t>						           reduced from 24% to </a:t>
            </a:r>
            <a:r>
              <a:rPr lang="en-US" sz="2800" b="1" dirty="0">
                <a:ea typeface="Cambria" panose="02040503050406030204" pitchFamily="18" charset="0"/>
              </a:rPr>
              <a:t>18%</a:t>
            </a:r>
            <a:r>
              <a:rPr lang="en-US" sz="2800" dirty="0">
                <a:ea typeface="Cambria" panose="02040503050406030204" pitchFamily="18" charset="0"/>
              </a:rPr>
              <a:t>. </a:t>
            </a:r>
          </a:p>
          <a:p>
            <a:pPr marL="573088" indent="-573088" algn="just">
              <a:lnSpc>
                <a:spcPct val="150000"/>
              </a:lnSpc>
              <a:buFont typeface="Arial" panose="020B0604020202020204" pitchFamily="34" charset="0"/>
              <a:buChar char="•"/>
            </a:pPr>
            <a:endParaRPr lang="en-US" sz="2800" b="1"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34</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834" y="-121488"/>
            <a:ext cx="1482165"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170274" y="22516"/>
            <a:ext cx="10415970"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mn-lt"/>
                <a:ea typeface="Cambria" panose="02040503050406030204" pitchFamily="18" charset="0"/>
                <a:cs typeface="AngsanaUPC" panose="02020603050405020304" pitchFamily="18" charset="-34"/>
              </a:rPr>
              <a:t>8. Tax Rates including Concessionary Rates (Contd.)</a:t>
            </a:r>
            <a:endParaRPr lang="en-US" sz="3200" b="1" dirty="0">
              <a:latin typeface="+mn-lt"/>
              <a:ea typeface="Cambria" panose="02040503050406030204" pitchFamily="18" charset="0"/>
              <a:cs typeface="AngsanaUPC" panose="02020603050405020304" pitchFamily="18" charset="-34"/>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831" y="4162214"/>
            <a:ext cx="4283750" cy="2376698"/>
          </a:xfrm>
          <a:prstGeom prst="rect">
            <a:avLst/>
          </a:prstGeom>
          <a:ln>
            <a:noFill/>
          </a:ln>
          <a:effectLst>
            <a:softEdge rad="112500"/>
          </a:effectLst>
          <a:scene3d>
            <a:camera prst="perspectiveBelow"/>
            <a:lightRig rig="threePt" dir="t"/>
          </a:scene3d>
        </p:spPr>
      </p:pic>
    </p:spTree>
    <p:extLst>
      <p:ext uri="{BB962C8B-B14F-4D97-AF65-F5344CB8AC3E}">
        <p14:creationId xmlns:p14="http://schemas.microsoft.com/office/powerpoint/2010/main" val="3219177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48365" y="1344706"/>
            <a:ext cx="11738598" cy="5376769"/>
          </a:xfrm>
        </p:spPr>
        <p:txBody>
          <a:bodyPr>
            <a:normAutofit/>
          </a:bodyPr>
          <a:lstStyle/>
          <a:p>
            <a:pPr algn="just">
              <a:lnSpc>
                <a:spcPct val="100000"/>
              </a:lnSpc>
            </a:pPr>
            <a:r>
              <a:rPr lang="en-US" sz="2200" b="1" dirty="0">
                <a:ea typeface="Cambria" panose="02040503050406030204" pitchFamily="18" charset="0"/>
              </a:rPr>
              <a:t>8.4 Companies: </a:t>
            </a: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35</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44308"/>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5928" y="-294806"/>
            <a:ext cx="1506071"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48365" y="5046"/>
            <a:ext cx="10699376"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mn-lt"/>
                <a:ea typeface="Cambria" panose="02040503050406030204" pitchFamily="18" charset="0"/>
                <a:cs typeface="AngsanaUPC" panose="02020603050405020304" pitchFamily="18" charset="-34"/>
              </a:rPr>
              <a:t>8. Tax Rates including Concessionary Rates (Contd.)</a:t>
            </a:r>
            <a:endParaRPr lang="en-US" sz="3200" b="1" dirty="0">
              <a:latin typeface="+mn-lt"/>
              <a:ea typeface="Cambria" panose="02040503050406030204" pitchFamily="18" charset="0"/>
              <a:cs typeface="AngsanaUPC" panose="02020603050405020304" pitchFamily="18" charset="-34"/>
            </a:endParaRPr>
          </a:p>
        </p:txBody>
      </p:sp>
      <p:graphicFrame>
        <p:nvGraphicFramePr>
          <p:cNvPr id="2" name="Table 1"/>
          <p:cNvGraphicFramePr>
            <a:graphicFrameLocks noGrp="1"/>
          </p:cNvGraphicFramePr>
          <p:nvPr>
            <p:extLst>
              <p:ext uri="{D42A27DB-BD31-4B8C-83A1-F6EECF244321}">
                <p14:modId xmlns:p14="http://schemas.microsoft.com/office/powerpoint/2010/main" val="1573991278"/>
              </p:ext>
            </p:extLst>
          </p:nvPr>
        </p:nvGraphicFramePr>
        <p:xfrm>
          <a:off x="153861" y="1751106"/>
          <a:ext cx="11884278" cy="4998720"/>
        </p:xfrm>
        <a:graphic>
          <a:graphicData uri="http://schemas.openxmlformats.org/drawingml/2006/table">
            <a:tbl>
              <a:tblPr firstRow="1" bandRow="1">
                <a:tableStyleId>{5940675A-B579-460E-94D1-54222C63F5DA}</a:tableStyleId>
              </a:tblPr>
              <a:tblGrid>
                <a:gridCol w="839762">
                  <a:extLst>
                    <a:ext uri="{9D8B030D-6E8A-4147-A177-3AD203B41FA5}">
                      <a16:colId xmlns:a16="http://schemas.microsoft.com/office/drawing/2014/main" val="20000"/>
                    </a:ext>
                  </a:extLst>
                </a:gridCol>
                <a:gridCol w="9657976">
                  <a:extLst>
                    <a:ext uri="{9D8B030D-6E8A-4147-A177-3AD203B41FA5}">
                      <a16:colId xmlns:a16="http://schemas.microsoft.com/office/drawing/2014/main" val="20001"/>
                    </a:ext>
                  </a:extLst>
                </a:gridCol>
                <a:gridCol w="1386540">
                  <a:extLst>
                    <a:ext uri="{9D8B030D-6E8A-4147-A177-3AD203B41FA5}">
                      <a16:colId xmlns:a16="http://schemas.microsoft.com/office/drawing/2014/main" val="2891538743"/>
                    </a:ext>
                  </a:extLst>
                </a:gridCol>
              </a:tblGrid>
              <a:tr h="383934">
                <a:tc>
                  <a:txBody>
                    <a:bodyPr/>
                    <a:lstStyle/>
                    <a:p>
                      <a:pPr algn="ctr">
                        <a:tabLst>
                          <a:tab pos="341313" algn="l"/>
                        </a:tabLst>
                      </a:pPr>
                      <a:r>
                        <a:rPr lang="en-US" sz="2000" b="1" dirty="0">
                          <a:latin typeface="+mn-lt"/>
                        </a:rPr>
                        <a:t>Tax</a:t>
                      </a:r>
                      <a:r>
                        <a:rPr lang="en-US" sz="2000" b="1" baseline="0" dirty="0">
                          <a:latin typeface="+mn-lt"/>
                        </a:rPr>
                        <a:t> %</a:t>
                      </a:r>
                      <a:endParaRPr lang="en-US" sz="2000" b="1" dirty="0">
                        <a:latin typeface="+mn-lt"/>
                        <a:ea typeface="Cambria" panose="02040503050406030204" pitchFamily="18" charset="0"/>
                      </a:endParaRPr>
                    </a:p>
                  </a:txBody>
                  <a:tcPr/>
                </a:tc>
                <a:tc>
                  <a:txBody>
                    <a:bodyPr/>
                    <a:lstStyle/>
                    <a:p>
                      <a:pPr algn="ctr"/>
                      <a:r>
                        <a:rPr lang="en-US" sz="2000" b="1" dirty="0">
                          <a:latin typeface="+mn-lt"/>
                        </a:rPr>
                        <a:t>Description &amp; Applicable Section</a:t>
                      </a:r>
                      <a:endParaRPr lang="en-US" sz="2000" b="1" dirty="0">
                        <a:latin typeface="+mn-lt"/>
                        <a:ea typeface="Cambria" panose="02040503050406030204" pitchFamily="18" charset="0"/>
                      </a:endParaRPr>
                    </a:p>
                  </a:txBody>
                  <a:tcPr/>
                </a:tc>
                <a:tc>
                  <a:txBody>
                    <a:bodyPr/>
                    <a:lstStyle/>
                    <a:p>
                      <a:pPr algn="ctr"/>
                      <a:r>
                        <a:rPr lang="en-US" sz="2000" b="1" dirty="0">
                          <a:latin typeface="+mn-lt"/>
                          <a:ea typeface="Cambria" panose="02040503050406030204" pitchFamily="18" charset="0"/>
                        </a:rPr>
                        <a:t>w.e.f.</a:t>
                      </a:r>
                    </a:p>
                  </a:txBody>
                  <a:tcPr/>
                </a:tc>
                <a:extLst>
                  <a:ext uri="{0D108BD9-81ED-4DB2-BD59-A6C34878D82A}">
                    <a16:rowId xmlns:a16="http://schemas.microsoft.com/office/drawing/2014/main" val="10000"/>
                  </a:ext>
                </a:extLst>
              </a:tr>
              <a:tr h="383934">
                <a:tc>
                  <a:txBody>
                    <a:bodyPr/>
                    <a:lstStyle/>
                    <a:p>
                      <a:pPr algn="ctr"/>
                      <a:r>
                        <a:rPr lang="en-US" sz="2000" dirty="0">
                          <a:latin typeface="+mn-lt"/>
                        </a:rPr>
                        <a:t>14% </a:t>
                      </a:r>
                      <a:endParaRPr lang="en-US" sz="2000" dirty="0">
                        <a:latin typeface="+mn-lt"/>
                        <a:ea typeface="Cambria" panose="02040503050406030204" pitchFamily="18" charset="0"/>
                      </a:endParaRPr>
                    </a:p>
                  </a:txBody>
                  <a:tcPr/>
                </a:tc>
                <a:tc>
                  <a:txBody>
                    <a:bodyPr/>
                    <a:lstStyle/>
                    <a:p>
                      <a:pPr algn="just"/>
                      <a:r>
                        <a:rPr lang="en-US" sz="2000" u="sng" dirty="0">
                          <a:latin typeface="+mn-lt"/>
                        </a:rPr>
                        <a:t>SME</a:t>
                      </a:r>
                      <a:r>
                        <a:rPr lang="en-US" sz="2000" dirty="0">
                          <a:latin typeface="+mn-lt"/>
                        </a:rPr>
                        <a:t> (Defined-Sec. 195) </a:t>
                      </a:r>
                      <a:r>
                        <a:rPr lang="en-US" sz="1800" i="1" dirty="0">
                          <a:latin typeface="+mn-lt"/>
                        </a:rPr>
                        <a:t>(w.e.f. 01.01.2020 mentioned as excluding betting, gaming &amp; sale of liquor)</a:t>
                      </a:r>
                      <a:endParaRPr lang="en-US" sz="1800" dirty="0">
                        <a:latin typeface="+mn-lt"/>
                      </a:endParaRPr>
                    </a:p>
                  </a:txBody>
                  <a:tcPr/>
                </a:tc>
                <a:tc>
                  <a:txBody>
                    <a:bodyPr/>
                    <a:lstStyle/>
                    <a:p>
                      <a:pPr marL="0" indent="0" algn="just"/>
                      <a:r>
                        <a:rPr lang="en-US" sz="2000" dirty="0">
                          <a:latin typeface="+mn-lt"/>
                        </a:rPr>
                        <a:t>01.04.2018</a:t>
                      </a:r>
                    </a:p>
                  </a:txBody>
                  <a:tcPr/>
                </a:tc>
                <a:extLst>
                  <a:ext uri="{0D108BD9-81ED-4DB2-BD59-A6C34878D82A}">
                    <a16:rowId xmlns:a16="http://schemas.microsoft.com/office/drawing/2014/main" val="10001"/>
                  </a:ext>
                </a:extLst>
              </a:tr>
              <a:tr h="679267">
                <a:tc>
                  <a:txBody>
                    <a:bodyPr/>
                    <a:lstStyle/>
                    <a:p>
                      <a:pPr algn="ctr"/>
                      <a:r>
                        <a:rPr lang="en-US" sz="2000" dirty="0">
                          <a:latin typeface="+mn-lt"/>
                        </a:rPr>
                        <a:t>14% </a:t>
                      </a:r>
                      <a:endParaRPr lang="en-US" sz="2000" dirty="0">
                        <a:latin typeface="+mn-lt"/>
                        <a:ea typeface="Cambria" panose="02040503050406030204" pitchFamily="18" charset="0"/>
                      </a:endParaRPr>
                    </a:p>
                  </a:txBody>
                  <a:tcPr anchor="ctr"/>
                </a:tc>
                <a:tc>
                  <a:txBody>
                    <a:bodyPr/>
                    <a:lstStyle/>
                    <a:p>
                      <a:pPr marL="0" indent="0" algn="just"/>
                      <a:r>
                        <a:rPr lang="en-US" sz="2000" dirty="0">
                          <a:latin typeface="+mn-lt"/>
                        </a:rPr>
                        <a:t>Business of sale of goods or merchandise including</a:t>
                      </a:r>
                      <a:r>
                        <a:rPr lang="en-US" sz="2000" baseline="0" dirty="0">
                          <a:latin typeface="+mn-lt"/>
                        </a:rPr>
                        <a:t> </a:t>
                      </a:r>
                      <a:r>
                        <a:rPr lang="en-US" sz="2000" dirty="0">
                          <a:latin typeface="+mn-lt"/>
                        </a:rPr>
                        <a:t>export of goods, where the </a:t>
                      </a:r>
                      <a:r>
                        <a:rPr lang="en-US" sz="2000" u="sng" dirty="0">
                          <a:latin typeface="+mn-lt"/>
                        </a:rPr>
                        <a:t>proceeds in foreign currency is remitted through a bank to SL</a:t>
                      </a:r>
                      <a:r>
                        <a:rPr lang="en-US" sz="2000" dirty="0">
                          <a:latin typeface="+mn-lt"/>
                        </a:rPr>
                        <a:t>.</a:t>
                      </a:r>
                      <a:endParaRPr lang="en-US" sz="2000" dirty="0">
                        <a:latin typeface="+mn-lt"/>
                        <a:ea typeface="Cambria" panose="020405030504060302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01.01.2020</a:t>
                      </a:r>
                    </a:p>
                    <a:p>
                      <a:pPr marL="0" indent="0" algn="just"/>
                      <a:endParaRPr lang="en-US" sz="2000" dirty="0">
                        <a:latin typeface="+mn-lt"/>
                        <a:ea typeface="Cambria" panose="02040503050406030204" pitchFamily="18" charset="0"/>
                      </a:endParaRPr>
                    </a:p>
                  </a:txBody>
                  <a:tcPr/>
                </a:tc>
                <a:extLst>
                  <a:ext uri="{0D108BD9-81ED-4DB2-BD59-A6C34878D82A}">
                    <a16:rowId xmlns:a16="http://schemas.microsoft.com/office/drawing/2014/main" val="10002"/>
                  </a:ext>
                </a:extLst>
              </a:tr>
              <a:tr h="383934">
                <a:tc>
                  <a:txBody>
                    <a:bodyPr/>
                    <a:lstStyle/>
                    <a:p>
                      <a:pPr algn="ctr"/>
                      <a:r>
                        <a:rPr lang="en-US" sz="2000" dirty="0">
                          <a:latin typeface="+mn-lt"/>
                        </a:rPr>
                        <a:t>14% </a:t>
                      </a:r>
                      <a:endParaRPr lang="en-US" sz="2000" dirty="0">
                        <a:latin typeface="+mn-lt"/>
                        <a:ea typeface="Cambria" panose="02040503050406030204" pitchFamily="18" charset="0"/>
                      </a:endParaRPr>
                    </a:p>
                  </a:txBody>
                  <a:tcPr anchor="ctr"/>
                </a:tc>
                <a:tc>
                  <a:txBody>
                    <a:bodyPr/>
                    <a:lstStyle/>
                    <a:p>
                      <a:pPr algn="just"/>
                      <a:r>
                        <a:rPr lang="en-US" sz="2000" u="sng" dirty="0">
                          <a:latin typeface="+mn-lt"/>
                        </a:rPr>
                        <a:t>Specified Undertakings</a:t>
                      </a:r>
                      <a:r>
                        <a:rPr lang="en-US" sz="2000" u="none" dirty="0">
                          <a:latin typeface="+mn-lt"/>
                        </a:rPr>
                        <a:t> (D</a:t>
                      </a:r>
                      <a:r>
                        <a:rPr lang="en-US" sz="2000" dirty="0">
                          <a:latin typeface="+mn-lt"/>
                        </a:rPr>
                        <a:t>efined-Sec. 195) </a:t>
                      </a:r>
                      <a:r>
                        <a:rPr lang="en-US" sz="1800" dirty="0">
                          <a:latin typeface="+mn-lt"/>
                        </a:rPr>
                        <a:t>(Entrepot trade, Offshore business, Front end services, Head Quarter operations, Logistic services, Transshipment, Freight forwarding, services relating to exports, Indirect export of non-traditional goods, Ship services, Local sale of gem &amp; </a:t>
                      </a:r>
                      <a:r>
                        <a:rPr lang="en-US" sz="1800" dirty="0" err="1">
                          <a:latin typeface="+mn-lt"/>
                        </a:rPr>
                        <a:t>jewellery</a:t>
                      </a:r>
                      <a:r>
                        <a:rPr lang="en-US" sz="1800" dirty="0">
                          <a:latin typeface="+mn-lt"/>
                        </a:rPr>
                        <a:t> in F/currencies) (Refer para 2.1.1 – Slide 14 for exemptions on BOI approved companies)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01.04.2018</a:t>
                      </a:r>
                    </a:p>
                  </a:txBody>
                  <a:tcPr/>
                </a:tc>
                <a:extLst>
                  <a:ext uri="{0D108BD9-81ED-4DB2-BD59-A6C34878D82A}">
                    <a16:rowId xmlns:a16="http://schemas.microsoft.com/office/drawing/2014/main" val="10003"/>
                  </a:ext>
                </a:extLst>
              </a:tr>
              <a:tr h="383934">
                <a:tc>
                  <a:txBody>
                    <a:bodyPr/>
                    <a:lstStyle/>
                    <a:p>
                      <a:pPr algn="ctr"/>
                      <a:r>
                        <a:rPr lang="en-US" sz="2000" dirty="0">
                          <a:latin typeface="+mn-lt"/>
                        </a:rPr>
                        <a:t>14% </a:t>
                      </a:r>
                      <a:endParaRPr lang="en-US" sz="2000" dirty="0">
                        <a:latin typeface="+mn-lt"/>
                        <a:ea typeface="Cambria" panose="02040503050406030204" pitchFamily="18" charset="0"/>
                      </a:endParaRPr>
                    </a:p>
                  </a:txBody>
                  <a:tcPr anchor="ctr"/>
                </a:tc>
                <a:tc>
                  <a:txBody>
                    <a:bodyPr/>
                    <a:lstStyle/>
                    <a:p>
                      <a:pPr algn="just"/>
                      <a:r>
                        <a:rPr lang="en-US" sz="2000" u="sng" dirty="0">
                          <a:latin typeface="+mn-lt"/>
                        </a:rPr>
                        <a:t>Education</a:t>
                      </a:r>
                      <a:r>
                        <a:rPr lang="en-US" sz="2000" dirty="0">
                          <a:latin typeface="+mn-lt"/>
                        </a:rPr>
                        <a:t>, Promotion of </a:t>
                      </a:r>
                      <a:r>
                        <a:rPr lang="en-US" sz="2000" u="sng" dirty="0">
                          <a:latin typeface="+mn-lt"/>
                        </a:rPr>
                        <a:t>Tourism</a:t>
                      </a:r>
                      <a:r>
                        <a:rPr lang="en-US" sz="2000" dirty="0">
                          <a:latin typeface="+mn-lt"/>
                        </a:rPr>
                        <a:t>,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01.04.2018</a:t>
                      </a:r>
                    </a:p>
                  </a:txBody>
                  <a:tcPr/>
                </a:tc>
                <a:extLst>
                  <a:ext uri="{0D108BD9-81ED-4DB2-BD59-A6C34878D82A}">
                    <a16:rowId xmlns:a16="http://schemas.microsoft.com/office/drawing/2014/main" val="10004"/>
                  </a:ext>
                </a:extLst>
              </a:tr>
              <a:tr h="3839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14% </a:t>
                      </a:r>
                      <a:endParaRPr lang="en-US" sz="2000" dirty="0">
                        <a:latin typeface="+mn-lt"/>
                        <a:ea typeface="Cambria" panose="020405030504060302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u="sng" dirty="0">
                          <a:latin typeface="+mn-lt"/>
                        </a:rPr>
                        <a:t>Constriction</a:t>
                      </a:r>
                      <a:r>
                        <a:rPr lang="en-US" sz="2000" dirty="0">
                          <a:latin typeface="+mn-lt"/>
                        </a:rPr>
                        <a:t> Services, </a:t>
                      </a:r>
                      <a:r>
                        <a:rPr lang="en-US" sz="2000" u="sng" dirty="0" err="1">
                          <a:latin typeface="+mn-lt"/>
                        </a:rPr>
                        <a:t>Agro</a:t>
                      </a:r>
                      <a:r>
                        <a:rPr lang="en-US" sz="2000" u="sng" dirty="0">
                          <a:latin typeface="+mn-lt"/>
                        </a:rPr>
                        <a:t>-processing</a:t>
                      </a:r>
                      <a:r>
                        <a:rPr lang="en-US" sz="2000" dirty="0">
                          <a:latin typeface="+mn-lt"/>
                        </a:rPr>
                        <a:t> and </a:t>
                      </a:r>
                      <a:r>
                        <a:rPr lang="en-US" sz="2000" u="sng" dirty="0">
                          <a:latin typeface="+mn-lt"/>
                        </a:rPr>
                        <a:t>Healthcare</a:t>
                      </a:r>
                      <a:r>
                        <a:rPr lang="en-US" sz="2000" dirty="0">
                          <a:latin typeface="+mn-lt"/>
                        </a:rPr>
                        <a:t>, </a:t>
                      </a:r>
                      <a:endParaRPr lang="en-US" sz="2000" dirty="0">
                        <a:latin typeface="+mn-lt"/>
                        <a:ea typeface="Cambria" panose="020405030504060302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01.01.2020</a:t>
                      </a:r>
                    </a:p>
                  </a:txBody>
                  <a:tcPr/>
                </a:tc>
                <a:extLst>
                  <a:ext uri="{0D108BD9-81ED-4DB2-BD59-A6C34878D82A}">
                    <a16:rowId xmlns:a16="http://schemas.microsoft.com/office/drawing/2014/main" val="3485617708"/>
                  </a:ext>
                </a:extLst>
              </a:tr>
              <a:tr h="3839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14% </a:t>
                      </a:r>
                      <a:endParaRPr lang="en-US" sz="2000" dirty="0">
                        <a:latin typeface="+mn-lt"/>
                        <a:ea typeface="Cambria" panose="020405030504060302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u="sng" dirty="0">
                          <a:latin typeface="+mn-lt"/>
                        </a:rPr>
                        <a:t>Dividends</a:t>
                      </a:r>
                      <a:r>
                        <a:rPr lang="en-US" sz="2000" u="sng" baseline="0" dirty="0">
                          <a:latin typeface="+mn-lt"/>
                        </a:rPr>
                        <a:t> received</a:t>
                      </a:r>
                      <a:r>
                        <a:rPr lang="en-US" sz="2000" baseline="0" dirty="0">
                          <a:latin typeface="+mn-lt"/>
                        </a:rPr>
                        <a:t> from resident company</a:t>
                      </a:r>
                      <a:endParaRPr lang="en-US" sz="2000" dirty="0">
                        <a:latin typeface="+mn-lt"/>
                        <a:ea typeface="Cambria" panose="020405030504060302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01.01.2020</a:t>
                      </a:r>
                    </a:p>
                  </a:txBody>
                  <a:tcPr/>
                </a:tc>
                <a:extLst>
                  <a:ext uri="{0D108BD9-81ED-4DB2-BD59-A6C34878D82A}">
                    <a16:rowId xmlns:a16="http://schemas.microsoft.com/office/drawing/2014/main" val="2010920847"/>
                  </a:ext>
                </a:extLst>
              </a:tr>
              <a:tr h="679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14% </a:t>
                      </a:r>
                      <a:endParaRPr lang="en-US" sz="2000" dirty="0">
                        <a:latin typeface="+mn-lt"/>
                        <a:ea typeface="Cambria" panose="020405030504060302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Supply of </a:t>
                      </a:r>
                      <a:r>
                        <a:rPr lang="en-US" sz="2000" u="sng" dirty="0">
                          <a:latin typeface="+mn-lt"/>
                          <a:ea typeface="Cambria" panose="02040503050406030204" pitchFamily="18" charset="0"/>
                        </a:rPr>
                        <a:t>health protective equipment</a:t>
                      </a:r>
                      <a:r>
                        <a:rPr lang="en-US" sz="2000" dirty="0">
                          <a:latin typeface="+mn-lt"/>
                          <a:ea typeface="Cambria" panose="02040503050406030204" pitchFamily="18" charset="0"/>
                        </a:rPr>
                        <a:t> and similar products </a:t>
                      </a:r>
                      <a:r>
                        <a:rPr lang="en-US" sz="2000" u="sng" dirty="0">
                          <a:latin typeface="+mn-lt"/>
                          <a:ea typeface="Cambria" panose="02040503050406030204" pitchFamily="18" charset="0"/>
                        </a:rPr>
                        <a:t>by BOI export company</a:t>
                      </a:r>
                      <a:r>
                        <a:rPr lang="en-US" sz="2000" dirty="0">
                          <a:latin typeface="+mn-lt"/>
                          <a:ea typeface="Cambria" panose="02040503050406030204" pitchFamily="18" charset="0"/>
                        </a:rPr>
                        <a:t> to the Ministry of Health, SL Army, SL Navy, SL Air force, SL Police and COVID Center.</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01.01.2020</a:t>
                      </a:r>
                    </a:p>
                  </a:txBody>
                  <a:tcPr/>
                </a:tc>
                <a:extLst>
                  <a:ext uri="{0D108BD9-81ED-4DB2-BD59-A6C34878D82A}">
                    <a16:rowId xmlns:a16="http://schemas.microsoft.com/office/drawing/2014/main" val="2128638020"/>
                  </a:ext>
                </a:extLst>
              </a:tr>
              <a:tr h="3839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14% </a:t>
                      </a:r>
                      <a:endParaRPr lang="en-US" sz="2000" dirty="0">
                        <a:latin typeface="+mn-lt"/>
                        <a:ea typeface="Cambria" panose="020405030504060302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Gains and profits from consideration received in respect of </a:t>
                      </a:r>
                      <a:r>
                        <a:rPr lang="en-US" sz="2000" u="sng" dirty="0">
                          <a:latin typeface="+mn-lt"/>
                        </a:rPr>
                        <a:t>gems and </a:t>
                      </a:r>
                      <a:r>
                        <a:rPr lang="en-US" sz="2000" u="sng" dirty="0" err="1">
                          <a:latin typeface="+mn-lt"/>
                        </a:rPr>
                        <a:t>jewellery</a:t>
                      </a:r>
                      <a:r>
                        <a:rPr lang="en-US" sz="2000" dirty="0">
                          <a:latin typeface="+mn-lt"/>
                        </a:rPr>
                        <a:t>.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01.01.2020</a:t>
                      </a:r>
                    </a:p>
                  </a:txBody>
                  <a:tcPr/>
                </a:tc>
                <a:extLst>
                  <a:ext uri="{0D108BD9-81ED-4DB2-BD59-A6C34878D82A}">
                    <a16:rowId xmlns:a16="http://schemas.microsoft.com/office/drawing/2014/main" val="1345356157"/>
                  </a:ext>
                </a:extLst>
              </a:tr>
            </a:tbl>
          </a:graphicData>
        </a:graphic>
      </p:graphicFrame>
    </p:spTree>
    <p:extLst>
      <p:ext uri="{BB962C8B-B14F-4D97-AF65-F5344CB8AC3E}">
        <p14:creationId xmlns:p14="http://schemas.microsoft.com/office/powerpoint/2010/main" val="2595047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0" y="1350683"/>
            <a:ext cx="11625719" cy="5410220"/>
          </a:xfrm>
        </p:spPr>
        <p:txBody>
          <a:bodyPr>
            <a:normAutofit/>
          </a:bodyPr>
          <a:lstStyle/>
          <a:p>
            <a:pPr algn="just"/>
            <a:r>
              <a:rPr lang="en-US" sz="2600" b="1" dirty="0">
                <a:ea typeface="Cambria" panose="02040503050406030204" pitchFamily="18" charset="0"/>
              </a:rPr>
              <a:t>8.4 Companies (Contd.): </a:t>
            </a:r>
          </a:p>
          <a:p>
            <a:pPr algn="just"/>
            <a:endParaRPr lang="en-US" sz="2200" dirty="0"/>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36</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44504"/>
            <a:ext cx="12192000" cy="1395186"/>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5812" y="-37818"/>
            <a:ext cx="1476188"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209862" y="-96988"/>
            <a:ext cx="10615020" cy="1560784"/>
          </a:xfrm>
        </p:spPr>
        <p:txBody>
          <a:bodyPr vert="horz" lIns="91440" tIns="45720" rIns="91440" bIns="45720" rtlCol="0" anchor="ctr">
            <a:norm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mn-lt"/>
                <a:ea typeface="Cambria" panose="02040503050406030204" pitchFamily="18" charset="0"/>
                <a:cs typeface="AngsanaUPC" panose="02020603050405020304" pitchFamily="18" charset="-34"/>
              </a:rPr>
              <a:t>8. Tax Rates including Concessionary Rates (Contd.)</a:t>
            </a:r>
            <a:endParaRPr lang="en-US" sz="3200" b="1" dirty="0">
              <a:latin typeface="+mn-lt"/>
              <a:ea typeface="Cambria" panose="02040503050406030204" pitchFamily="18" charset="0"/>
              <a:cs typeface="AngsanaUPC" panose="02020603050405020304" pitchFamily="18" charset="-34"/>
            </a:endParaRPr>
          </a:p>
        </p:txBody>
      </p:sp>
      <p:graphicFrame>
        <p:nvGraphicFramePr>
          <p:cNvPr id="2" name="Table 1"/>
          <p:cNvGraphicFramePr>
            <a:graphicFrameLocks noGrp="1"/>
          </p:cNvGraphicFramePr>
          <p:nvPr>
            <p:extLst>
              <p:ext uri="{D42A27DB-BD31-4B8C-83A1-F6EECF244321}">
                <p14:modId xmlns:p14="http://schemas.microsoft.com/office/powerpoint/2010/main" val="4173100543"/>
              </p:ext>
            </p:extLst>
          </p:nvPr>
        </p:nvGraphicFramePr>
        <p:xfrm>
          <a:off x="161365" y="1721225"/>
          <a:ext cx="11865873" cy="4516766"/>
        </p:xfrm>
        <a:graphic>
          <a:graphicData uri="http://schemas.openxmlformats.org/drawingml/2006/table">
            <a:tbl>
              <a:tblPr firstRow="1" bandRow="1">
                <a:tableStyleId>{5940675A-B579-460E-94D1-54222C63F5DA}</a:tableStyleId>
              </a:tblPr>
              <a:tblGrid>
                <a:gridCol w="818776">
                  <a:extLst>
                    <a:ext uri="{9D8B030D-6E8A-4147-A177-3AD203B41FA5}">
                      <a16:colId xmlns:a16="http://schemas.microsoft.com/office/drawing/2014/main" val="20000"/>
                    </a:ext>
                  </a:extLst>
                </a:gridCol>
                <a:gridCol w="9634071">
                  <a:extLst>
                    <a:ext uri="{9D8B030D-6E8A-4147-A177-3AD203B41FA5}">
                      <a16:colId xmlns:a16="http://schemas.microsoft.com/office/drawing/2014/main" val="20001"/>
                    </a:ext>
                  </a:extLst>
                </a:gridCol>
                <a:gridCol w="1413026">
                  <a:extLst>
                    <a:ext uri="{9D8B030D-6E8A-4147-A177-3AD203B41FA5}">
                      <a16:colId xmlns:a16="http://schemas.microsoft.com/office/drawing/2014/main" val="3485831167"/>
                    </a:ext>
                  </a:extLst>
                </a:gridCol>
              </a:tblGrid>
              <a:tr h="460063">
                <a:tc>
                  <a:txBody>
                    <a:bodyPr/>
                    <a:lstStyle/>
                    <a:p>
                      <a:pPr algn="ctr"/>
                      <a:r>
                        <a:rPr lang="en-US" sz="2000" b="1" dirty="0"/>
                        <a:t>Tax%</a:t>
                      </a:r>
                      <a:endParaRPr lang="en-US" sz="2000" b="1" dirty="0">
                        <a:latin typeface="Cambria" panose="02040503050406030204" pitchFamily="18" charset="0"/>
                        <a:ea typeface="Cambria" panose="02040503050406030204" pitchFamily="18" charset="0"/>
                      </a:endParaRPr>
                    </a:p>
                  </a:txBody>
                  <a:tcPr/>
                </a:tc>
                <a:tc>
                  <a:txBody>
                    <a:bodyPr/>
                    <a:lstStyle/>
                    <a:p>
                      <a:pPr algn="ctr"/>
                      <a:r>
                        <a:rPr lang="en-US" sz="2000" b="1" dirty="0"/>
                        <a:t>Description &amp; Applicable Section</a:t>
                      </a:r>
                      <a:endParaRPr lang="en-US" sz="2000" b="1"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n-lt"/>
                          <a:ea typeface="Cambria" panose="02040503050406030204" pitchFamily="18" charset="0"/>
                        </a:rPr>
                        <a:t>w.e.f.</a:t>
                      </a:r>
                    </a:p>
                  </a:txBody>
                  <a:tcPr/>
                </a:tc>
                <a:extLst>
                  <a:ext uri="{0D108BD9-81ED-4DB2-BD59-A6C34878D82A}">
                    <a16:rowId xmlns:a16="http://schemas.microsoft.com/office/drawing/2014/main" val="10000"/>
                  </a:ext>
                </a:extLst>
              </a:tr>
              <a:tr h="962454">
                <a:tc>
                  <a:txBody>
                    <a:bodyPr/>
                    <a:lstStyle/>
                    <a:p>
                      <a:pPr algn="ctr"/>
                      <a:r>
                        <a:rPr lang="en-US" sz="2000" dirty="0">
                          <a:latin typeface="+mn-lt"/>
                        </a:rPr>
                        <a:t>14% </a:t>
                      </a:r>
                      <a:endParaRPr lang="en-US" sz="2000" dirty="0">
                        <a:latin typeface="+mn-lt"/>
                        <a:ea typeface="Cambria" panose="020405030504060302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Y/A 2022/23, 2023/24 &amp; 2024/25 of a company which </a:t>
                      </a:r>
                      <a:r>
                        <a:rPr lang="en-US" sz="2000" u="sng" dirty="0">
                          <a:latin typeface="+mn-lt"/>
                          <a:ea typeface="Cambria" panose="02040503050406030204" pitchFamily="18" charset="0"/>
                        </a:rPr>
                        <a:t>lists shares with CSE</a:t>
                      </a:r>
                      <a:r>
                        <a:rPr lang="en-US" sz="2000" dirty="0">
                          <a:latin typeface="+mn-lt"/>
                          <a:ea typeface="Cambria" panose="02040503050406030204" pitchFamily="18" charset="0"/>
                        </a:rPr>
                        <a:t> during 01.01.2021 to 31.12.2021. (It overrules all other provisions of this or any other Acts charging higher IT rate/s).* 1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01.04.2022</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mn-lt"/>
                        <a:ea typeface="Cambria" panose="02040503050406030204" pitchFamily="18" charset="0"/>
                      </a:endParaRPr>
                    </a:p>
                  </a:txBody>
                  <a:tcPr/>
                </a:tc>
                <a:extLst>
                  <a:ext uri="{0D108BD9-81ED-4DB2-BD59-A6C34878D82A}">
                    <a16:rowId xmlns:a16="http://schemas.microsoft.com/office/drawing/2014/main" val="10001"/>
                  </a:ext>
                </a:extLst>
              </a:tr>
              <a:tr h="6708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14% </a:t>
                      </a:r>
                      <a:endParaRPr lang="en-US" sz="2000" dirty="0">
                        <a:latin typeface="+mn-lt"/>
                        <a:ea typeface="Cambria" panose="020405030504060302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Gain and profit from </a:t>
                      </a:r>
                      <a:r>
                        <a:rPr lang="en-US" sz="2000" u="sng" dirty="0">
                          <a:latin typeface="+mn-lt"/>
                        </a:rPr>
                        <a:t>supply of electricity</a:t>
                      </a:r>
                      <a:r>
                        <a:rPr lang="en-US" sz="2000" dirty="0">
                          <a:latin typeface="+mn-lt"/>
                        </a:rPr>
                        <a:t> generated by using renewable energy resources to national grid. </a:t>
                      </a:r>
                      <a:endParaRPr lang="en-US" sz="2000" dirty="0">
                        <a:latin typeface="+mn-lt"/>
                        <a:ea typeface="Cambria" panose="020405030504060302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01.04.2021</a:t>
                      </a:r>
                    </a:p>
                  </a:txBody>
                  <a:tcPr/>
                </a:tc>
                <a:extLst>
                  <a:ext uri="{0D108BD9-81ED-4DB2-BD59-A6C34878D82A}">
                    <a16:rowId xmlns:a16="http://schemas.microsoft.com/office/drawing/2014/main" val="251504859"/>
                  </a:ext>
                </a:extLst>
              </a:tr>
              <a:tr h="379148">
                <a:tc>
                  <a:txBody>
                    <a:bodyPr/>
                    <a:lstStyle/>
                    <a:p>
                      <a:pPr algn="ctr"/>
                      <a:r>
                        <a:rPr lang="en-US" sz="2000" dirty="0">
                          <a:latin typeface="+mn-lt"/>
                        </a:rPr>
                        <a:t>18% </a:t>
                      </a:r>
                      <a:endParaRPr lang="en-US" sz="2000" dirty="0">
                        <a:latin typeface="+mn-lt"/>
                        <a:ea typeface="Cambria" panose="020405030504060302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u="sng" dirty="0">
                          <a:latin typeface="+mn-lt"/>
                        </a:rPr>
                        <a:t>Manufacturing</a:t>
                      </a:r>
                      <a:r>
                        <a:rPr lang="en-US" sz="2000" dirty="0">
                          <a:latin typeface="+mn-lt"/>
                        </a:rPr>
                        <a:t> (not covered under the five types of business marked with * 1 above). </a:t>
                      </a:r>
                      <a:endParaRPr lang="en-US" sz="2000" dirty="0">
                        <a:latin typeface="+mn-lt"/>
                        <a:ea typeface="Cambria" panose="020405030504060302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01.04.2018</a:t>
                      </a:r>
                    </a:p>
                  </a:txBody>
                  <a:tcPr/>
                </a:tc>
                <a:extLst>
                  <a:ext uri="{0D108BD9-81ED-4DB2-BD59-A6C34878D82A}">
                    <a16:rowId xmlns:a16="http://schemas.microsoft.com/office/drawing/2014/main" val="10002"/>
                  </a:ext>
                </a:extLst>
              </a:tr>
              <a:tr h="379148">
                <a:tc>
                  <a:txBody>
                    <a:bodyPr/>
                    <a:lstStyle/>
                    <a:p>
                      <a:pPr algn="ctr"/>
                      <a:r>
                        <a:rPr lang="en-US" sz="2000" dirty="0">
                          <a:latin typeface="+mn-lt"/>
                        </a:rPr>
                        <a:t>40% </a:t>
                      </a:r>
                      <a:endParaRPr lang="en-US" sz="2000" dirty="0">
                        <a:latin typeface="+mn-lt"/>
                        <a:ea typeface="Cambria" panose="020405030504060302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Conducting </a:t>
                      </a:r>
                      <a:r>
                        <a:rPr lang="en-US" sz="2000" u="sng" dirty="0"/>
                        <a:t>Betting &amp; Gaming </a:t>
                      </a:r>
                      <a:endParaRPr lang="en-US" sz="2000" u="sng" dirty="0">
                        <a:latin typeface="+mn-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01.04.2018</a:t>
                      </a:r>
                    </a:p>
                  </a:txBody>
                  <a:tcPr/>
                </a:tc>
                <a:extLst>
                  <a:ext uri="{0D108BD9-81ED-4DB2-BD59-A6C34878D82A}">
                    <a16:rowId xmlns:a16="http://schemas.microsoft.com/office/drawing/2014/main" val="10003"/>
                  </a:ext>
                </a:extLst>
              </a:tr>
              <a:tr h="379148">
                <a:tc>
                  <a:txBody>
                    <a:bodyPr/>
                    <a:lstStyle/>
                    <a:p>
                      <a:pPr algn="ctr"/>
                      <a:r>
                        <a:rPr lang="en-US" sz="2000" dirty="0">
                          <a:latin typeface="+mn-lt"/>
                        </a:rPr>
                        <a:t>40% </a:t>
                      </a:r>
                      <a:endParaRPr lang="en-US" sz="2000" dirty="0">
                        <a:latin typeface="+mn-lt"/>
                        <a:ea typeface="Cambria" panose="020405030504060302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Manufacture &amp; sale or import &amp; sale of any </a:t>
                      </a:r>
                      <a:r>
                        <a:rPr lang="en-US" sz="2000" u="sng" dirty="0"/>
                        <a:t>Liquor or Tobacco</a:t>
                      </a:r>
                      <a:r>
                        <a:rPr lang="en-US" sz="2000" dirty="0"/>
                        <a:t> product. </a:t>
                      </a:r>
                      <a:r>
                        <a:rPr lang="en-US" sz="2000" i="1" dirty="0"/>
                        <a:t>(w.e.f. 01.01.2020 pure trading of liquor &amp; tobacco removed from 40% category)</a:t>
                      </a:r>
                      <a:endParaRPr lang="en-US" sz="2000" i="1" dirty="0">
                        <a:latin typeface="+mn-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01.04.2018</a:t>
                      </a:r>
                    </a:p>
                  </a:txBody>
                  <a:tcPr/>
                </a:tc>
                <a:extLst>
                  <a:ext uri="{0D108BD9-81ED-4DB2-BD59-A6C34878D82A}">
                    <a16:rowId xmlns:a16="http://schemas.microsoft.com/office/drawing/2014/main" val="10004"/>
                  </a:ext>
                </a:extLst>
              </a:tr>
              <a:tr h="379148">
                <a:tc>
                  <a:txBody>
                    <a:bodyPr/>
                    <a:lstStyle/>
                    <a:p>
                      <a:pPr algn="ctr"/>
                      <a:r>
                        <a:rPr lang="en-US" sz="2000" dirty="0">
                          <a:latin typeface="+mn-lt"/>
                          <a:ea typeface="Cambria" panose="02040503050406030204" pitchFamily="18" charset="0"/>
                        </a:rPr>
                        <a:t>10%</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u="sng" dirty="0"/>
                        <a:t>Capital Gains</a:t>
                      </a:r>
                      <a:r>
                        <a:rPr lang="en-US" sz="2000" dirty="0"/>
                        <a:t> (Since 01.04.2018 @ 10%)</a:t>
                      </a:r>
                      <a:endParaRPr lang="en-US" sz="2000" dirty="0">
                        <a:latin typeface="+mn-lt"/>
                        <a:ea typeface="Cambria" panose="020405030504060302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01.04.2018</a:t>
                      </a:r>
                      <a:endParaRPr lang="en-US" sz="2000" dirty="0">
                        <a:latin typeface="+mn-lt"/>
                        <a:ea typeface="Cambria" panose="02040503050406030204" pitchFamily="18" charset="0"/>
                      </a:endParaRPr>
                    </a:p>
                  </a:txBody>
                  <a:tcPr/>
                </a:tc>
                <a:extLst>
                  <a:ext uri="{0D108BD9-81ED-4DB2-BD59-A6C34878D82A}">
                    <a16:rowId xmlns:a16="http://schemas.microsoft.com/office/drawing/2014/main" val="616719867"/>
                  </a:ext>
                </a:extLst>
              </a:tr>
              <a:tr h="460063">
                <a:tc>
                  <a:txBody>
                    <a:bodyPr/>
                    <a:lstStyle/>
                    <a:p>
                      <a:pPr algn="ctr"/>
                      <a:r>
                        <a:rPr lang="en-US" sz="2000" dirty="0">
                          <a:latin typeface="+mn-lt"/>
                          <a:ea typeface="Cambria" panose="02040503050406030204" pitchFamily="18" charset="0"/>
                        </a:rPr>
                        <a:t>24%</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On </a:t>
                      </a:r>
                      <a:r>
                        <a:rPr lang="en-US" sz="2000" u="sng" dirty="0"/>
                        <a:t>any other</a:t>
                      </a:r>
                      <a:r>
                        <a:rPr lang="en-US" sz="2000" dirty="0"/>
                        <a:t> taxable income of a company</a:t>
                      </a:r>
                      <a:r>
                        <a:rPr lang="en-US" sz="2000" dirty="0">
                          <a:latin typeface="+mn-lt"/>
                        </a:rPr>
                        <a:t>.</a:t>
                      </a:r>
                      <a:endParaRPr lang="en-US" sz="2000" dirty="0">
                        <a:latin typeface="+mn-lt"/>
                        <a:ea typeface="Cambria" panose="020405030504060302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mn-lt"/>
                        </a:rPr>
                        <a:t>01.01.2020</a:t>
                      </a:r>
                    </a:p>
                  </a:txBody>
                  <a:tcPr/>
                </a:tc>
                <a:extLst>
                  <a:ext uri="{0D108BD9-81ED-4DB2-BD59-A6C34878D82A}">
                    <a16:rowId xmlns:a16="http://schemas.microsoft.com/office/drawing/2014/main" val="2332747020"/>
                  </a:ext>
                </a:extLst>
              </a:tr>
            </a:tbl>
          </a:graphicData>
        </a:graphic>
      </p:graphicFrame>
    </p:spTree>
    <p:extLst>
      <p:ext uri="{BB962C8B-B14F-4D97-AF65-F5344CB8AC3E}">
        <p14:creationId xmlns:p14="http://schemas.microsoft.com/office/powerpoint/2010/main" val="2467980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70274" y="1505118"/>
            <a:ext cx="11665307" cy="5278176"/>
          </a:xfrm>
        </p:spPr>
        <p:txBody>
          <a:bodyPr>
            <a:normAutofit fontScale="70000" lnSpcReduction="20000"/>
          </a:bodyPr>
          <a:lstStyle/>
          <a:p>
            <a:pPr marL="460375" lvl="1" indent="-460375" algn="l">
              <a:lnSpc>
                <a:spcPct val="120000"/>
              </a:lnSpc>
              <a:spcBef>
                <a:spcPts val="0"/>
              </a:spcBef>
            </a:pPr>
            <a:r>
              <a:rPr lang="en-US" sz="2700" b="1" dirty="0">
                <a:latin typeface="Cambria" panose="02040503050406030204" pitchFamily="18" charset="0"/>
                <a:ea typeface="Cambria" panose="02040503050406030204" pitchFamily="18" charset="0"/>
                <a:cs typeface="Times New Roman" panose="02020603050405020304" pitchFamily="18" charset="0"/>
              </a:rPr>
              <a:t>8.5</a:t>
            </a:r>
            <a:r>
              <a:rPr lang="en-US" sz="2700" dirty="0">
                <a:latin typeface="Cambria" panose="02040503050406030204" pitchFamily="18" charset="0"/>
                <a:ea typeface="Cambria" panose="02040503050406030204" pitchFamily="18" charset="0"/>
                <a:cs typeface="Times New Roman" panose="02020603050405020304" pitchFamily="18" charset="0"/>
              </a:rPr>
              <a:t> </a:t>
            </a:r>
            <a:r>
              <a:rPr lang="en-US" sz="2700" b="1" dirty="0">
                <a:latin typeface="Cambria" panose="02040503050406030204" pitchFamily="18" charset="0"/>
                <a:ea typeface="Cambria" panose="02040503050406030204" pitchFamily="18" charset="0"/>
                <a:cs typeface="Calibri" panose="020F0502020204030204" pitchFamily="34" charset="0"/>
              </a:rPr>
              <a:t>Income Tax Rates of Unit Trusts or Mutual Funds</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marR="0" indent="-60325" algn="l">
              <a:lnSpc>
                <a:spcPct val="120000"/>
              </a:lnSpc>
              <a:spcBef>
                <a:spcPts val="0"/>
              </a:spcBef>
              <a:spcAft>
                <a:spcPts val="0"/>
              </a:spcAft>
              <a:tabLst>
                <a:tab pos="3657600" algn="l"/>
              </a:tabLst>
            </a:pPr>
            <a:r>
              <a:rPr lang="en-US" sz="2700" dirty="0">
                <a:latin typeface="Cambria" panose="02040503050406030204" pitchFamily="18" charset="0"/>
                <a:ea typeface="Cambria" panose="02040503050406030204" pitchFamily="18" charset="0"/>
                <a:cs typeface="Calibri" panose="020F0502020204030204" pitchFamily="34" charset="0"/>
              </a:rPr>
              <a:t>Capital gains 				@ 10%</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marR="0" indent="-60325" algn="l">
              <a:lnSpc>
                <a:spcPct val="120000"/>
              </a:lnSpc>
              <a:spcBef>
                <a:spcPts val="0"/>
              </a:spcBef>
              <a:spcAft>
                <a:spcPts val="0"/>
              </a:spcAft>
              <a:tabLst>
                <a:tab pos="3657600" algn="l"/>
              </a:tabLst>
            </a:pPr>
            <a:r>
              <a:rPr lang="en-US" sz="2700" dirty="0">
                <a:latin typeface="Cambria" panose="02040503050406030204" pitchFamily="18" charset="0"/>
                <a:ea typeface="Cambria" panose="02040503050406030204" pitchFamily="18" charset="0"/>
                <a:cs typeface="Calibri" panose="020F0502020204030204" pitchFamily="34" charset="0"/>
              </a:rPr>
              <a:t>Other taxable income - </a:t>
            </a:r>
            <a:r>
              <a:rPr lang="en-GB" sz="2700" dirty="0">
                <a:latin typeface="Cambria" panose="02040503050406030204" pitchFamily="18" charset="0"/>
                <a:ea typeface="Cambria" panose="02040503050406030204" pitchFamily="18" charset="0"/>
                <a:cs typeface="Calibri" panose="020F0502020204030204" pitchFamily="34" charset="0"/>
              </a:rPr>
              <a:t>up to 31.12.2019</a:t>
            </a:r>
            <a:r>
              <a:rPr lang="en-US" sz="2700" dirty="0">
                <a:latin typeface="Cambria" panose="02040503050406030204" pitchFamily="18" charset="0"/>
                <a:ea typeface="Cambria" panose="02040503050406030204" pitchFamily="18" charset="0"/>
                <a:cs typeface="Calibri" panose="020F0502020204030204" pitchFamily="34" charset="0"/>
              </a:rPr>
              <a:t>			@ 28%</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marR="0" indent="-60325" algn="l">
              <a:lnSpc>
                <a:spcPct val="120000"/>
              </a:lnSpc>
              <a:spcBef>
                <a:spcPts val="0"/>
              </a:spcBef>
              <a:spcAft>
                <a:spcPts val="0"/>
              </a:spcAft>
              <a:tabLst>
                <a:tab pos="3657600" algn="l"/>
              </a:tabLst>
            </a:pPr>
            <a:r>
              <a:rPr lang="en-US" sz="2700" dirty="0">
                <a:latin typeface="Cambria" panose="02040503050406030204" pitchFamily="18" charset="0"/>
                <a:ea typeface="Cambria" panose="02040503050406030204" pitchFamily="18" charset="0"/>
                <a:cs typeface="Calibri" panose="020F0502020204030204" pitchFamily="34" charset="0"/>
              </a:rPr>
              <a:t>Other taxable income – w.e.f. 01.01.2020			@ 24%</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lvl="1" indent="-460375" algn="l">
              <a:lnSpc>
                <a:spcPct val="120000"/>
              </a:lnSpc>
              <a:spcBef>
                <a:spcPts val="600"/>
              </a:spcBef>
            </a:pPr>
            <a:r>
              <a:rPr lang="en-US" sz="2700" b="1" dirty="0">
                <a:latin typeface="Cambria" panose="02040503050406030204" pitchFamily="18" charset="0"/>
                <a:ea typeface="Cambria" panose="02040503050406030204" pitchFamily="18" charset="0"/>
                <a:cs typeface="Calibri" panose="020F0502020204030204" pitchFamily="34" charset="0"/>
              </a:rPr>
              <a:t>8.6 Income Tax Rates of Charitable Institutions</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marR="0" indent="-60325" algn="l">
              <a:lnSpc>
                <a:spcPct val="120000"/>
              </a:lnSpc>
              <a:spcBef>
                <a:spcPts val="0"/>
              </a:spcBef>
              <a:spcAft>
                <a:spcPts val="0"/>
              </a:spcAft>
              <a:tabLst>
                <a:tab pos="3657600" algn="l"/>
              </a:tabLst>
            </a:pPr>
            <a:r>
              <a:rPr lang="en-US" sz="2700" dirty="0">
                <a:latin typeface="Cambria" panose="02040503050406030204" pitchFamily="18" charset="0"/>
                <a:ea typeface="Cambria" panose="02040503050406030204" pitchFamily="18" charset="0"/>
                <a:cs typeface="Calibri" panose="020F0502020204030204" pitchFamily="34" charset="0"/>
              </a:rPr>
              <a:t>Capital gains 				@ 10%</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marR="0" indent="-60325" algn="l">
              <a:lnSpc>
                <a:spcPct val="120000"/>
              </a:lnSpc>
              <a:spcBef>
                <a:spcPts val="0"/>
              </a:spcBef>
              <a:spcAft>
                <a:spcPts val="0"/>
              </a:spcAft>
              <a:tabLst>
                <a:tab pos="3657600" algn="l"/>
              </a:tabLst>
            </a:pPr>
            <a:r>
              <a:rPr lang="en-US" sz="2700" dirty="0">
                <a:latin typeface="Cambria" panose="02040503050406030204" pitchFamily="18" charset="0"/>
                <a:ea typeface="Cambria" panose="02040503050406030204" pitchFamily="18" charset="0"/>
                <a:cs typeface="Calibri" panose="020F0502020204030204" pitchFamily="34" charset="0"/>
              </a:rPr>
              <a:t>Other taxable income - </a:t>
            </a:r>
            <a:r>
              <a:rPr lang="en-GB" sz="2700" dirty="0">
                <a:latin typeface="Cambria" panose="02040503050406030204" pitchFamily="18" charset="0"/>
                <a:ea typeface="Cambria" panose="02040503050406030204" pitchFamily="18" charset="0"/>
                <a:cs typeface="Calibri" panose="020F0502020204030204" pitchFamily="34" charset="0"/>
              </a:rPr>
              <a:t>up to 31.12.2019</a:t>
            </a:r>
            <a:r>
              <a:rPr lang="en-US" sz="2700" dirty="0">
                <a:latin typeface="Cambria" panose="02040503050406030204" pitchFamily="18" charset="0"/>
                <a:ea typeface="Cambria" panose="02040503050406030204" pitchFamily="18" charset="0"/>
                <a:cs typeface="Calibri" panose="020F0502020204030204" pitchFamily="34" charset="0"/>
              </a:rPr>
              <a:t>			@ 14%</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marR="0" indent="-60325" algn="l">
              <a:lnSpc>
                <a:spcPct val="120000"/>
              </a:lnSpc>
              <a:spcBef>
                <a:spcPts val="0"/>
              </a:spcBef>
              <a:spcAft>
                <a:spcPts val="0"/>
              </a:spcAft>
              <a:tabLst>
                <a:tab pos="3657600" algn="l"/>
              </a:tabLst>
            </a:pPr>
            <a:r>
              <a:rPr lang="en-US" sz="2700" dirty="0">
                <a:latin typeface="Cambria" panose="02040503050406030204" pitchFamily="18" charset="0"/>
                <a:ea typeface="Cambria" panose="02040503050406030204" pitchFamily="18" charset="0"/>
                <a:cs typeface="Calibri" panose="020F0502020204030204" pitchFamily="34" charset="0"/>
              </a:rPr>
              <a:t>Other taxable income – w.e.f. 01.01.2020			@ 14%</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lvl="1" indent="-460375" algn="l">
              <a:lnSpc>
                <a:spcPct val="120000"/>
              </a:lnSpc>
              <a:spcBef>
                <a:spcPts val="600"/>
              </a:spcBef>
            </a:pPr>
            <a:r>
              <a:rPr lang="en-US" sz="2700" b="1" dirty="0">
                <a:latin typeface="Cambria" panose="02040503050406030204" pitchFamily="18" charset="0"/>
                <a:ea typeface="Cambria" panose="02040503050406030204" pitchFamily="18" charset="0"/>
                <a:cs typeface="Calibri" panose="020F0502020204030204" pitchFamily="34" charset="0"/>
              </a:rPr>
              <a:t>8.7 Income Tax Rates of non-governmental Organizations</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marR="0" indent="-60325" algn="l">
              <a:lnSpc>
                <a:spcPct val="120000"/>
              </a:lnSpc>
              <a:spcBef>
                <a:spcPts val="0"/>
              </a:spcBef>
              <a:spcAft>
                <a:spcPts val="0"/>
              </a:spcAft>
              <a:tabLst>
                <a:tab pos="3657600" algn="l"/>
              </a:tabLst>
            </a:pPr>
            <a:r>
              <a:rPr lang="en-US" sz="2700" dirty="0">
                <a:latin typeface="Cambria" panose="02040503050406030204" pitchFamily="18" charset="0"/>
                <a:ea typeface="Cambria" panose="02040503050406030204" pitchFamily="18" charset="0"/>
                <a:cs typeface="Calibri" panose="020F0502020204030204" pitchFamily="34" charset="0"/>
              </a:rPr>
              <a:t>Capital gains 				@ 10%</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marR="0" indent="-60325" algn="l">
              <a:lnSpc>
                <a:spcPct val="120000"/>
              </a:lnSpc>
              <a:spcBef>
                <a:spcPts val="0"/>
              </a:spcBef>
              <a:tabLst>
                <a:tab pos="3657600" algn="l"/>
              </a:tabLst>
            </a:pPr>
            <a:r>
              <a:rPr lang="en-US" sz="2700" dirty="0">
                <a:latin typeface="Cambria" panose="02040503050406030204" pitchFamily="18" charset="0"/>
                <a:ea typeface="Cambria" panose="02040503050406030204" pitchFamily="18" charset="0"/>
                <a:cs typeface="Calibri" panose="020F0502020204030204" pitchFamily="34" charset="0"/>
              </a:rPr>
              <a:t>Other taxable income - </a:t>
            </a:r>
            <a:r>
              <a:rPr lang="en-GB" sz="2700" dirty="0">
                <a:latin typeface="Cambria" panose="02040503050406030204" pitchFamily="18" charset="0"/>
                <a:ea typeface="Cambria" panose="02040503050406030204" pitchFamily="18" charset="0"/>
                <a:cs typeface="Calibri" panose="020F0502020204030204" pitchFamily="34" charset="0"/>
              </a:rPr>
              <a:t>up to 31.12.2019</a:t>
            </a:r>
            <a:r>
              <a:rPr lang="en-US" sz="2700" dirty="0">
                <a:latin typeface="Cambria" panose="02040503050406030204" pitchFamily="18" charset="0"/>
                <a:ea typeface="Cambria" panose="02040503050406030204" pitchFamily="18" charset="0"/>
                <a:cs typeface="Calibri" panose="020F0502020204030204" pitchFamily="34" charset="0"/>
              </a:rPr>
              <a:t>			@ 28%</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marR="0" indent="-60325" algn="l">
              <a:lnSpc>
                <a:spcPct val="120000"/>
              </a:lnSpc>
              <a:spcBef>
                <a:spcPts val="0"/>
              </a:spcBef>
              <a:spcAft>
                <a:spcPts val="0"/>
              </a:spcAft>
              <a:tabLst>
                <a:tab pos="3657600" algn="l"/>
              </a:tabLst>
            </a:pPr>
            <a:r>
              <a:rPr lang="en-US" sz="2700" dirty="0">
                <a:latin typeface="Cambria" panose="02040503050406030204" pitchFamily="18" charset="0"/>
                <a:ea typeface="Cambria" panose="02040503050406030204" pitchFamily="18" charset="0"/>
                <a:cs typeface="Calibri" panose="020F0502020204030204" pitchFamily="34" charset="0"/>
              </a:rPr>
              <a:t>Other taxable income – w.e.f. 01.01.2020			@ 24%</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lvl="1" indent="-460375" algn="l">
              <a:lnSpc>
                <a:spcPct val="120000"/>
              </a:lnSpc>
              <a:spcBef>
                <a:spcPts val="600"/>
              </a:spcBef>
            </a:pPr>
            <a:r>
              <a:rPr lang="en-US" sz="2700" b="1" dirty="0">
                <a:latin typeface="Cambria" panose="02040503050406030204" pitchFamily="18" charset="0"/>
                <a:ea typeface="Cambria" panose="02040503050406030204" pitchFamily="18" charset="0"/>
                <a:cs typeface="Calibri" panose="020F0502020204030204" pitchFamily="34" charset="0"/>
              </a:rPr>
              <a:t>8.8 Income Tax Rates of ETF, Provident or Pension and Termination Funds </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marR="0" indent="-60325" algn="just">
              <a:lnSpc>
                <a:spcPct val="120000"/>
              </a:lnSpc>
              <a:spcBef>
                <a:spcPts val="0"/>
              </a:spcBef>
              <a:spcAft>
                <a:spcPts val="0"/>
              </a:spcAft>
              <a:tabLst>
                <a:tab pos="3657600" algn="l"/>
              </a:tabLst>
            </a:pPr>
            <a:r>
              <a:rPr lang="en-US" sz="2700" dirty="0">
                <a:latin typeface="Cambria" panose="02040503050406030204" pitchFamily="18" charset="0"/>
                <a:ea typeface="Cambria" panose="02040503050406030204" pitchFamily="18" charset="0"/>
                <a:cs typeface="Calibri" panose="020F0502020204030204" pitchFamily="34" charset="0"/>
              </a:rPr>
              <a:t>Taxable income				@ 14%</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lvl="1" indent="-460375" algn="l">
              <a:lnSpc>
                <a:spcPct val="120000"/>
              </a:lnSpc>
              <a:spcBef>
                <a:spcPts val="600"/>
              </a:spcBef>
            </a:pPr>
            <a:r>
              <a:rPr lang="en-US" sz="2700" b="1" dirty="0">
                <a:latin typeface="Cambria" panose="02040503050406030204" pitchFamily="18" charset="0"/>
                <a:ea typeface="Cambria" panose="02040503050406030204" pitchFamily="18" charset="0"/>
                <a:cs typeface="Calibri" panose="020F0502020204030204" pitchFamily="34" charset="0"/>
              </a:rPr>
              <a:t>8.9 Remittance Tax</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460375" marR="0" indent="-60325" algn="just">
              <a:lnSpc>
                <a:spcPct val="120000"/>
              </a:lnSpc>
              <a:spcBef>
                <a:spcPts val="0"/>
              </a:spcBef>
              <a:spcAft>
                <a:spcPts val="800"/>
              </a:spcAft>
              <a:tabLst>
                <a:tab pos="3657600" algn="l"/>
              </a:tabLst>
            </a:pPr>
            <a:r>
              <a:rPr lang="en-US" sz="2700" dirty="0">
                <a:latin typeface="Cambria" panose="02040503050406030204" pitchFamily="18" charset="0"/>
                <a:ea typeface="Cambria" panose="02040503050406030204" pitchFamily="18" charset="0"/>
                <a:cs typeface="Calibri" panose="020F0502020204030204" pitchFamily="34" charset="0"/>
              </a:rPr>
              <a:t>Remittances				@ 14%</a:t>
            </a:r>
            <a:endParaRPr lang="en-US" sz="2700" dirty="0">
              <a:latin typeface="Cambria" panose="02040503050406030204" pitchFamily="18" charset="0"/>
              <a:ea typeface="Cambria" panose="02040503050406030204" pitchFamily="18" charset="0"/>
              <a:cs typeface="Times New Roman" panose="02020603050405020304" pitchFamily="18" charset="0"/>
            </a:endParaRPr>
          </a:p>
          <a:p>
            <a:pPr marL="573088" indent="-573088" algn="just">
              <a:lnSpc>
                <a:spcPct val="150000"/>
              </a:lnSpc>
              <a:buFont typeface="Arial" panose="020B0604020202020204" pitchFamily="34" charset="0"/>
              <a:buChar char="•"/>
            </a:pPr>
            <a:endParaRPr lang="en-US" sz="2800" b="1"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37</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7882" y="-121489"/>
            <a:ext cx="1494118"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170274" y="22516"/>
            <a:ext cx="10415970" cy="1413724"/>
          </a:xfrm>
        </p:spPr>
        <p:txBody>
          <a:bodyPr vert="horz" lIns="91440" tIns="45720" rIns="91440" bIns="45720" rtlCol="0" anchor="ctr">
            <a:noAutofit/>
          </a:bodyPr>
          <a:lstStyle/>
          <a:p>
            <a:pPr algn="l">
              <a:lnSpc>
                <a:spcPct val="15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solidFill>
                  <a:prstClr val="black"/>
                </a:solidFill>
                <a:latin typeface="+mn-lt"/>
                <a:ea typeface="Cambria" panose="02040503050406030204" pitchFamily="18" charset="0"/>
                <a:cs typeface="AngsanaUPC" panose="02020603050405020304" pitchFamily="18" charset="-34"/>
              </a:rPr>
              <a:t>8. Tax Rates including Concessionary Rates (Contd.)</a:t>
            </a:r>
            <a:endParaRPr lang="en-US" sz="32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1643317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 b="5388"/>
          <a:stretch/>
        </p:blipFill>
        <p:spPr>
          <a:xfrm>
            <a:off x="8350680" y="4671173"/>
            <a:ext cx="3714750" cy="2050302"/>
          </a:xfrm>
          <a:prstGeom prst="rect">
            <a:avLst/>
          </a:prstGeom>
        </p:spPr>
      </p:pic>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26570" y="1160370"/>
            <a:ext cx="11709011" cy="5467110"/>
          </a:xfrm>
        </p:spPr>
        <p:txBody>
          <a:bodyPr>
            <a:normAutofit/>
          </a:bodyPr>
          <a:lstStyle/>
          <a:p>
            <a:pPr marL="573088" lvl="0" indent="-573088" algn="just"/>
            <a:r>
              <a:rPr lang="en-US" sz="2100" b="1" dirty="0">
                <a:solidFill>
                  <a:prstClr val="black"/>
                </a:solidFill>
                <a:ea typeface="Cambria" panose="02040503050406030204" pitchFamily="18" charset="0"/>
              </a:rPr>
              <a:t>9.1</a:t>
            </a:r>
            <a:r>
              <a:rPr lang="en-US" sz="2100" dirty="0">
                <a:solidFill>
                  <a:prstClr val="black"/>
                </a:solidFill>
                <a:ea typeface="Cambria" panose="02040503050406030204" pitchFamily="18" charset="0"/>
              </a:rPr>
              <a:t> W.e.f. 01</a:t>
            </a:r>
            <a:r>
              <a:rPr lang="en-US" sz="2100" baseline="30000" dirty="0">
                <a:solidFill>
                  <a:prstClr val="black"/>
                </a:solidFill>
                <a:ea typeface="Cambria" panose="02040503050406030204" pitchFamily="18" charset="0"/>
              </a:rPr>
              <a:t>st</a:t>
            </a:r>
            <a:r>
              <a:rPr lang="en-US" sz="2100" dirty="0">
                <a:solidFill>
                  <a:prstClr val="black"/>
                </a:solidFill>
                <a:ea typeface="Cambria" panose="02040503050406030204" pitchFamily="18" charset="0"/>
              </a:rPr>
              <a:t> January 2020, </a:t>
            </a:r>
            <a:r>
              <a:rPr lang="en-US" sz="2100" u="sng" dirty="0">
                <a:solidFill>
                  <a:prstClr val="black"/>
                </a:solidFill>
                <a:ea typeface="Cambria" panose="02040503050406030204" pitchFamily="18" charset="0"/>
              </a:rPr>
              <a:t>WHT on following payments to residents</a:t>
            </a:r>
            <a:r>
              <a:rPr lang="en-US" sz="2100" dirty="0">
                <a:solidFill>
                  <a:prstClr val="black"/>
                </a:solidFill>
                <a:ea typeface="Cambria" panose="02040503050406030204" pitchFamily="18" charset="0"/>
              </a:rPr>
              <a:t> have been </a:t>
            </a:r>
            <a:r>
              <a:rPr lang="en-US" sz="2100" u="sng" dirty="0">
                <a:solidFill>
                  <a:prstClr val="black"/>
                </a:solidFill>
                <a:ea typeface="Cambria" panose="02040503050406030204" pitchFamily="18" charset="0"/>
              </a:rPr>
              <a:t>abolished</a:t>
            </a:r>
            <a:r>
              <a:rPr lang="en-US" sz="2100" dirty="0">
                <a:solidFill>
                  <a:prstClr val="black"/>
                </a:solidFill>
                <a:ea typeface="Cambria" panose="02040503050406030204" pitchFamily="18" charset="0"/>
              </a:rPr>
              <a:t>.</a:t>
            </a:r>
            <a:endParaRPr lang="en-US" dirty="0">
              <a:solidFill>
                <a:prstClr val="black"/>
              </a:solidFill>
              <a:latin typeface="Cambria" panose="02040503050406030204" pitchFamily="18" charset="0"/>
              <a:ea typeface="Cambria" panose="02040503050406030204" pitchFamily="18" charset="0"/>
            </a:endParaRPr>
          </a:p>
          <a:p>
            <a:pPr marL="687388" algn="just"/>
            <a:endParaRPr lang="en-US" dirty="0">
              <a:latin typeface="Cambria" panose="02040503050406030204" pitchFamily="18" charset="0"/>
              <a:ea typeface="Cambria" panose="02040503050406030204" pitchFamily="18" charset="0"/>
            </a:endParaRPr>
          </a:p>
          <a:p>
            <a:pPr marL="687388" algn="just"/>
            <a:endParaRPr lang="en-US" sz="100" dirty="0">
              <a:latin typeface="Cambria" panose="02040503050406030204" pitchFamily="18" charset="0"/>
              <a:ea typeface="Cambria" panose="02040503050406030204" pitchFamily="18" charset="0"/>
            </a:endParaRPr>
          </a:p>
          <a:p>
            <a:pPr marL="687388" algn="just"/>
            <a:endParaRPr lang="en-US" sz="100" dirty="0">
              <a:latin typeface="Cambria" panose="02040503050406030204" pitchFamily="18" charset="0"/>
              <a:ea typeface="Cambria" panose="02040503050406030204" pitchFamily="18" charset="0"/>
            </a:endParaRPr>
          </a:p>
          <a:p>
            <a:pPr marL="687388" algn="just"/>
            <a:endParaRPr lang="en-US" sz="100" dirty="0">
              <a:latin typeface="Cambria" panose="02040503050406030204" pitchFamily="18" charset="0"/>
              <a:ea typeface="Cambria" panose="02040503050406030204" pitchFamily="18" charset="0"/>
            </a:endParaRPr>
          </a:p>
          <a:p>
            <a:pPr marL="687388" algn="just"/>
            <a:endParaRPr lang="en-US" sz="100" dirty="0">
              <a:latin typeface="Cambria" panose="02040503050406030204" pitchFamily="18" charset="0"/>
              <a:ea typeface="Cambria" panose="02040503050406030204" pitchFamily="18" charset="0"/>
            </a:endParaRPr>
          </a:p>
          <a:p>
            <a:pPr marL="687388" algn="just"/>
            <a:endParaRPr lang="en-US" sz="100" dirty="0">
              <a:latin typeface="Cambria" panose="02040503050406030204" pitchFamily="18" charset="0"/>
              <a:ea typeface="Cambria" panose="02040503050406030204" pitchFamily="18" charset="0"/>
            </a:endParaRPr>
          </a:p>
          <a:p>
            <a:pPr algn="just">
              <a:lnSpc>
                <a:spcPct val="100000"/>
              </a:lnSpc>
              <a:spcBef>
                <a:spcPts val="600"/>
              </a:spcBef>
            </a:pPr>
            <a:r>
              <a:rPr lang="en-US" sz="2100" b="1" dirty="0">
                <a:effectLst/>
                <a:ea typeface="Times New Roman" panose="02020603050405020304" pitchFamily="18" charset="0"/>
                <a:cs typeface="Calibri" panose="020F0502020204030204" pitchFamily="34" charset="0"/>
              </a:rPr>
              <a:t>9.2 Following Payments </a:t>
            </a:r>
            <a:r>
              <a:rPr lang="en-US" sz="2100" b="1" u="sng" dirty="0">
                <a:effectLst/>
                <a:ea typeface="Times New Roman" panose="02020603050405020304" pitchFamily="18" charset="0"/>
                <a:cs typeface="Calibri" panose="020F0502020204030204" pitchFamily="34" charset="0"/>
              </a:rPr>
              <a:t>to any person</a:t>
            </a:r>
            <a:r>
              <a:rPr lang="en-US" sz="2100" b="1" dirty="0">
                <a:effectLst/>
                <a:ea typeface="Times New Roman" panose="02020603050405020304" pitchFamily="18" charset="0"/>
                <a:cs typeface="Calibri" panose="020F0502020204030204" pitchFamily="34" charset="0"/>
              </a:rPr>
              <a:t> continued to be liable to WHT</a:t>
            </a:r>
            <a:endParaRPr lang="en-US" sz="2100" dirty="0">
              <a:effectLst/>
              <a:ea typeface="Calibri" panose="020F0502020204030204" pitchFamily="34" charset="0"/>
              <a:cs typeface="Times New Roman" panose="02020603050405020304" pitchFamily="18" charset="0"/>
            </a:endParaRPr>
          </a:p>
          <a:p>
            <a:pPr marL="687388" lvl="0" algn="just">
              <a:lnSpc>
                <a:spcPct val="100000"/>
              </a:lnSpc>
            </a:pPr>
            <a:endParaRPr lang="en-US" sz="800" dirty="0">
              <a:solidFill>
                <a:prstClr val="black"/>
              </a:solidFill>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algn="just">
              <a:spcBef>
                <a:spcPts val="0"/>
              </a:spcBef>
              <a:spcAft>
                <a:spcPts val="1200"/>
              </a:spcAft>
            </a:pPr>
            <a:r>
              <a:rPr lang="en-US" sz="2000" b="1" dirty="0">
                <a:ea typeface="Cambria" panose="02040503050406030204" pitchFamily="18" charset="0"/>
              </a:rPr>
              <a:t>9.3 </a:t>
            </a:r>
            <a:r>
              <a:rPr lang="en-US" sz="2000" b="1" dirty="0">
                <a:effectLst/>
                <a:ea typeface="Times New Roman" panose="02020603050405020304" pitchFamily="18" charset="0"/>
                <a:cs typeface="Calibri" panose="020F0502020204030204" pitchFamily="34" charset="0"/>
              </a:rPr>
              <a:t>Following Payments </a:t>
            </a:r>
            <a:r>
              <a:rPr lang="en-US" sz="2000" b="1" u="sng" dirty="0">
                <a:effectLst/>
                <a:ea typeface="Times New Roman" panose="02020603050405020304" pitchFamily="18" charset="0"/>
                <a:cs typeface="Calibri" panose="020F0502020204030204" pitchFamily="34" charset="0"/>
              </a:rPr>
              <a:t>to </a:t>
            </a:r>
            <a:r>
              <a:rPr lang="en-US" sz="2000" b="1" u="sng" dirty="0">
                <a:ea typeface="Times New Roman" panose="02020603050405020304" pitchFamily="18" charset="0"/>
                <a:cs typeface="Calibri" panose="020F0502020204030204" pitchFamily="34" charset="0"/>
              </a:rPr>
              <a:t>Non-residents </a:t>
            </a:r>
            <a:r>
              <a:rPr lang="en-US" sz="2000" b="1" dirty="0">
                <a:effectLst/>
                <a:ea typeface="Times New Roman" panose="02020603050405020304" pitchFamily="18" charset="0"/>
                <a:cs typeface="Calibri" panose="020F0502020204030204" pitchFamily="34" charset="0"/>
              </a:rPr>
              <a:t>continued to be liable to WHT</a:t>
            </a:r>
            <a:endParaRPr lang="en-US" sz="2000" dirty="0">
              <a:effectLst/>
              <a:ea typeface="Calibri" panose="020F0502020204030204" pitchFamily="34" charset="0"/>
              <a:cs typeface="Times New Roman" panose="02020603050405020304" pitchFamily="18" charset="0"/>
            </a:endParaRPr>
          </a:p>
          <a:p>
            <a:pPr algn="just"/>
            <a:endParaRPr lang="en-US" sz="2000" b="1" dirty="0">
              <a:effectLst/>
              <a:ea typeface="Calibri" panose="020F0502020204030204" pitchFamily="34" charset="0"/>
              <a:cs typeface="Times New Roman" panose="02020603050405020304" pitchFamily="18" charset="0"/>
            </a:endParaRPr>
          </a:p>
          <a:p>
            <a:pPr algn="just"/>
            <a:endParaRPr lang="en-US" sz="22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38</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92120"/>
            <a:ext cx="12192000" cy="1272910"/>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5576" y="-76868"/>
            <a:ext cx="1416423"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179295" y="5046"/>
            <a:ext cx="10500326" cy="1130483"/>
          </a:xfrm>
        </p:spPr>
        <p:txBody>
          <a:bodyPr vert="horz" lIns="91440" tIns="45720" rIns="91440" bIns="45720" rtlCol="0" anchor="ctr">
            <a:noAutofit/>
          </a:bodyPr>
          <a:lstStyle/>
          <a:p>
            <a:pPr algn="l">
              <a:lnSpc>
                <a:spcPct val="100000"/>
              </a:lnSpc>
            </a:pPr>
            <a:r>
              <a:rPr lang="en-US" sz="32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a:t>
            </a:r>
            <a:br>
              <a:rPr lang="en-US" sz="3200" b="1" dirty="0">
                <a:latin typeface="Cambria" panose="02040503050406030204" pitchFamily="18" charset="0"/>
                <a:ea typeface="Cambria" panose="02040503050406030204" pitchFamily="18" charset="0"/>
                <a:cs typeface="AngsanaUPC" panose="02020603050405020304" pitchFamily="18" charset="-34"/>
              </a:rPr>
            </a:br>
            <a:r>
              <a:rPr lang="en-US" sz="3200" b="1" dirty="0">
                <a:latin typeface="+mn-lt"/>
                <a:ea typeface="Cambria" panose="02040503050406030204" pitchFamily="18" charset="0"/>
                <a:cs typeface="AngsanaUPC" panose="02020603050405020304" pitchFamily="18" charset="-34"/>
              </a:rPr>
              <a:t>9</a:t>
            </a:r>
            <a:r>
              <a:rPr lang="en-US" sz="3200" b="1" dirty="0">
                <a:solidFill>
                  <a:prstClr val="black"/>
                </a:solidFill>
                <a:latin typeface="+mn-lt"/>
                <a:ea typeface="Cambria" panose="02040503050406030204" pitchFamily="18" charset="0"/>
                <a:cs typeface="AngsanaUPC" panose="02020603050405020304" pitchFamily="18" charset="-34"/>
              </a:rPr>
              <a:t>. Withholding Tax (WHT) Changes</a:t>
            </a:r>
            <a:endParaRPr lang="en-US" sz="3200" b="1" dirty="0">
              <a:latin typeface="+mn-lt"/>
              <a:ea typeface="Cambria" panose="02040503050406030204" pitchFamily="18" charset="0"/>
              <a:cs typeface="AngsanaUPC" panose="02020603050405020304" pitchFamily="18" charset="-34"/>
            </a:endParaRPr>
          </a:p>
        </p:txBody>
      </p:sp>
      <p:graphicFrame>
        <p:nvGraphicFramePr>
          <p:cNvPr id="2" name="Table 1"/>
          <p:cNvGraphicFramePr>
            <a:graphicFrameLocks noGrp="1"/>
          </p:cNvGraphicFramePr>
          <p:nvPr>
            <p:extLst>
              <p:ext uri="{D42A27DB-BD31-4B8C-83A1-F6EECF244321}">
                <p14:modId xmlns:p14="http://schemas.microsoft.com/office/powerpoint/2010/main" val="1179687003"/>
              </p:ext>
            </p:extLst>
          </p:nvPr>
        </p:nvGraphicFramePr>
        <p:xfrm>
          <a:off x="502023" y="1449586"/>
          <a:ext cx="11080377" cy="1310640"/>
        </p:xfrm>
        <a:graphic>
          <a:graphicData uri="http://schemas.openxmlformats.org/drawingml/2006/table">
            <a:tbl>
              <a:tblPr firstRow="1" bandRow="1">
                <a:tableStyleId>{2D5ABB26-0587-4C30-8999-92F81FD0307C}</a:tableStyleId>
              </a:tblPr>
              <a:tblGrid>
                <a:gridCol w="3029121">
                  <a:extLst>
                    <a:ext uri="{9D8B030D-6E8A-4147-A177-3AD203B41FA5}">
                      <a16:colId xmlns:a16="http://schemas.microsoft.com/office/drawing/2014/main" val="20000"/>
                    </a:ext>
                  </a:extLst>
                </a:gridCol>
                <a:gridCol w="8051256">
                  <a:extLst>
                    <a:ext uri="{9D8B030D-6E8A-4147-A177-3AD203B41FA5}">
                      <a16:colId xmlns:a16="http://schemas.microsoft.com/office/drawing/2014/main" val="20001"/>
                    </a:ext>
                  </a:extLst>
                </a:gridCol>
              </a:tblGrid>
              <a:tr h="1227650">
                <a:tc>
                  <a:txBody>
                    <a:bodyPr/>
                    <a:lstStyle/>
                    <a:p>
                      <a:pPr marL="457200" marR="0" lvl="0" indent="-457200" algn="l" defTabSz="914400" rtl="0" eaLnBrk="1" fontAlgn="auto" latinLnBrk="0" hangingPunct="1">
                        <a:lnSpc>
                          <a:spcPct val="100000"/>
                        </a:lnSpc>
                        <a:spcBef>
                          <a:spcPts val="0"/>
                        </a:spcBef>
                        <a:spcAft>
                          <a:spcPts val="0"/>
                        </a:spcAft>
                        <a:buClrTx/>
                        <a:buSzTx/>
                        <a:buFontTx/>
                        <a:buAutoNum type="alphaLcParenBoth"/>
                        <a:tabLst/>
                        <a:defRPr/>
                      </a:pPr>
                      <a:r>
                        <a:rPr kumimoji="0" lang="en-US" sz="2000" u="none" strike="noStrike" kern="1200" cap="none" spc="0" normalizeH="0" baseline="0" noProof="0" dirty="0">
                          <a:ln>
                            <a:noFill/>
                          </a:ln>
                          <a:effectLst/>
                          <a:uLnTx/>
                          <a:uFillTx/>
                          <a:latin typeface="+mn-lt"/>
                          <a:ea typeface="Cambria" panose="02040503050406030204" pitchFamily="18" charset="0"/>
                        </a:rPr>
                        <a:t>Dividends</a:t>
                      </a:r>
                    </a:p>
                    <a:p>
                      <a:pPr marL="457200" marR="0" lvl="0" indent="-457200" algn="l" defTabSz="914400" rtl="0" eaLnBrk="1" fontAlgn="auto" latinLnBrk="0" hangingPunct="1">
                        <a:lnSpc>
                          <a:spcPct val="100000"/>
                        </a:lnSpc>
                        <a:spcBef>
                          <a:spcPts val="0"/>
                        </a:spcBef>
                        <a:spcAft>
                          <a:spcPts val="0"/>
                        </a:spcAft>
                        <a:buClrTx/>
                        <a:buSzTx/>
                        <a:buFontTx/>
                        <a:buAutoNum type="alphaLcParenBoth"/>
                        <a:tabLst/>
                        <a:defRPr/>
                      </a:pPr>
                      <a:r>
                        <a:rPr kumimoji="0" lang="en-US" sz="2000" u="none" strike="noStrike" kern="1200" cap="none" spc="0" normalizeH="0" baseline="0" noProof="0" dirty="0">
                          <a:ln>
                            <a:noFill/>
                          </a:ln>
                          <a:effectLst/>
                          <a:uLnTx/>
                          <a:uFillTx/>
                          <a:latin typeface="+mn-lt"/>
                          <a:ea typeface="Cambria" panose="02040503050406030204" pitchFamily="18" charset="0"/>
                        </a:rPr>
                        <a:t>Interest</a:t>
                      </a:r>
                    </a:p>
                    <a:p>
                      <a:pPr marL="457200" marR="0" lvl="0" indent="-457200" algn="l" defTabSz="914400" rtl="0" eaLnBrk="1" fontAlgn="auto" latinLnBrk="0" hangingPunct="1">
                        <a:lnSpc>
                          <a:spcPct val="100000"/>
                        </a:lnSpc>
                        <a:spcBef>
                          <a:spcPts val="0"/>
                        </a:spcBef>
                        <a:spcAft>
                          <a:spcPts val="0"/>
                        </a:spcAft>
                        <a:buClrTx/>
                        <a:buSzTx/>
                        <a:buFontTx/>
                        <a:buAutoNum type="alphaLcParenBoth"/>
                        <a:tabLst/>
                        <a:defRPr/>
                      </a:pPr>
                      <a:r>
                        <a:rPr kumimoji="0" lang="en-US" sz="2000" u="none" strike="noStrike" kern="1200" cap="none" spc="0" normalizeH="0" baseline="0" noProof="0" dirty="0">
                          <a:ln>
                            <a:noFill/>
                          </a:ln>
                          <a:effectLst/>
                          <a:uLnTx/>
                          <a:uFillTx/>
                          <a:latin typeface="+mn-lt"/>
                          <a:ea typeface="Cambria" panose="02040503050406030204" pitchFamily="18" charset="0"/>
                        </a:rPr>
                        <a:t>Discount</a:t>
                      </a:r>
                    </a:p>
                    <a:p>
                      <a:pPr marL="457200" marR="0" lvl="0" indent="-457200" algn="l" defTabSz="914400" rtl="0" eaLnBrk="1" fontAlgn="auto" latinLnBrk="0" hangingPunct="1">
                        <a:lnSpc>
                          <a:spcPct val="100000"/>
                        </a:lnSpc>
                        <a:spcBef>
                          <a:spcPts val="0"/>
                        </a:spcBef>
                        <a:spcAft>
                          <a:spcPts val="0"/>
                        </a:spcAft>
                        <a:buClrTx/>
                        <a:buSzTx/>
                        <a:buFontTx/>
                        <a:buAutoNum type="alphaLcParenBoth"/>
                        <a:tabLst/>
                        <a:defRPr/>
                      </a:pPr>
                      <a:r>
                        <a:rPr kumimoji="0" lang="en-US" sz="2000" u="none" strike="noStrike" kern="1200" cap="none" spc="0" normalizeH="0" baseline="0" noProof="0" dirty="0">
                          <a:ln>
                            <a:noFill/>
                          </a:ln>
                          <a:effectLst/>
                          <a:uLnTx/>
                          <a:uFillTx/>
                          <a:latin typeface="+mn-lt"/>
                          <a:ea typeface="Cambria" panose="02040503050406030204" pitchFamily="18" charset="0"/>
                        </a:rPr>
                        <a:t>Charge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460375" algn="l"/>
                        </a:tabLst>
                        <a:defRPr/>
                      </a:pPr>
                      <a:r>
                        <a:rPr lang="en-US" sz="2000" dirty="0">
                          <a:latin typeface="+mn-lt"/>
                          <a:ea typeface="Cambria" panose="02040503050406030204" pitchFamily="18" charset="0"/>
                        </a:rPr>
                        <a:t>(e) Rent                                     (f) </a:t>
                      </a:r>
                      <a:r>
                        <a:rPr kumimoji="0" lang="en-US" sz="2000" u="none" strike="noStrike" kern="1200" cap="none" spc="0" normalizeH="0" baseline="0" noProof="0" dirty="0">
                          <a:ln>
                            <a:noFill/>
                          </a:ln>
                          <a:effectLst/>
                          <a:uLnTx/>
                          <a:uFillTx/>
                          <a:latin typeface="+mn-lt"/>
                          <a:ea typeface="Cambria" panose="02040503050406030204" pitchFamily="18" charset="0"/>
                        </a:rPr>
                        <a:t>Royalty</a:t>
                      </a:r>
                    </a:p>
                    <a:p>
                      <a:pPr marL="0" marR="0" lvl="0" indent="0" algn="l" defTabSz="914400" rtl="0" eaLnBrk="1" fontAlgn="auto" latinLnBrk="0" hangingPunct="1">
                        <a:lnSpc>
                          <a:spcPct val="100000"/>
                        </a:lnSpc>
                        <a:spcBef>
                          <a:spcPts val="0"/>
                        </a:spcBef>
                        <a:spcAft>
                          <a:spcPts val="0"/>
                        </a:spcAft>
                        <a:buClrTx/>
                        <a:buSzTx/>
                        <a:buFont typeface="+mj-lt"/>
                        <a:buNone/>
                        <a:tabLst>
                          <a:tab pos="460375" algn="l"/>
                        </a:tabLst>
                        <a:defRPr/>
                      </a:pPr>
                      <a:r>
                        <a:rPr kumimoji="0" lang="en-US" sz="2000" u="none" strike="noStrike" kern="1200" cap="none" spc="0" normalizeH="0" baseline="0" noProof="0" dirty="0">
                          <a:ln>
                            <a:noFill/>
                          </a:ln>
                          <a:effectLst/>
                          <a:uLnTx/>
                          <a:uFillTx/>
                          <a:latin typeface="+mn-lt"/>
                          <a:ea typeface="Cambria" panose="02040503050406030204" pitchFamily="18" charset="0"/>
                        </a:rPr>
                        <a:t>(g) Natural resource payment</a:t>
                      </a:r>
                    </a:p>
                    <a:p>
                      <a:pPr marL="403225" marR="0" lvl="0" indent="-403225"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mn-lt"/>
                          <a:ea typeface="Cambria" panose="02040503050406030204" pitchFamily="18" charset="0"/>
                        </a:rPr>
                        <a:t>(h) Premium or retirement payment</a:t>
                      </a:r>
                    </a:p>
                    <a:p>
                      <a:pPr marL="403225" marR="0" lvl="0" indent="-403225" algn="l" defTabSz="914400"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a:t>
                      </a:r>
                      <a:r>
                        <a:rPr lang="en-US" sz="2000" dirty="0" err="1">
                          <a:latin typeface="+mn-lt"/>
                          <a:ea typeface="Cambria" panose="02040503050406030204" pitchFamily="18" charset="0"/>
                        </a:rPr>
                        <a:t>i</a:t>
                      </a:r>
                      <a:r>
                        <a:rPr lang="en-US" sz="2000" dirty="0">
                          <a:latin typeface="+mn-lt"/>
                          <a:ea typeface="Cambria" panose="02040503050406030204" pitchFamily="18" charset="0"/>
                        </a:rPr>
                        <a:t>)  On the service fee paid on services by individual.</a:t>
                      </a:r>
                    </a:p>
                  </a:txBody>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79EA1DD7-3925-40AE-B073-2760A3C2C868}"/>
              </a:ext>
            </a:extLst>
          </p:cNvPr>
          <p:cNvSpPr txBox="1"/>
          <p:nvPr/>
        </p:nvSpPr>
        <p:spPr>
          <a:xfrm>
            <a:off x="126570" y="5999154"/>
            <a:ext cx="8114983" cy="707886"/>
          </a:xfrm>
          <a:prstGeom prst="rect">
            <a:avLst/>
          </a:prstGeom>
          <a:noFill/>
        </p:spPr>
        <p:txBody>
          <a:bodyPr wrap="square" rtlCol="0">
            <a:spAutoFit/>
          </a:bodyPr>
          <a:lstStyle/>
          <a:p>
            <a:pPr marL="287338" indent="-287338" algn="just"/>
            <a:r>
              <a:rPr lang="en-US" sz="2000" b="1" dirty="0">
                <a:ea typeface="Cambria" panose="02040503050406030204" pitchFamily="18" charset="0"/>
              </a:rPr>
              <a:t>9.4 WHT 8% </a:t>
            </a:r>
            <a:r>
              <a:rPr lang="en-US" sz="2000" dirty="0">
                <a:ea typeface="Cambria" panose="02040503050406030204" pitchFamily="18" charset="0"/>
              </a:rPr>
              <a:t>on </a:t>
            </a:r>
            <a:r>
              <a:rPr lang="en-US" sz="2000" u="sng" dirty="0">
                <a:ea typeface="Cambria" panose="02040503050406030204" pitchFamily="18" charset="0"/>
              </a:rPr>
              <a:t>any</a:t>
            </a:r>
            <a:r>
              <a:rPr lang="en-US" sz="2000" dirty="0">
                <a:ea typeface="Cambria" panose="02040503050406030204" pitchFamily="18" charset="0"/>
              </a:rPr>
              <a:t> partner’s share of partnership income (allocation) </a:t>
            </a:r>
            <a:r>
              <a:rPr lang="en-US" sz="2000" b="1" dirty="0">
                <a:ea typeface="Cambria" panose="02040503050406030204" pitchFamily="18" charset="0"/>
              </a:rPr>
              <a:t>is</a:t>
            </a:r>
            <a:r>
              <a:rPr lang="en-US" sz="2000" dirty="0">
                <a:ea typeface="Cambria" panose="02040503050406030204" pitchFamily="18" charset="0"/>
              </a:rPr>
              <a:t> </a:t>
            </a:r>
            <a:r>
              <a:rPr lang="en-US" sz="2000" b="1" dirty="0">
                <a:ea typeface="Cambria" panose="02040503050406030204" pitchFamily="18" charset="0"/>
              </a:rPr>
              <a:t>abolished</a:t>
            </a:r>
            <a:r>
              <a:rPr lang="en-US" sz="2000" dirty="0">
                <a:ea typeface="Cambria" panose="02040503050406030204" pitchFamily="18" charset="0"/>
              </a:rPr>
              <a:t> w.e.f. 01.01.2020 &amp; reintroduced IT on partnerships </a:t>
            </a:r>
            <a:r>
              <a:rPr lang="en-US" sz="2000" b="1" dirty="0">
                <a:ea typeface="Cambria" panose="02040503050406030204" pitchFamily="18" charset="0"/>
              </a:rPr>
              <a:t>(@ 6%).</a:t>
            </a:r>
          </a:p>
        </p:txBody>
      </p:sp>
      <p:graphicFrame>
        <p:nvGraphicFramePr>
          <p:cNvPr id="7" name="Table 6">
            <a:extLst>
              <a:ext uri="{FF2B5EF4-FFF2-40B4-BE49-F238E27FC236}">
                <a16:creationId xmlns:a16="http://schemas.microsoft.com/office/drawing/2014/main" id="{0B1D33B9-B34F-44CF-82A9-EBF5625C7168}"/>
              </a:ext>
            </a:extLst>
          </p:cNvPr>
          <p:cNvGraphicFramePr>
            <a:graphicFrameLocks noGrp="1"/>
          </p:cNvGraphicFramePr>
          <p:nvPr>
            <p:extLst>
              <p:ext uri="{D42A27DB-BD31-4B8C-83A1-F6EECF244321}">
                <p14:modId xmlns:p14="http://schemas.microsoft.com/office/powerpoint/2010/main" val="2627377366"/>
              </p:ext>
            </p:extLst>
          </p:nvPr>
        </p:nvGraphicFramePr>
        <p:xfrm>
          <a:off x="502024" y="3019021"/>
          <a:ext cx="7739530" cy="989838"/>
        </p:xfrm>
        <a:graphic>
          <a:graphicData uri="http://schemas.openxmlformats.org/drawingml/2006/table">
            <a:tbl>
              <a:tblPr firstRow="1" firstCol="1" bandRow="1">
                <a:tableStyleId>{5940675A-B579-460E-94D1-54222C63F5DA}</a:tableStyleId>
              </a:tblPr>
              <a:tblGrid>
                <a:gridCol w="6526305">
                  <a:extLst>
                    <a:ext uri="{9D8B030D-6E8A-4147-A177-3AD203B41FA5}">
                      <a16:colId xmlns:a16="http://schemas.microsoft.com/office/drawing/2014/main" val="3163852643"/>
                    </a:ext>
                  </a:extLst>
                </a:gridCol>
                <a:gridCol w="1213225">
                  <a:extLst>
                    <a:ext uri="{9D8B030D-6E8A-4147-A177-3AD203B41FA5}">
                      <a16:colId xmlns:a16="http://schemas.microsoft.com/office/drawing/2014/main" val="3825884312"/>
                    </a:ext>
                  </a:extLst>
                </a:gridCol>
              </a:tblGrid>
              <a:tr h="326148">
                <a:tc>
                  <a:txBody>
                    <a:bodyPr/>
                    <a:lstStyle/>
                    <a:p>
                      <a:pPr marL="0" marR="0" algn="l">
                        <a:lnSpc>
                          <a:spcPct val="115000"/>
                        </a:lnSpc>
                        <a:spcBef>
                          <a:spcPts val="0"/>
                        </a:spcBef>
                        <a:spcAft>
                          <a:spcPts val="0"/>
                        </a:spcAft>
                      </a:pPr>
                      <a:r>
                        <a:rPr lang="en-GB" sz="2000" dirty="0">
                          <a:effectLst/>
                        </a:rPr>
                        <a:t>Source of Income (Payment)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2000" dirty="0">
                          <a:effectLst/>
                        </a:rPr>
                        <a:t>WHT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8330075"/>
                  </a:ext>
                </a:extLst>
              </a:tr>
              <a:tr h="326148">
                <a:tc>
                  <a:txBody>
                    <a:bodyPr/>
                    <a:lstStyle/>
                    <a:p>
                      <a:pPr marL="0" marR="0" algn="l">
                        <a:lnSpc>
                          <a:spcPct val="115000"/>
                        </a:lnSpc>
                        <a:spcBef>
                          <a:spcPts val="0"/>
                        </a:spcBef>
                        <a:spcAft>
                          <a:spcPts val="0"/>
                        </a:spcAft>
                      </a:pPr>
                      <a:r>
                        <a:rPr lang="en-GB" sz="2000" dirty="0">
                          <a:effectLst/>
                        </a:rPr>
                        <a:t>Winnings from a lottery, reward, betting or gambling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2000" dirty="0">
                          <a:effectLst/>
                        </a:rPr>
                        <a:t>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2534935"/>
                  </a:ext>
                </a:extLst>
              </a:tr>
              <a:tr h="326148">
                <a:tc>
                  <a:txBody>
                    <a:bodyPr/>
                    <a:lstStyle/>
                    <a:p>
                      <a:pPr marL="0" marR="0" algn="l">
                        <a:lnSpc>
                          <a:spcPct val="115000"/>
                        </a:lnSpc>
                        <a:spcBef>
                          <a:spcPts val="0"/>
                        </a:spcBef>
                        <a:spcAft>
                          <a:spcPts val="0"/>
                        </a:spcAft>
                      </a:pPr>
                      <a:r>
                        <a:rPr lang="en-GB" sz="2000" dirty="0">
                          <a:effectLst/>
                        </a:rPr>
                        <a:t>Gems sold by any person in a NGJA auction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2000" dirty="0">
                          <a:effectLst/>
                        </a:rPr>
                        <a:t>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4731315"/>
                  </a:ext>
                </a:extLst>
              </a:tr>
            </a:tbl>
          </a:graphicData>
        </a:graphic>
      </p:graphicFrame>
      <p:graphicFrame>
        <p:nvGraphicFramePr>
          <p:cNvPr id="8" name="Table 7">
            <a:extLst>
              <a:ext uri="{FF2B5EF4-FFF2-40B4-BE49-F238E27FC236}">
                <a16:creationId xmlns:a16="http://schemas.microsoft.com/office/drawing/2014/main" id="{56E538A2-9E6A-434E-AF34-7AB4E1235FC2}"/>
              </a:ext>
            </a:extLst>
          </p:cNvPr>
          <p:cNvGraphicFramePr>
            <a:graphicFrameLocks noGrp="1"/>
          </p:cNvGraphicFramePr>
          <p:nvPr>
            <p:extLst>
              <p:ext uri="{D42A27DB-BD31-4B8C-83A1-F6EECF244321}">
                <p14:modId xmlns:p14="http://schemas.microsoft.com/office/powerpoint/2010/main" val="1049324838"/>
              </p:ext>
            </p:extLst>
          </p:nvPr>
        </p:nvGraphicFramePr>
        <p:xfrm>
          <a:off x="460188" y="4374457"/>
          <a:ext cx="7781365" cy="1612392"/>
        </p:xfrm>
        <a:graphic>
          <a:graphicData uri="http://schemas.openxmlformats.org/drawingml/2006/table">
            <a:tbl>
              <a:tblPr firstRow="1" bandRow="1">
                <a:tableStyleId>{5940675A-B579-460E-94D1-54222C63F5DA}</a:tableStyleId>
              </a:tblPr>
              <a:tblGrid>
                <a:gridCol w="6568141">
                  <a:extLst>
                    <a:ext uri="{9D8B030D-6E8A-4147-A177-3AD203B41FA5}">
                      <a16:colId xmlns:a16="http://schemas.microsoft.com/office/drawing/2014/main" val="646997168"/>
                    </a:ext>
                  </a:extLst>
                </a:gridCol>
                <a:gridCol w="1213224">
                  <a:extLst>
                    <a:ext uri="{9D8B030D-6E8A-4147-A177-3AD203B41FA5}">
                      <a16:colId xmlns:a16="http://schemas.microsoft.com/office/drawing/2014/main" val="637829068"/>
                    </a:ext>
                  </a:extLst>
                </a:gridCol>
              </a:tblGrid>
              <a:tr h="329946">
                <a:tc>
                  <a:txBody>
                    <a:bodyPr/>
                    <a:lstStyle/>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Non-residents/Non-citizens Remuneration (Mandatorily APIT)</a:t>
                      </a:r>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APIT Rates</a:t>
                      </a:r>
                    </a:p>
                  </a:txBody>
                  <a:tcPr/>
                </a:tc>
                <a:extLst>
                  <a:ext uri="{0D108BD9-81ED-4DB2-BD59-A6C34878D82A}">
                    <a16:rowId xmlns:a16="http://schemas.microsoft.com/office/drawing/2014/main" val="3064088197"/>
                  </a:ext>
                </a:extLst>
              </a:tr>
              <a:tr h="32994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rPr>
                        <a:t>Gems sold by any person </a:t>
                      </a:r>
                      <a:r>
                        <a:rPr lang="en-GB" sz="2000" dirty="0">
                          <a:effectLst/>
                        </a:rPr>
                        <a:t>in a NGJA auction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dirty="0">
                          <a:effectLst/>
                        </a:rPr>
                        <a:t>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06573787"/>
                  </a:ext>
                </a:extLst>
              </a:tr>
              <a:tr h="329946">
                <a:tc>
                  <a:txBody>
                    <a:bodyPr/>
                    <a:lstStyle/>
                    <a:p>
                      <a:pPr marL="0" marR="0" algn="l">
                        <a:lnSpc>
                          <a:spcPct val="107000"/>
                        </a:lnSpc>
                        <a:spcBef>
                          <a:spcPts val="0"/>
                        </a:spcBef>
                        <a:spcAft>
                          <a:spcPts val="0"/>
                        </a:spcAft>
                      </a:pPr>
                      <a:r>
                        <a:rPr lang="en-US" sz="2000" dirty="0">
                          <a:effectLst/>
                        </a:rPr>
                        <a:t>Services fee (land, sea, air transport or telecommunication)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49031151"/>
                  </a:ext>
                </a:extLst>
              </a:tr>
              <a:tr h="329946">
                <a:tc>
                  <a:txBody>
                    <a:bodyPr/>
                    <a:lstStyle/>
                    <a:p>
                      <a:pPr marL="0" marR="0" algn="l">
                        <a:lnSpc>
                          <a:spcPct val="107000"/>
                        </a:lnSpc>
                        <a:spcBef>
                          <a:spcPts val="0"/>
                        </a:spcBef>
                        <a:spcAft>
                          <a:spcPts val="0"/>
                        </a:spcAft>
                      </a:pPr>
                      <a:r>
                        <a:rPr lang="en-US" sz="2000" kern="1200" dirty="0">
                          <a:solidFill>
                            <a:schemeClr val="tx1"/>
                          </a:solidFill>
                          <a:effectLst/>
                          <a:latin typeface="+mn-lt"/>
                          <a:ea typeface="+mn-ea"/>
                          <a:cs typeface="+mn-cs"/>
                        </a:rPr>
                        <a:t>Interest not exempted under 3rd Schedule item (</a:t>
                      </a:r>
                      <a:r>
                        <a:rPr lang="en-US" sz="2000" kern="1200" dirty="0" err="1">
                          <a:solidFill>
                            <a:schemeClr val="tx1"/>
                          </a:solidFill>
                          <a:effectLst/>
                          <a:latin typeface="+mn-lt"/>
                          <a:ea typeface="+mn-ea"/>
                          <a:cs typeface="+mn-cs"/>
                        </a:rPr>
                        <a:t>i</a:t>
                      </a:r>
                      <a:r>
                        <a:rPr lang="en-US" sz="2000" kern="1200" dirty="0">
                          <a:solidFill>
                            <a:schemeClr val="tx1"/>
                          </a:solidFill>
                          <a:effectLst/>
                          <a:latin typeface="+mn-lt"/>
                          <a:ea typeface="+mn-ea"/>
                          <a:cs typeface="+mn-cs"/>
                        </a:rPr>
                        <a:t>)(ii)</a:t>
                      </a:r>
                    </a:p>
                  </a:txBody>
                  <a:tcPr/>
                </a:tc>
                <a:tc>
                  <a:txBody>
                    <a:bodyPr/>
                    <a:lstStyle/>
                    <a:p>
                      <a:pPr marL="0" marR="0" algn="ctr">
                        <a:lnSpc>
                          <a:spcPct val="107000"/>
                        </a:lnSpc>
                        <a:spcBef>
                          <a:spcPts val="0"/>
                        </a:spcBef>
                        <a:spcAft>
                          <a:spcPts val="0"/>
                        </a:spcAft>
                      </a:pPr>
                      <a:r>
                        <a:rPr lang="en-US" sz="2000" kern="1200" dirty="0">
                          <a:solidFill>
                            <a:schemeClr val="tx1"/>
                          </a:solidFill>
                          <a:effectLst/>
                          <a:latin typeface="+mn-lt"/>
                          <a:ea typeface="+mn-ea"/>
                          <a:cs typeface="+mn-cs"/>
                        </a:rPr>
                        <a:t>5%</a:t>
                      </a:r>
                    </a:p>
                  </a:txBody>
                  <a:tcPr/>
                </a:tc>
                <a:extLst>
                  <a:ext uri="{0D108BD9-81ED-4DB2-BD59-A6C34878D82A}">
                    <a16:rowId xmlns:a16="http://schemas.microsoft.com/office/drawing/2014/main" val="3226454763"/>
                  </a:ext>
                </a:extLst>
              </a:tr>
            </a:tbl>
          </a:graphicData>
        </a:graphic>
      </p:graphicFrame>
    </p:spTree>
    <p:extLst>
      <p:ext uri="{BB962C8B-B14F-4D97-AF65-F5344CB8AC3E}">
        <p14:creationId xmlns:p14="http://schemas.microsoft.com/office/powerpoint/2010/main" val="524509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11644E-A480-471C-93E4-00C64A475545}"/>
              </a:ext>
            </a:extLst>
          </p:cNvPr>
          <p:cNvSpPr>
            <a:spLocks noGrp="1"/>
          </p:cNvSpPr>
          <p:nvPr>
            <p:ph type="sldNum" sz="quarter" idx="12"/>
          </p:nvPr>
        </p:nvSpPr>
        <p:spPr/>
        <p:txBody>
          <a:bodyPr/>
          <a:lstStyle/>
          <a:p>
            <a:fld id="{B911D3BB-F4F1-4E3A-A10C-FC6C006EB99A}" type="slidenum">
              <a:rPr lang="en-US" smtClean="0"/>
              <a:t>39</a:t>
            </a:fld>
            <a:endParaRPr lang="en-US"/>
          </a:p>
        </p:txBody>
      </p:sp>
      <p:sp>
        <p:nvSpPr>
          <p:cNvPr id="3" name="Rectangle 2">
            <a:extLst>
              <a:ext uri="{FF2B5EF4-FFF2-40B4-BE49-F238E27FC236}">
                <a16:creationId xmlns:a16="http://schemas.microsoft.com/office/drawing/2014/main" id="{360A2741-7C18-45E5-9EAD-0D2661DDFA9D}"/>
              </a:ext>
            </a:extLst>
          </p:cNvPr>
          <p:cNvSpPr/>
          <p:nvPr/>
        </p:nvSpPr>
        <p:spPr>
          <a:xfrm>
            <a:off x="5668144" y="2021903"/>
            <a:ext cx="6336431" cy="2554545"/>
          </a:xfrm>
          <a:prstGeom prst="rect">
            <a:avLst/>
          </a:prstGeom>
        </p:spPr>
        <p:txBody>
          <a:bodyPr wrap="square">
            <a:spAutoFit/>
          </a:bodyPr>
          <a:lstStyle/>
          <a:p>
            <a:br>
              <a:rPr lang="en-GB" sz="2400" b="1" i="1" dirty="0">
                <a:latin typeface="Cambria" panose="02040503050406030204" pitchFamily="18" charset="0"/>
                <a:ea typeface="Cambria" panose="02040503050406030204" pitchFamily="18" charset="0"/>
              </a:rPr>
            </a:br>
            <a:r>
              <a:rPr lang="en-GB" sz="2400" b="1" i="1" dirty="0">
                <a:latin typeface="Cambria" panose="02040503050406030204" pitchFamily="18" charset="0"/>
                <a:ea typeface="Cambria" panose="02040503050406030204" pitchFamily="18" charset="0"/>
              </a:rPr>
              <a:t> </a:t>
            </a:r>
            <a:endParaRPr lang="en-GB" sz="1600" b="1" i="1" dirty="0">
              <a:latin typeface="Cambria" panose="02040503050406030204" pitchFamily="18" charset="0"/>
              <a:ea typeface="Cambria" panose="02040503050406030204" pitchFamily="18" charset="0"/>
            </a:endParaRPr>
          </a:p>
          <a:p>
            <a:r>
              <a:rPr lang="en-GB" sz="1600" b="1" dirty="0">
                <a:latin typeface="Cambria" panose="02040503050406030204" pitchFamily="18" charset="0"/>
                <a:ea typeface="Cambria" panose="02040503050406030204" pitchFamily="18" charset="0"/>
              </a:rPr>
              <a:t>ATHULA RANAWEERA (BSc., FCA, FCMA, FMAAT)</a:t>
            </a:r>
            <a:br>
              <a:rPr lang="en-GB" sz="1600" i="1" dirty="0">
                <a:latin typeface="Cambria" panose="02040503050406030204" pitchFamily="18" charset="0"/>
                <a:ea typeface="Cambria" panose="02040503050406030204" pitchFamily="18" charset="0"/>
              </a:rPr>
            </a:br>
            <a:r>
              <a:rPr lang="en-GB" sz="1600" b="1" i="1" dirty="0">
                <a:latin typeface="Cambria" panose="02040503050406030204" pitchFamily="18" charset="0"/>
                <a:ea typeface="Cambria" panose="02040503050406030204" pitchFamily="18" charset="0"/>
              </a:rPr>
              <a:t>Managing Partner: </a:t>
            </a:r>
            <a:r>
              <a:rPr lang="en-GB" sz="1600" b="1" i="1" dirty="0" err="1">
                <a:latin typeface="Cambria" panose="02040503050406030204" pitchFamily="18" charset="0"/>
                <a:ea typeface="Cambria" panose="02040503050406030204" pitchFamily="18" charset="0"/>
              </a:rPr>
              <a:t>Ranaweera</a:t>
            </a:r>
            <a:r>
              <a:rPr lang="en-GB" sz="1600" b="1" i="1" dirty="0">
                <a:latin typeface="Cambria" panose="02040503050406030204" pitchFamily="18" charset="0"/>
                <a:ea typeface="Cambria" panose="02040503050406030204" pitchFamily="18" charset="0"/>
              </a:rPr>
              <a:t> Associates (Chartered Accountants) </a:t>
            </a:r>
          </a:p>
          <a:p>
            <a:r>
              <a:rPr lang="en-GB" sz="1600" b="1" i="1" dirty="0">
                <a:latin typeface="Cambria" panose="02040503050406030204" pitchFamily="18" charset="0"/>
                <a:ea typeface="Cambria" panose="02040503050406030204" pitchFamily="18" charset="0"/>
              </a:rPr>
              <a:t>Managing Director -</a:t>
            </a:r>
            <a:r>
              <a:rPr lang="en-GB" sz="1600" i="1" dirty="0">
                <a:latin typeface="Cambria" panose="02040503050406030204" pitchFamily="18" charset="0"/>
                <a:ea typeface="Cambria" panose="02040503050406030204" pitchFamily="18" charset="0"/>
              </a:rPr>
              <a:t> </a:t>
            </a:r>
            <a:r>
              <a:rPr lang="en-GB" sz="1600" b="1" i="1" dirty="0">
                <a:latin typeface="Cambria" panose="02040503050406030204" pitchFamily="18" charset="0"/>
                <a:ea typeface="Cambria" panose="02040503050406030204" pitchFamily="18" charset="0"/>
              </a:rPr>
              <a:t>Assent Advisory Partners (Pvt) Ltd.</a:t>
            </a:r>
          </a:p>
          <a:p>
            <a:r>
              <a:rPr lang="en-GB" sz="1600" b="1" i="1" dirty="0">
                <a:latin typeface="Cambria" panose="02040503050406030204" pitchFamily="18" charset="0"/>
                <a:ea typeface="Cambria" panose="02040503050406030204" pitchFamily="18" charset="0"/>
              </a:rPr>
              <a:t>Assent Secretarial Consultants (Pvt) Ltd.</a:t>
            </a:r>
          </a:p>
          <a:p>
            <a:endParaRPr lang="en-GB" sz="1600" b="1" i="1" dirty="0">
              <a:latin typeface="Cambria" panose="02040503050406030204" pitchFamily="18" charset="0"/>
              <a:ea typeface="Cambria" panose="02040503050406030204" pitchFamily="18" charset="0"/>
            </a:endParaRPr>
          </a:p>
          <a:p>
            <a:r>
              <a:rPr lang="en-GB" sz="1600" b="1" i="1" dirty="0">
                <a:latin typeface="Cambria" panose="02040503050406030204" pitchFamily="18" charset="0"/>
                <a:ea typeface="Cambria" panose="02040503050406030204" pitchFamily="18" charset="0"/>
              </a:rPr>
              <a:t>+94 777 305 123, </a:t>
            </a:r>
          </a:p>
          <a:p>
            <a:r>
              <a:rPr lang="en-GB" sz="1600" b="1" i="1" dirty="0">
                <a:latin typeface="Cambria" panose="02040503050406030204" pitchFamily="18" charset="0"/>
                <a:ea typeface="Cambria" panose="02040503050406030204" pitchFamily="18" charset="0"/>
                <a:hlinkClick r:id="rId2"/>
              </a:rPr>
              <a:t>athula@ranaweeraasso.lk</a:t>
            </a:r>
            <a:r>
              <a:rPr lang="en-GB" sz="1600" b="1" i="1" dirty="0">
                <a:latin typeface="Cambria" panose="02040503050406030204" pitchFamily="18" charset="0"/>
                <a:ea typeface="Cambria" panose="02040503050406030204" pitchFamily="18" charset="0"/>
              </a:rPr>
              <a:t>	</a:t>
            </a:r>
            <a:r>
              <a:rPr lang="en-GB" sz="1600" b="1" dirty="0">
                <a:latin typeface="Cambria" panose="02040503050406030204" pitchFamily="18" charset="0"/>
                <a:ea typeface="Cambria" panose="02040503050406030204" pitchFamily="18" charset="0"/>
                <a:hlinkClick r:id="rId3"/>
              </a:rPr>
              <a:t> </a:t>
            </a:r>
            <a:r>
              <a:rPr lang="en-GB" sz="1600" b="1" i="1" dirty="0">
                <a:latin typeface="Cambria" panose="02040503050406030204" pitchFamily="18" charset="0"/>
                <a:ea typeface="Cambria" panose="02040503050406030204" pitchFamily="18" charset="0"/>
                <a:hlinkClick r:id="rId3"/>
              </a:rPr>
              <a:t>athula@assentadvisory.lk</a:t>
            </a:r>
            <a:endParaRPr lang="en-US" sz="1600" i="1" dirty="0">
              <a:latin typeface="Cambria" panose="02040503050406030204" pitchFamily="18" charset="0"/>
              <a:ea typeface="Cambria" panose="02040503050406030204" pitchFamily="18" charset="0"/>
            </a:endParaRPr>
          </a:p>
        </p:txBody>
      </p:sp>
      <p:pic>
        <p:nvPicPr>
          <p:cNvPr id="4" name="Picture 3" descr="C:\Users\athula.ranaweera\AppData\Local\Microsoft\Windows\INetCache\Content.Word\Logo - Assent advisory JPG.JPG">
            <a:extLst>
              <a:ext uri="{FF2B5EF4-FFF2-40B4-BE49-F238E27FC236}">
                <a16:creationId xmlns:a16="http://schemas.microsoft.com/office/drawing/2014/main" id="{D8A4D744-2249-4252-B8A6-58823E28DE7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358" y="5149805"/>
            <a:ext cx="1951746" cy="1475334"/>
          </a:xfrm>
          <a:prstGeom prst="rect">
            <a:avLst/>
          </a:prstGeom>
          <a:noFill/>
          <a:ln>
            <a:noFill/>
          </a:ln>
        </p:spPr>
      </p:pic>
      <p:pic>
        <p:nvPicPr>
          <p:cNvPr id="5" name="Content Placeholder 18">
            <a:extLst>
              <a:ext uri="{FF2B5EF4-FFF2-40B4-BE49-F238E27FC236}">
                <a16:creationId xmlns:a16="http://schemas.microsoft.com/office/drawing/2014/main" id="{0144BC29-0A55-4CCF-AB73-9B7BAB8CDF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8636" y="5149804"/>
            <a:ext cx="1885595" cy="1475335"/>
          </a:xfrm>
          <a:prstGeom prst="rect">
            <a:avLst/>
          </a:prstGeom>
        </p:spPr>
      </p:pic>
      <p:pic>
        <p:nvPicPr>
          <p:cNvPr id="6" name="Picture 5">
            <a:extLst>
              <a:ext uri="{FF2B5EF4-FFF2-40B4-BE49-F238E27FC236}">
                <a16:creationId xmlns:a16="http://schemas.microsoft.com/office/drawing/2014/main" id="{9B6AC65E-370D-492C-BB91-6912CA5C5A7F}"/>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5325035" y="5361451"/>
            <a:ext cx="2743200" cy="1192696"/>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15E43077-3D81-4F6B-AF30-B9DEC636ACC1}"/>
              </a:ext>
            </a:extLst>
          </p:cNvPr>
          <p:cNvSpPr/>
          <p:nvPr/>
        </p:nvSpPr>
        <p:spPr>
          <a:xfrm>
            <a:off x="0" y="0"/>
            <a:ext cx="12192000" cy="174418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3654AF27-1374-4BF1-BFB1-21A2AA4A0A26}"/>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956EC772-860A-48D1-8C30-E49FEC64DEFC}"/>
              </a:ext>
            </a:extLst>
          </p:cNvPr>
          <p:cNvSpPr txBox="1">
            <a:spLocks/>
          </p:cNvSpPr>
          <p:nvPr/>
        </p:nvSpPr>
        <p:spPr>
          <a:xfrm>
            <a:off x="374847" y="136524"/>
            <a:ext cx="10106861" cy="156983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800" b="1" dirty="0">
                <a:latin typeface="Cambria" panose="02040503050406030204" pitchFamily="18" charset="0"/>
                <a:ea typeface="Cambria" panose="02040503050406030204" pitchFamily="18" charset="0"/>
                <a:cs typeface="Nirmala UI" panose="020B0502040204020203" pitchFamily="34" charset="0"/>
              </a:rPr>
              <a:t>FOR  FURTHER  CLARIFICATIONS  PLEASE COMMUNICATE  WITH  US</a:t>
            </a:r>
            <a:r>
              <a:rPr lang="si-LK" sz="2800" b="1" dirty="0">
                <a:latin typeface="Cambria" panose="02040503050406030204" pitchFamily="18" charset="0"/>
                <a:ea typeface="Cambria" panose="02040503050406030204" pitchFamily="18" charset="0"/>
                <a:cs typeface="Nirmala UI" panose="020B0502040204020203" pitchFamily="34" charset="0"/>
              </a:rPr>
              <a:t> </a:t>
            </a:r>
            <a:r>
              <a:rPr lang="en-US" sz="2800" b="1" dirty="0">
                <a:latin typeface="Cambria" panose="02040503050406030204" pitchFamily="18" charset="0"/>
                <a:ea typeface="Cambria" panose="02040503050406030204" pitchFamily="18" charset="0"/>
                <a:cs typeface="Nirmala UI" panose="020B0502040204020203" pitchFamily="34" charset="0"/>
              </a:rPr>
              <a:t>………</a:t>
            </a:r>
          </a:p>
          <a:p>
            <a:endParaRPr lang="en-US" sz="3200" b="1" dirty="0">
              <a:latin typeface="Cambria" panose="02040503050406030204" pitchFamily="18" charset="0"/>
              <a:ea typeface="Cambria" panose="02040503050406030204" pitchFamily="18" charset="0"/>
            </a:endParaRPr>
          </a:p>
          <a:p>
            <a:endParaRPr lang="en-US" sz="3100" b="1" dirty="0">
              <a:latin typeface="Nirmala UI" panose="020B0502040204020203" pitchFamily="34" charset="0"/>
              <a:ea typeface="Cambria" panose="02040503050406030204" pitchFamily="18" charset="0"/>
              <a:cs typeface="Nirmala UI" panose="020B0502040204020203" pitchFamily="34" charset="0"/>
            </a:endParaRPr>
          </a:p>
        </p:txBody>
      </p:sp>
      <p:pic>
        <p:nvPicPr>
          <p:cNvPr id="11" name="Picture 10" descr="Text&#10;&#10;Description automatically generated">
            <a:extLst>
              <a:ext uri="{FF2B5EF4-FFF2-40B4-BE49-F238E27FC236}">
                <a16:creationId xmlns:a16="http://schemas.microsoft.com/office/drawing/2014/main" id="{C68EC0F4-DC9C-4D92-BA3E-196971FF20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90306" y="-121489"/>
            <a:ext cx="1756550" cy="1744183"/>
          </a:xfrm>
          <a:prstGeom prst="rect">
            <a:avLst/>
          </a:prstGeom>
        </p:spPr>
      </p:pic>
      <p:pic>
        <p:nvPicPr>
          <p:cNvPr id="12" name="Picture 11">
            <a:extLst>
              <a:ext uri="{FF2B5EF4-FFF2-40B4-BE49-F238E27FC236}">
                <a16:creationId xmlns:a16="http://schemas.microsoft.com/office/drawing/2014/main" id="{317CEB30-7AD4-4BE4-B59B-C1F7E586D1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425" y="1921916"/>
            <a:ext cx="5054756" cy="3064688"/>
          </a:xfrm>
          <a:prstGeom prst="rect">
            <a:avLst/>
          </a:prstGeom>
        </p:spPr>
      </p:pic>
    </p:spTree>
    <p:extLst>
      <p:ext uri="{BB962C8B-B14F-4D97-AF65-F5344CB8AC3E}">
        <p14:creationId xmlns:p14="http://schemas.microsoft.com/office/powerpoint/2010/main" val="69137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203200" y="1527278"/>
            <a:ext cx="11737787" cy="5194198"/>
          </a:xfrm>
        </p:spPr>
        <p:txBody>
          <a:bodyPr>
            <a:noAutofit/>
          </a:bodyPr>
          <a:lstStyle/>
          <a:p>
            <a:pPr algn="l">
              <a:lnSpc>
                <a:spcPct val="100000"/>
              </a:lnSpc>
            </a:pPr>
            <a:r>
              <a:rPr lang="en-US" sz="2200" b="1" dirty="0">
                <a:ea typeface="Cambria" panose="02040503050406030204" pitchFamily="18" charset="0"/>
              </a:rPr>
              <a:t>1.1. </a:t>
            </a:r>
            <a:r>
              <a:rPr lang="en-US" sz="2200" b="1" u="sng" dirty="0">
                <a:ea typeface="Cambria" panose="02040503050406030204" pitchFamily="18" charset="0"/>
              </a:rPr>
              <a:t>Under Strategic Development Project Act No. 14 of 2008 (SDPA)</a:t>
            </a:r>
          </a:p>
          <a:p>
            <a:pPr marL="342900" indent="-342900" algn="just">
              <a:lnSpc>
                <a:spcPct val="100000"/>
              </a:lnSpc>
              <a:buFont typeface="Arial" panose="020B0604020202020204" pitchFamily="34" charset="0"/>
              <a:buChar char="•"/>
            </a:pPr>
            <a:r>
              <a:rPr lang="en-US" sz="2200" dirty="0">
                <a:ea typeface="Cambria" panose="02040503050406030204" pitchFamily="18" charset="0"/>
              </a:rPr>
              <a:t>SDPA No. 14 of 2008, as amended by Act No. 12 of 2011 and Act No. 16 of 2013. </a:t>
            </a:r>
          </a:p>
          <a:p>
            <a:pPr marL="342900" indent="-342900" algn="just">
              <a:lnSpc>
                <a:spcPct val="100000"/>
              </a:lnSpc>
              <a:buFont typeface="Arial" panose="020B0604020202020204" pitchFamily="34" charset="0"/>
              <a:buChar char="•"/>
            </a:pPr>
            <a:r>
              <a:rPr lang="en-US" sz="2200" dirty="0">
                <a:ea typeface="Cambria" panose="02040503050406030204" pitchFamily="18" charset="0"/>
              </a:rPr>
              <a:t>SDPA empowered to grant tax exemptions for </a:t>
            </a:r>
            <a:r>
              <a:rPr lang="en-US" sz="2200" u="sng" dirty="0">
                <a:ea typeface="Cambria" panose="02040503050406030204" pitchFamily="18" charset="0"/>
              </a:rPr>
              <a:t>Projects</a:t>
            </a:r>
            <a:r>
              <a:rPr lang="en-US" sz="2200" dirty="0">
                <a:ea typeface="Cambria" panose="02040503050406030204" pitchFamily="18" charset="0"/>
              </a:rPr>
              <a:t> of Companies.</a:t>
            </a:r>
          </a:p>
          <a:p>
            <a:pPr marL="342900" indent="-342900" algn="just">
              <a:lnSpc>
                <a:spcPct val="100000"/>
              </a:lnSpc>
              <a:buFont typeface="Arial" panose="020B0604020202020204" pitchFamily="34" charset="0"/>
              <a:buChar char="•"/>
            </a:pPr>
            <a:r>
              <a:rPr lang="en-US" sz="2200" dirty="0">
                <a:ea typeface="Cambria" panose="02040503050406030204" pitchFamily="18" charset="0"/>
              </a:rPr>
              <a:t>SDPA is </a:t>
            </a:r>
            <a:r>
              <a:rPr lang="en-US" sz="2200" u="sng" dirty="0">
                <a:ea typeface="Cambria" panose="02040503050406030204" pitchFamily="18" charset="0"/>
              </a:rPr>
              <a:t>reactivated</a:t>
            </a:r>
            <a:r>
              <a:rPr lang="en-US" sz="2200" dirty="0">
                <a:ea typeface="Cambria" panose="02040503050406030204" pitchFamily="18" charset="0"/>
              </a:rPr>
              <a:t> in 2019 after several years.</a:t>
            </a:r>
          </a:p>
          <a:p>
            <a:pPr marL="342900" indent="-342900" algn="just">
              <a:lnSpc>
                <a:spcPct val="100000"/>
              </a:lnSpc>
              <a:buFont typeface="Arial" panose="020B0604020202020204" pitchFamily="34" charset="0"/>
              <a:buChar char="•"/>
            </a:pPr>
            <a:r>
              <a:rPr lang="en-US" sz="2200" dirty="0">
                <a:ea typeface="Cambria" panose="02040503050406030204" pitchFamily="18" charset="0"/>
              </a:rPr>
              <a:t>SDPA </a:t>
            </a:r>
            <a:r>
              <a:rPr lang="en-US" sz="2200" dirty="0">
                <a:ea typeface="Times New Roman" panose="02020603050405020304" pitchFamily="18" charset="0"/>
                <a:cs typeface="Calibri" panose="020F0502020204030204" pitchFamily="34" charset="0"/>
              </a:rPr>
              <a:t>empowered to grant tax holidays up to </a:t>
            </a:r>
            <a:r>
              <a:rPr lang="en-US" sz="2200" u="sng" dirty="0">
                <a:ea typeface="Times New Roman" panose="02020603050405020304" pitchFamily="18" charset="0"/>
                <a:cs typeface="Calibri" panose="020F0502020204030204" pitchFamily="34" charset="0"/>
              </a:rPr>
              <a:t>25 years maximum</a:t>
            </a:r>
            <a:r>
              <a:rPr lang="en-US" sz="2200" dirty="0">
                <a:ea typeface="Times New Roman" panose="02020603050405020304" pitchFamily="18" charset="0"/>
                <a:cs typeface="Calibri" panose="020F0502020204030204" pitchFamily="34" charset="0"/>
              </a:rPr>
              <a:t>. </a:t>
            </a:r>
          </a:p>
          <a:p>
            <a:pPr marL="342900" indent="-342900" algn="just">
              <a:lnSpc>
                <a:spcPct val="100000"/>
              </a:lnSpc>
              <a:buFont typeface="Arial" panose="020B0604020202020204" pitchFamily="34" charset="0"/>
              <a:buChar char="•"/>
            </a:pPr>
            <a:r>
              <a:rPr lang="en-US" sz="2200" dirty="0">
                <a:ea typeface="Cambria" panose="02040503050406030204" pitchFamily="18" charset="0"/>
              </a:rPr>
              <a:t>SDPA </a:t>
            </a:r>
            <a:r>
              <a:rPr lang="en-US" sz="2200" u="sng" dirty="0">
                <a:ea typeface="Times New Roman" panose="02020603050405020304" pitchFamily="18" charset="0"/>
                <a:cs typeface="Calibri" panose="020F0502020204030204" pitchFamily="34" charset="0"/>
              </a:rPr>
              <a:t>supersedes</a:t>
            </a:r>
            <a:r>
              <a:rPr lang="en-US" sz="2200" dirty="0">
                <a:ea typeface="Times New Roman" panose="02020603050405020304" pitchFamily="18" charset="0"/>
                <a:cs typeface="Calibri" panose="020F0502020204030204" pitchFamily="34" charset="0"/>
              </a:rPr>
              <a:t> several other legislations.</a:t>
            </a:r>
          </a:p>
          <a:p>
            <a:pPr marL="342900" indent="-342900" algn="just">
              <a:lnSpc>
                <a:spcPct val="100000"/>
              </a:lnSpc>
              <a:buFont typeface="Arial" panose="020B0604020202020204" pitchFamily="34" charset="0"/>
              <a:buChar char="•"/>
            </a:pPr>
            <a:r>
              <a:rPr lang="en-US" sz="2200" b="1" dirty="0">
                <a:ea typeface="Times New Roman" panose="02020603050405020304" pitchFamily="18" charset="0"/>
                <a:cs typeface="Calibri" panose="020F0502020204030204" pitchFamily="34" charset="0"/>
              </a:rPr>
              <a:t>Approval Process –</a:t>
            </a:r>
            <a:r>
              <a:rPr lang="en-US" sz="2200" dirty="0">
                <a:ea typeface="Times New Roman" panose="02020603050405020304" pitchFamily="18" charset="0"/>
                <a:cs typeface="Calibri" panose="020F0502020204030204" pitchFamily="34" charset="0"/>
              </a:rPr>
              <a:t> </a:t>
            </a:r>
          </a:p>
          <a:p>
            <a:pPr marL="460375" lvl="1" algn="just">
              <a:lnSpc>
                <a:spcPct val="100000"/>
              </a:lnSpc>
              <a:tabLst>
                <a:tab pos="914400" algn="l"/>
              </a:tabLst>
            </a:pPr>
            <a:r>
              <a:rPr lang="en-US" sz="2200" dirty="0">
                <a:ea typeface="Times New Roman" panose="02020603050405020304" pitchFamily="18" charset="0"/>
                <a:cs typeface="Calibri" panose="020F0502020204030204" pitchFamily="34" charset="0"/>
              </a:rPr>
              <a:t>(</a:t>
            </a:r>
            <a:r>
              <a:rPr lang="en-US" sz="2200" dirty="0" err="1">
                <a:ea typeface="Times New Roman" panose="02020603050405020304" pitchFamily="18" charset="0"/>
                <a:cs typeface="Calibri" panose="020F0502020204030204" pitchFamily="34" charset="0"/>
              </a:rPr>
              <a:t>i</a:t>
            </a:r>
            <a:r>
              <a:rPr lang="en-US" sz="2200" dirty="0">
                <a:ea typeface="Times New Roman" panose="02020603050405020304" pitchFamily="18" charset="0"/>
                <a:cs typeface="Calibri" panose="020F0502020204030204" pitchFamily="34" charset="0"/>
              </a:rPr>
              <a:t>) 	BOI </a:t>
            </a:r>
            <a:r>
              <a:rPr lang="en-US" sz="2200" u="sng" dirty="0">
                <a:ea typeface="Times New Roman" panose="02020603050405020304" pitchFamily="18" charset="0"/>
                <a:cs typeface="Calibri" panose="020F0502020204030204" pitchFamily="34" charset="0"/>
              </a:rPr>
              <a:t>identify</a:t>
            </a:r>
            <a:r>
              <a:rPr lang="en-US" sz="2200" b="1" i="1" baseline="30000" dirty="0">
                <a:solidFill>
                  <a:srgbClr val="FF0000"/>
                </a:solidFill>
              </a:rPr>
              <a:t> </a:t>
            </a:r>
            <a:r>
              <a:rPr lang="en-US" sz="2200" dirty="0">
                <a:ea typeface="Times New Roman" panose="02020603050405020304" pitchFamily="18" charset="0"/>
                <a:cs typeface="Calibri" panose="020F0502020204030204" pitchFamily="34" charset="0"/>
              </a:rPr>
              <a:t> a project as a SDPA with the consultation of the line Minister, </a:t>
            </a:r>
          </a:p>
          <a:p>
            <a:pPr marL="460375" lvl="1" algn="just">
              <a:lnSpc>
                <a:spcPct val="100000"/>
              </a:lnSpc>
              <a:tabLst>
                <a:tab pos="914400" algn="l"/>
              </a:tabLst>
            </a:pPr>
            <a:r>
              <a:rPr lang="en-US" sz="2200" dirty="0">
                <a:ea typeface="Times New Roman" panose="02020603050405020304" pitchFamily="18" charset="0"/>
                <a:cs typeface="Calibri" panose="020F0502020204030204" pitchFamily="34" charset="0"/>
              </a:rPr>
              <a:t>(ii) 	</a:t>
            </a:r>
            <a:r>
              <a:rPr lang="en-US" sz="2200" u="sng" dirty="0">
                <a:ea typeface="Times New Roman" panose="02020603050405020304" pitchFamily="18" charset="0"/>
                <a:cs typeface="Calibri" panose="020F0502020204030204" pitchFamily="34" charset="0"/>
              </a:rPr>
              <a:t>Gazette it</a:t>
            </a:r>
            <a:r>
              <a:rPr lang="en-US" sz="2200" dirty="0">
                <a:ea typeface="Times New Roman" panose="02020603050405020304" pitchFamily="18" charset="0"/>
                <a:cs typeface="Calibri" panose="020F0502020204030204" pitchFamily="34" charset="0"/>
              </a:rPr>
              <a:t> by the Minister In-charge of investments, </a:t>
            </a:r>
          </a:p>
          <a:p>
            <a:pPr marL="460375" lvl="1" algn="just">
              <a:lnSpc>
                <a:spcPct val="100000"/>
              </a:lnSpc>
              <a:tabLst>
                <a:tab pos="914400" algn="l"/>
              </a:tabLst>
            </a:pPr>
            <a:r>
              <a:rPr lang="en-US" sz="2200" dirty="0">
                <a:ea typeface="Times New Roman" panose="02020603050405020304" pitchFamily="18" charset="0"/>
                <a:cs typeface="Calibri" panose="020F0502020204030204" pitchFamily="34" charset="0"/>
              </a:rPr>
              <a:t>(iii) 	After 30 days of </a:t>
            </a:r>
            <a:r>
              <a:rPr lang="en-US" sz="2200" dirty="0" err="1">
                <a:ea typeface="Times New Roman" panose="02020603050405020304" pitchFamily="18" charset="0"/>
                <a:cs typeface="Calibri" panose="020F0502020204030204" pitchFamily="34" charset="0"/>
              </a:rPr>
              <a:t>gazetting</a:t>
            </a:r>
            <a:r>
              <a:rPr lang="en-US" sz="2200" dirty="0">
                <a:ea typeface="Times New Roman" panose="02020603050405020304" pitchFamily="18" charset="0"/>
                <a:cs typeface="Calibri" panose="020F0502020204030204" pitchFamily="34" charset="0"/>
              </a:rPr>
              <a:t> needs to get it </a:t>
            </a:r>
            <a:r>
              <a:rPr lang="en-US" sz="2200" u="sng" dirty="0">
                <a:ea typeface="Times New Roman" panose="02020603050405020304" pitchFamily="18" charset="0"/>
                <a:cs typeface="Calibri" panose="020F0502020204030204" pitchFamily="34" charset="0"/>
              </a:rPr>
              <a:t>approved by the Cabinet</a:t>
            </a:r>
            <a:r>
              <a:rPr lang="en-US" sz="2200" dirty="0">
                <a:ea typeface="Times New Roman" panose="02020603050405020304" pitchFamily="18" charset="0"/>
                <a:cs typeface="Calibri" panose="020F0502020204030204" pitchFamily="34" charset="0"/>
              </a:rPr>
              <a:t>, </a:t>
            </a:r>
          </a:p>
          <a:p>
            <a:pPr marL="460375" lvl="1" algn="just">
              <a:lnSpc>
                <a:spcPct val="100000"/>
              </a:lnSpc>
              <a:tabLst>
                <a:tab pos="914400" algn="l"/>
              </a:tabLst>
            </a:pPr>
            <a:r>
              <a:rPr lang="en-US" sz="2200" dirty="0">
                <a:ea typeface="Times New Roman" panose="02020603050405020304" pitchFamily="18" charset="0"/>
                <a:cs typeface="Calibri" panose="020F0502020204030204" pitchFamily="34" charset="0"/>
              </a:rPr>
              <a:t>(iv) 	Within 6 weeks of Cabinet approval that </a:t>
            </a:r>
            <a:r>
              <a:rPr lang="en-US" sz="2200" u="sng" dirty="0">
                <a:ea typeface="Times New Roman" panose="02020603050405020304" pitchFamily="18" charset="0"/>
                <a:cs typeface="Calibri" panose="020F0502020204030204" pitchFamily="34" charset="0"/>
              </a:rPr>
              <a:t>order be gazette,</a:t>
            </a:r>
            <a:r>
              <a:rPr lang="en-US" sz="2200" dirty="0">
                <a:ea typeface="Times New Roman" panose="02020603050405020304" pitchFamily="18" charset="0"/>
                <a:cs typeface="Calibri" panose="020F0502020204030204" pitchFamily="34" charset="0"/>
              </a:rPr>
              <a:t> </a:t>
            </a:r>
          </a:p>
          <a:p>
            <a:pPr marL="460375" lvl="1" algn="just">
              <a:lnSpc>
                <a:spcPct val="100000"/>
              </a:lnSpc>
              <a:tabLst>
                <a:tab pos="914400" algn="l"/>
              </a:tabLst>
            </a:pPr>
            <a:r>
              <a:rPr lang="en-US" sz="2200" dirty="0">
                <a:ea typeface="Times New Roman" panose="02020603050405020304" pitchFamily="18" charset="0"/>
                <a:cs typeface="Calibri" panose="020F0502020204030204" pitchFamily="34" charset="0"/>
              </a:rPr>
              <a:t>(v) 	Within 3 months of that </a:t>
            </a:r>
            <a:r>
              <a:rPr lang="en-US" sz="2200" dirty="0" err="1">
                <a:ea typeface="Times New Roman" panose="02020603050405020304" pitchFamily="18" charset="0"/>
                <a:cs typeface="Calibri" panose="020F0502020204030204" pitchFamily="34" charset="0"/>
              </a:rPr>
              <a:t>gazetting</a:t>
            </a:r>
            <a:r>
              <a:rPr lang="en-US" sz="2200" dirty="0">
                <a:ea typeface="Times New Roman" panose="02020603050405020304" pitchFamily="18" charset="0"/>
                <a:cs typeface="Calibri" panose="020F0502020204030204" pitchFamily="34" charset="0"/>
              </a:rPr>
              <a:t> needs to get it </a:t>
            </a:r>
            <a:r>
              <a:rPr lang="en-US" sz="2200" u="sng" dirty="0">
                <a:ea typeface="Times New Roman" panose="02020603050405020304" pitchFamily="18" charset="0"/>
                <a:cs typeface="Calibri" panose="020F0502020204030204" pitchFamily="34" charset="0"/>
              </a:rPr>
              <a:t>approved by the Parliament</a:t>
            </a:r>
            <a:r>
              <a:rPr lang="en-US" sz="2200" dirty="0">
                <a:ea typeface="Times New Roman" panose="02020603050405020304" pitchFamily="18" charset="0"/>
                <a:cs typeface="Calibri" panose="020F0502020204030204" pitchFamily="34" charset="0"/>
              </a:rPr>
              <a:t>.</a:t>
            </a:r>
            <a:endParaRPr lang="en-US" sz="2200" dirty="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a:xfrm>
            <a:off x="11068424" y="6356350"/>
            <a:ext cx="285376" cy="365125"/>
          </a:xfrm>
        </p:spPr>
        <p:txBody>
          <a:bodyPr/>
          <a:lstStyle/>
          <a:p>
            <a:fld id="{B911D3BB-F4F1-4E3A-A10C-FC6C006EB99A}" type="slidenum">
              <a:rPr lang="en-US" smtClean="0"/>
              <a:t>4</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113553"/>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1906" y="-116134"/>
            <a:ext cx="1500094"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23429" y="-28244"/>
            <a:ext cx="10562815" cy="1413724"/>
          </a:xfrm>
        </p:spPr>
        <p:txBody>
          <a:bodyPr vert="horz" lIns="91440" tIns="45720" rIns="91440" bIns="45720" rtlCol="0" anchor="ctr">
            <a:noAutofit/>
          </a:bodyPr>
          <a:lstStyle/>
          <a:p>
            <a:pPr algn="l">
              <a:lnSpc>
                <a:spcPct val="150000"/>
              </a:lnSpc>
            </a:pPr>
            <a:r>
              <a:rPr lang="en-US"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 </a:t>
            </a:r>
            <a:br>
              <a:rPr lang="en-US" sz="3200" b="1" dirty="0">
                <a:latin typeface="+mn-lt"/>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1. Income Tax Exemptions – Business Income</a:t>
            </a:r>
            <a:endParaRPr lang="en-US" sz="32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75752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49411" y="1582407"/>
            <a:ext cx="11516495" cy="5275593"/>
          </a:xfrm>
        </p:spPr>
        <p:txBody>
          <a:bodyPr>
            <a:normAutofit/>
          </a:bodyPr>
          <a:lstStyle/>
          <a:p>
            <a:pPr algn="l">
              <a:lnSpc>
                <a:spcPct val="100000"/>
              </a:lnSpc>
            </a:pPr>
            <a:r>
              <a:rPr lang="en-US" sz="2200" b="1" dirty="0">
                <a:ea typeface="Cambria" panose="02040503050406030204" pitchFamily="18" charset="0"/>
              </a:rPr>
              <a:t>1.1. </a:t>
            </a:r>
            <a:r>
              <a:rPr lang="en-US" sz="2200" b="1" u="sng" dirty="0">
                <a:ea typeface="Cambria" panose="02040503050406030204" pitchFamily="18" charset="0"/>
              </a:rPr>
              <a:t>Under Strategic Development Project Act (SDPA) </a:t>
            </a:r>
            <a:r>
              <a:rPr lang="en-US" sz="2200" b="1" u="sng" dirty="0">
                <a:solidFill>
                  <a:prstClr val="black"/>
                </a:solidFill>
                <a:ea typeface="Cambria" panose="02040503050406030204" pitchFamily="18" charset="0"/>
                <a:cs typeface="AngsanaUPC" panose="02020603050405020304" pitchFamily="18" charset="-34"/>
              </a:rPr>
              <a:t>(Contd.)</a:t>
            </a:r>
            <a:r>
              <a:rPr lang="en-US" sz="2200" b="1" u="sng" dirty="0">
                <a:ea typeface="Cambria" panose="02040503050406030204" pitchFamily="18" charset="0"/>
              </a:rPr>
              <a:t> </a:t>
            </a:r>
          </a:p>
          <a:p>
            <a:pPr marL="342900" indent="-342900" algn="l">
              <a:lnSpc>
                <a:spcPct val="100000"/>
              </a:lnSpc>
              <a:buFont typeface="Arial" panose="020B0604020202020204" pitchFamily="34" charset="0"/>
              <a:buChar char="•"/>
            </a:pPr>
            <a:r>
              <a:rPr lang="en-US" sz="2200" b="1" u="sng" dirty="0">
                <a:ea typeface="Cambria" panose="02040503050406030204" pitchFamily="18" charset="0"/>
                <a:cs typeface="Calibri" panose="020F0502020204030204" pitchFamily="34" charset="0"/>
              </a:rPr>
              <a:t>Coverage of other Acts</a:t>
            </a:r>
            <a:r>
              <a:rPr lang="en-US" sz="2200" u="sng" dirty="0">
                <a:ea typeface="Cambria" panose="02040503050406030204" pitchFamily="18" charset="0"/>
                <a:cs typeface="Calibri" panose="020F0502020204030204" pitchFamily="34" charset="0"/>
              </a:rPr>
              <a:t>;</a:t>
            </a:r>
            <a:endParaRPr lang="en-US" sz="2200" u="sng" dirty="0">
              <a:ea typeface="Cambria" panose="02040503050406030204" pitchFamily="18" charset="0"/>
            </a:endParaRPr>
          </a:p>
          <a:p>
            <a:pPr marL="341313" algn="just">
              <a:lnSpc>
                <a:spcPct val="100000"/>
              </a:lnSpc>
              <a:spcBef>
                <a:spcPts val="0"/>
              </a:spcBef>
              <a:buFont typeface="Arial" panose="020B0604020202020204" pitchFamily="34" charset="0"/>
              <a:buAutoNum type="romanLcParenBoth"/>
              <a:tabLst>
                <a:tab pos="460375" algn="l"/>
                <a:tab pos="1028700" algn="l"/>
              </a:tabLst>
            </a:pPr>
            <a:r>
              <a:rPr lang="en-US" sz="2200" dirty="0">
                <a:ea typeface="Cambria" panose="02040503050406030204" pitchFamily="18" charset="0"/>
                <a:cs typeface="Calibri" panose="020F0502020204030204" pitchFamily="34" charset="0"/>
              </a:rPr>
              <a:t>      The Inland Revenue Act No. 10 of 2006 &amp; No. 24 of 2017 </a:t>
            </a:r>
            <a:r>
              <a:rPr lang="en-US" sz="2200" dirty="0">
                <a:ea typeface="Cambria" panose="02040503050406030204" pitchFamily="18" charset="0"/>
              </a:rPr>
              <a:t>[Sec.9(3)-IR Act No. 24 of 2017]</a:t>
            </a:r>
          </a:p>
          <a:p>
            <a:pPr marL="341313" algn="just">
              <a:lnSpc>
                <a:spcPct val="100000"/>
              </a:lnSpc>
              <a:spcBef>
                <a:spcPts val="0"/>
              </a:spcBef>
              <a:buAutoNum type="romanLcParenBoth"/>
              <a:tabLst>
                <a:tab pos="1028700" algn="l"/>
              </a:tabLst>
            </a:pPr>
            <a:r>
              <a:rPr lang="en-US" sz="2200" dirty="0">
                <a:ea typeface="Cambria" panose="02040503050406030204" pitchFamily="18" charset="0"/>
                <a:cs typeface="Calibri" panose="020F0502020204030204" pitchFamily="34" charset="0"/>
              </a:rPr>
              <a:t>     The Value Added Tax Act, No. 14 of 2002</a:t>
            </a:r>
          </a:p>
          <a:p>
            <a:pPr marL="341313" algn="just">
              <a:lnSpc>
                <a:spcPct val="100000"/>
              </a:lnSpc>
              <a:spcBef>
                <a:spcPts val="0"/>
              </a:spcBef>
              <a:tabLst>
                <a:tab pos="460375" algn="l"/>
                <a:tab pos="1028700" algn="l"/>
              </a:tabLst>
            </a:pPr>
            <a:r>
              <a:rPr lang="en-US" sz="2200" dirty="0">
                <a:ea typeface="Cambria" panose="02040503050406030204" pitchFamily="18" charset="0"/>
              </a:rPr>
              <a:t>(iii) 	The Finance Act, No. 11 of 2002 </a:t>
            </a:r>
            <a:endParaRPr lang="en-US" sz="2200" dirty="0">
              <a:ea typeface="Cambria" panose="02040503050406030204" pitchFamily="18" charset="0"/>
              <a:cs typeface="Times New Roman" panose="02020603050405020304" pitchFamily="18" charset="0"/>
            </a:endParaRPr>
          </a:p>
          <a:p>
            <a:pPr marL="341313" algn="just">
              <a:lnSpc>
                <a:spcPct val="100000"/>
              </a:lnSpc>
              <a:spcBef>
                <a:spcPts val="0"/>
              </a:spcBef>
              <a:tabLst>
                <a:tab pos="460375" algn="l"/>
                <a:tab pos="1028700" algn="l"/>
              </a:tabLst>
            </a:pPr>
            <a:r>
              <a:rPr lang="en-US" sz="2200" dirty="0">
                <a:ea typeface="Cambria" panose="02040503050406030204" pitchFamily="18" charset="0"/>
              </a:rPr>
              <a:t>(iv) 	The Finance Act, No. 5 of 2005 </a:t>
            </a:r>
          </a:p>
          <a:p>
            <a:pPr marL="341313" algn="just">
              <a:lnSpc>
                <a:spcPct val="100000"/>
              </a:lnSpc>
              <a:spcBef>
                <a:spcPts val="0"/>
              </a:spcBef>
              <a:tabLst>
                <a:tab pos="460375" algn="l"/>
                <a:tab pos="1028700" algn="l"/>
              </a:tabLst>
            </a:pPr>
            <a:r>
              <a:rPr lang="en-US" sz="2200" dirty="0">
                <a:ea typeface="Cambria" panose="02040503050406030204" pitchFamily="18" charset="0"/>
              </a:rPr>
              <a:t>(v) 	The Excise (Special Provision) Act, No. 13 of 1989</a:t>
            </a:r>
          </a:p>
          <a:p>
            <a:pPr marL="341313" algn="just">
              <a:lnSpc>
                <a:spcPct val="100000"/>
              </a:lnSpc>
              <a:spcBef>
                <a:spcPts val="0"/>
              </a:spcBef>
              <a:tabLst>
                <a:tab pos="460375" algn="l"/>
                <a:tab pos="1028700" algn="l"/>
              </a:tabLst>
            </a:pPr>
            <a:r>
              <a:rPr lang="en-US" sz="2200" dirty="0">
                <a:ea typeface="Cambria" panose="02040503050406030204" pitchFamily="18" charset="0"/>
              </a:rPr>
              <a:t>(vi) 	The Economic Service Charge Act, No. 13 of 2006 </a:t>
            </a:r>
          </a:p>
          <a:p>
            <a:pPr marL="341313" algn="just">
              <a:lnSpc>
                <a:spcPct val="100000"/>
              </a:lnSpc>
              <a:spcBef>
                <a:spcPts val="0"/>
              </a:spcBef>
              <a:tabLst>
                <a:tab pos="460375" algn="l"/>
                <a:tab pos="1028700" algn="l"/>
              </a:tabLst>
            </a:pPr>
            <a:r>
              <a:rPr lang="en-US" sz="2200" dirty="0">
                <a:ea typeface="Cambria" panose="02040503050406030204" pitchFamily="18" charset="0"/>
              </a:rPr>
              <a:t>(vii) 	The Debits Tax Act, No. 16 of 2002 </a:t>
            </a:r>
          </a:p>
          <a:p>
            <a:pPr marL="341313" algn="just">
              <a:lnSpc>
                <a:spcPct val="100000"/>
              </a:lnSpc>
              <a:spcBef>
                <a:spcPts val="0"/>
              </a:spcBef>
              <a:tabLst>
                <a:tab pos="460375" algn="l"/>
                <a:tab pos="1028700" algn="l"/>
              </a:tabLst>
            </a:pPr>
            <a:r>
              <a:rPr lang="en-US" sz="2200" dirty="0">
                <a:ea typeface="Cambria" panose="02040503050406030204" pitchFamily="18" charset="0"/>
              </a:rPr>
              <a:t>(viii) 	Customs Ordinance (Chapter 235)</a:t>
            </a:r>
          </a:p>
          <a:p>
            <a:pPr marL="341313" algn="just">
              <a:lnSpc>
                <a:spcPct val="100000"/>
              </a:lnSpc>
              <a:spcBef>
                <a:spcPts val="0"/>
              </a:spcBef>
              <a:tabLst>
                <a:tab pos="460375" algn="l"/>
                <a:tab pos="1028700" algn="l"/>
              </a:tabLst>
            </a:pPr>
            <a:r>
              <a:rPr lang="en-US" sz="2200" dirty="0">
                <a:ea typeface="Cambria" panose="02040503050406030204" pitchFamily="18" charset="0"/>
              </a:rPr>
              <a:t>(ix) 	The Nation Building Tax Act, No. 9 of 2009 </a:t>
            </a:r>
          </a:p>
          <a:p>
            <a:pPr marL="341313" algn="just">
              <a:lnSpc>
                <a:spcPct val="100000"/>
              </a:lnSpc>
              <a:spcBef>
                <a:spcPts val="0"/>
              </a:spcBef>
              <a:tabLst>
                <a:tab pos="460375" algn="l"/>
                <a:tab pos="1028700" algn="l"/>
              </a:tabLst>
            </a:pPr>
            <a:r>
              <a:rPr lang="en-US" sz="2200" dirty="0">
                <a:ea typeface="Cambria" panose="02040503050406030204" pitchFamily="18" charset="0"/>
              </a:rPr>
              <a:t>(x) 	The Ports and Airports Development Levy Act, No. 18 of 2011</a:t>
            </a:r>
          </a:p>
          <a:p>
            <a:pPr marL="341313" algn="just">
              <a:lnSpc>
                <a:spcPct val="100000"/>
              </a:lnSpc>
              <a:spcBef>
                <a:spcPts val="0"/>
              </a:spcBef>
              <a:tabLst>
                <a:tab pos="460375" algn="l"/>
                <a:tab pos="1028700" algn="l"/>
              </a:tabLst>
            </a:pPr>
            <a:r>
              <a:rPr lang="en-US" sz="2200" dirty="0">
                <a:ea typeface="Cambria" panose="02040503050406030204" pitchFamily="18" charset="0"/>
              </a:rPr>
              <a:t>(xi) 	The Sri Lanka Export Development Act, No. 40 of 1979 </a:t>
            </a:r>
          </a:p>
          <a:p>
            <a:pPr marL="341313" algn="just">
              <a:lnSpc>
                <a:spcPct val="100000"/>
              </a:lnSpc>
              <a:spcBef>
                <a:spcPts val="0"/>
              </a:spcBef>
              <a:tabLst>
                <a:tab pos="460375" algn="l"/>
                <a:tab pos="1028700" algn="l"/>
              </a:tabLst>
            </a:pPr>
            <a:r>
              <a:rPr lang="en-US" sz="2200" dirty="0">
                <a:ea typeface="Cambria" panose="02040503050406030204" pitchFamily="18" charset="0"/>
              </a:rPr>
              <a:t>(xii) 	The Betting and Gaming Levy Act. No. 40 of 1988 </a:t>
            </a:r>
          </a:p>
          <a:p>
            <a:pPr algn="just">
              <a:lnSpc>
                <a:spcPct val="100000"/>
              </a:lnSpc>
              <a:spcBef>
                <a:spcPts val="2400"/>
              </a:spcBef>
            </a:pPr>
            <a:endParaRPr lang="en-US"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5</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0"/>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5928" y="-121489"/>
            <a:ext cx="1506071"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23429" y="-28244"/>
            <a:ext cx="10562815" cy="1413724"/>
          </a:xfrm>
        </p:spPr>
        <p:txBody>
          <a:bodyPr vert="horz" lIns="91440" tIns="45720" rIns="91440" bIns="45720" rtlCol="0" anchor="ctr">
            <a:noAutofit/>
          </a:bodyPr>
          <a:lstStyle/>
          <a:p>
            <a:pPr algn="l">
              <a:lnSpc>
                <a:spcPct val="150000"/>
              </a:lnSpc>
            </a:pPr>
            <a:r>
              <a:rPr lang="en-US"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 </a:t>
            </a:r>
            <a:br>
              <a:rPr lang="en-US" sz="3200" b="1" dirty="0">
                <a:latin typeface="+mn-lt"/>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1. Income Tax Exemptions – Business Income (Contd.)</a:t>
            </a:r>
            <a:endParaRPr lang="en-US" sz="32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1848850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93103" y="1578903"/>
            <a:ext cx="11642478" cy="5275593"/>
          </a:xfrm>
        </p:spPr>
        <p:txBody>
          <a:bodyPr>
            <a:normAutofit/>
          </a:bodyPr>
          <a:lstStyle/>
          <a:p>
            <a:pPr algn="just">
              <a:lnSpc>
                <a:spcPct val="150000"/>
              </a:lnSpc>
              <a:spcBef>
                <a:spcPts val="2400"/>
              </a:spcBef>
            </a:pPr>
            <a:r>
              <a:rPr lang="en-US" b="1" dirty="0">
                <a:ea typeface="Cambria" panose="02040503050406030204" pitchFamily="18" charset="0"/>
              </a:rPr>
              <a:t>1.2. </a:t>
            </a:r>
            <a:r>
              <a:rPr lang="en-US" b="1" u="sng" dirty="0">
                <a:ea typeface="Cambria" panose="02040503050406030204" pitchFamily="18" charset="0"/>
              </a:rPr>
              <a:t>Under IR Act</a:t>
            </a:r>
          </a:p>
          <a:p>
            <a:pPr algn="just"/>
            <a:r>
              <a:rPr lang="en-US" b="1" dirty="0">
                <a:ea typeface="Cambria" panose="02040503050406030204" pitchFamily="18" charset="0"/>
              </a:rPr>
              <a:t>1.2.1 Gain on realization of land or building which was sold to REIT- [3rd Sch.(</a:t>
            </a:r>
            <a:r>
              <a:rPr lang="en-US" b="1" dirty="0" err="1">
                <a:ea typeface="Cambria" panose="02040503050406030204" pitchFamily="18" charset="0"/>
              </a:rPr>
              <a:t>hh</a:t>
            </a:r>
            <a:r>
              <a:rPr lang="en-US" b="1" dirty="0">
                <a:ea typeface="Cambria" panose="02040503050406030204" pitchFamily="18" charset="0"/>
              </a:rPr>
              <a:t>)] </a:t>
            </a:r>
          </a:p>
          <a:p>
            <a:pPr marL="342900" indent="-342900" algn="just">
              <a:buFont typeface="Arial" panose="020B0604020202020204" pitchFamily="34" charset="0"/>
              <a:buChar char="•"/>
            </a:pPr>
            <a:r>
              <a:rPr lang="en-US" dirty="0">
                <a:ea typeface="Cambria" panose="02040503050406030204" pitchFamily="18" charset="0"/>
              </a:rPr>
              <a:t>Gain made by a person on or after 1st April 2021 from the </a:t>
            </a:r>
            <a:r>
              <a:rPr lang="en-US" dirty="0" err="1">
                <a:ea typeface="Cambria" panose="02040503050406030204" pitchFamily="18" charset="0"/>
              </a:rPr>
              <a:t>realisation</a:t>
            </a:r>
            <a:r>
              <a:rPr lang="en-US" dirty="0">
                <a:ea typeface="Cambria" panose="02040503050406030204" pitchFamily="18" charset="0"/>
              </a:rPr>
              <a:t> of land or building which was </a:t>
            </a:r>
            <a:r>
              <a:rPr lang="en-US" u="sng" dirty="0">
                <a:ea typeface="Cambria" panose="02040503050406030204" pitchFamily="18" charset="0"/>
              </a:rPr>
              <a:t>sold, exchanged or transferred</a:t>
            </a:r>
            <a:r>
              <a:rPr lang="en-US" dirty="0">
                <a:ea typeface="Cambria" panose="02040503050406030204" pitchFamily="18" charset="0"/>
              </a:rPr>
              <a:t> to a </a:t>
            </a:r>
            <a:r>
              <a:rPr lang="en-US" b="1" u="sng" dirty="0">
                <a:ea typeface="Cambria" panose="02040503050406030204" pitchFamily="18" charset="0"/>
              </a:rPr>
              <a:t>Real Estate Investment Trust (REIT)</a:t>
            </a:r>
            <a:r>
              <a:rPr lang="en-US" dirty="0">
                <a:ea typeface="Cambria" panose="02040503050406030204" pitchFamily="18" charset="0"/>
              </a:rPr>
              <a:t> listed in the Colombo Stock Exchange and licensed by the Securities and Exchange Commission of Sri Lanka.</a:t>
            </a:r>
          </a:p>
          <a:p>
            <a:pPr marL="341313" indent="-341313" algn="just"/>
            <a:r>
              <a:rPr lang="en-US" b="1" dirty="0">
                <a:ea typeface="Cambria" panose="02040503050406030204" pitchFamily="18" charset="0"/>
              </a:rPr>
              <a:t>1.2.2 Any amount derived </a:t>
            </a:r>
            <a:r>
              <a:rPr lang="en-US" b="1" u="sng" dirty="0">
                <a:ea typeface="Cambria" panose="02040503050406030204" pitchFamily="18" charset="0"/>
              </a:rPr>
              <a:t>by a non-resident person</a:t>
            </a:r>
            <a:r>
              <a:rPr lang="en-US" b="1" dirty="0">
                <a:ea typeface="Cambria" panose="02040503050406030204" pitchFamily="18" charset="0"/>
              </a:rPr>
              <a:t> </a:t>
            </a:r>
            <a:r>
              <a:rPr lang="en-US" dirty="0">
                <a:ea typeface="Cambria" panose="02040503050406030204" pitchFamily="18" charset="0"/>
              </a:rPr>
              <a:t>as a payment for aircraft, software licenses or for </a:t>
            </a:r>
            <a:r>
              <a:rPr lang="en-US" u="sng" dirty="0">
                <a:ea typeface="Cambria" panose="02040503050406030204" pitchFamily="18" charset="0"/>
              </a:rPr>
              <a:t>other</a:t>
            </a:r>
            <a:r>
              <a:rPr lang="en-US" dirty="0">
                <a:ea typeface="Cambria" panose="02040503050406030204" pitchFamily="18" charset="0"/>
              </a:rPr>
              <a:t> related services </a:t>
            </a:r>
            <a:r>
              <a:rPr lang="en-US" u="sng" dirty="0">
                <a:ea typeface="Cambria" panose="02040503050406030204" pitchFamily="18" charset="0"/>
              </a:rPr>
              <a:t>from the Sri Lankan Airlines Limited</a:t>
            </a:r>
            <a:r>
              <a:rPr lang="en-US" dirty="0">
                <a:ea typeface="Cambria" panose="02040503050406030204" pitchFamily="18" charset="0"/>
              </a:rPr>
              <a:t>. (w.</a:t>
            </a:r>
            <a:r>
              <a:rPr lang="en-GB" dirty="0" err="1">
                <a:ea typeface="Cambria" panose="02040503050406030204" pitchFamily="18" charset="0"/>
              </a:rPr>
              <a:t>e.f</a:t>
            </a:r>
            <a:r>
              <a:rPr lang="en-GB" dirty="0">
                <a:ea typeface="Cambria" panose="02040503050406030204" pitchFamily="18" charset="0"/>
              </a:rPr>
              <a:t>. 01.04.2018)</a:t>
            </a:r>
            <a:r>
              <a:rPr lang="en-US" dirty="0">
                <a:ea typeface="Cambria" panose="02040503050406030204" pitchFamily="18" charset="0"/>
              </a:rPr>
              <a:t> </a:t>
            </a:r>
            <a:r>
              <a:rPr lang="en-US" b="1" dirty="0">
                <a:ea typeface="Cambria" panose="02040503050406030204" pitchFamily="18" charset="0"/>
              </a:rPr>
              <a:t>[3rd Sch.(t)]</a:t>
            </a:r>
            <a:r>
              <a:rPr lang="en-US" dirty="0">
                <a:ea typeface="Cambria" panose="02040503050406030204" pitchFamily="18" charset="0"/>
              </a:rPr>
              <a:t> </a:t>
            </a:r>
          </a:p>
          <a:p>
            <a:pPr algn="just"/>
            <a:endParaRPr lang="en-US"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p:txBody>
          <a:bodyPr/>
          <a:lstStyle/>
          <a:p>
            <a:fld id="{B911D3BB-F4F1-4E3A-A10C-FC6C006EB99A}" type="slidenum">
              <a:rPr lang="en-US" smtClean="0"/>
              <a:t>6</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0"/>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31880"/>
            <a:ext cx="12192000" cy="206205"/>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9672" y="-37818"/>
            <a:ext cx="1582327"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23429" y="-28244"/>
            <a:ext cx="10562815" cy="1413724"/>
          </a:xfrm>
        </p:spPr>
        <p:txBody>
          <a:bodyPr vert="horz" lIns="91440" tIns="45720" rIns="91440" bIns="45720" rtlCol="0" anchor="ctr">
            <a:noAutofit/>
          </a:bodyPr>
          <a:lstStyle/>
          <a:p>
            <a:pPr algn="l">
              <a:lnSpc>
                <a:spcPct val="150000"/>
              </a:lnSpc>
            </a:pPr>
            <a:r>
              <a:rPr lang="en-US"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 </a:t>
            </a:r>
            <a:br>
              <a:rPr lang="en-US" sz="3200" b="1" dirty="0">
                <a:latin typeface="+mn-lt"/>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1. Income Tax Exemptions – Business Income (Contd.)</a:t>
            </a:r>
            <a:endParaRPr lang="en-US" sz="32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348805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37458" y="1487333"/>
            <a:ext cx="11624793" cy="5450752"/>
          </a:xfrm>
        </p:spPr>
        <p:txBody>
          <a:bodyPr>
            <a:noAutofit/>
          </a:bodyPr>
          <a:lstStyle/>
          <a:p>
            <a:pPr algn="just">
              <a:lnSpc>
                <a:spcPct val="100000"/>
              </a:lnSpc>
              <a:spcBef>
                <a:spcPts val="1200"/>
              </a:spcBef>
            </a:pPr>
            <a:r>
              <a:rPr lang="en-US" sz="2200" b="1" dirty="0">
                <a:ea typeface="Cambria" panose="02040503050406030204" pitchFamily="18" charset="0"/>
              </a:rPr>
              <a:t>1.2.3 </a:t>
            </a:r>
            <a:r>
              <a:rPr lang="en-GB" sz="2200" b="1" dirty="0">
                <a:ea typeface="Cambria" panose="02040503050406030204" pitchFamily="18" charset="0"/>
              </a:rPr>
              <a:t>The gain and profit earned or derived by any person from; [</a:t>
            </a:r>
            <a:r>
              <a:rPr lang="en-GB" sz="2200" b="1" dirty="0">
                <a:effectLst/>
                <a:ea typeface="Cambria" panose="02040503050406030204" pitchFamily="18" charset="0"/>
                <a:cs typeface="Calibri" panose="020F0502020204030204" pitchFamily="34" charset="0"/>
              </a:rPr>
              <a:t>3</a:t>
            </a:r>
            <a:r>
              <a:rPr lang="en-GB" sz="2200" b="1" baseline="30000" dirty="0">
                <a:effectLst/>
                <a:ea typeface="Cambria" panose="02040503050406030204" pitchFamily="18" charset="0"/>
                <a:cs typeface="Calibri" panose="020F0502020204030204" pitchFamily="34" charset="0"/>
              </a:rPr>
              <a:t>rd</a:t>
            </a:r>
            <a:r>
              <a:rPr lang="en-GB" sz="2200" b="1" dirty="0">
                <a:effectLst/>
                <a:ea typeface="Cambria" panose="02040503050406030204" pitchFamily="18" charset="0"/>
                <a:cs typeface="Calibri" panose="020F0502020204030204" pitchFamily="34" charset="0"/>
              </a:rPr>
              <a:t> Sch.(u)]</a:t>
            </a:r>
            <a:endParaRPr lang="en-US" sz="2200" b="1" dirty="0">
              <a:effectLst/>
              <a:ea typeface="Cambria" panose="02040503050406030204" pitchFamily="18" charset="0"/>
              <a:cs typeface="Calibri" panose="020F0502020204030204" pitchFamily="34" charset="0"/>
            </a:endParaRPr>
          </a:p>
          <a:p>
            <a:pPr marL="741363" marR="0" lvl="0" indent="-514350" algn="just">
              <a:lnSpc>
                <a:spcPct val="120000"/>
              </a:lnSpc>
              <a:spcBef>
                <a:spcPts val="0"/>
              </a:spcBef>
              <a:spcAft>
                <a:spcPts val="600"/>
              </a:spcAft>
              <a:buAutoNum type="romanLcParenBoth"/>
            </a:pPr>
            <a:r>
              <a:rPr lang="en-GB" sz="2200" b="1" u="sng" dirty="0">
                <a:effectLst/>
                <a:ea typeface="Cambria" panose="02040503050406030204" pitchFamily="18" charset="0"/>
                <a:cs typeface="Calibri" panose="020F0502020204030204" pitchFamily="34" charset="0"/>
              </a:rPr>
              <a:t>the sale of produce from agro farming</a:t>
            </a:r>
            <a:r>
              <a:rPr lang="en-GB" sz="2200" dirty="0">
                <a:effectLst/>
                <a:ea typeface="Cambria" panose="02040503050406030204" pitchFamily="18" charset="0"/>
                <a:cs typeface="Calibri" panose="020F0502020204030204" pitchFamily="34" charset="0"/>
              </a:rPr>
              <a:t> of such person is exempted </a:t>
            </a:r>
            <a:r>
              <a:rPr lang="en-GB" sz="2200" u="sng" dirty="0">
                <a:effectLst/>
                <a:ea typeface="Cambria" panose="02040503050406030204" pitchFamily="18" charset="0"/>
                <a:cs typeface="Calibri" panose="020F0502020204030204" pitchFamily="34" charset="0"/>
              </a:rPr>
              <a:t>for a period of </a:t>
            </a:r>
            <a:r>
              <a:rPr lang="en-GB" sz="2200" b="1" u="sng" dirty="0">
                <a:effectLst/>
                <a:ea typeface="Cambria" panose="02040503050406030204" pitchFamily="18" charset="0"/>
                <a:cs typeface="Calibri" panose="020F0502020204030204" pitchFamily="34" charset="0"/>
              </a:rPr>
              <a:t>5 years </a:t>
            </a:r>
            <a:r>
              <a:rPr lang="en-GB" sz="2200" u="sng" dirty="0">
                <a:effectLst/>
                <a:ea typeface="Cambria" panose="02040503050406030204" pitchFamily="18" charset="0"/>
                <a:cs typeface="Calibri" panose="020F0502020204030204" pitchFamily="34" charset="0"/>
              </a:rPr>
              <a:t>from 01.04.2019</a:t>
            </a:r>
            <a:r>
              <a:rPr lang="en-GB" sz="2200" dirty="0">
                <a:effectLst/>
                <a:ea typeface="Cambria" panose="02040503050406030204" pitchFamily="18" charset="0"/>
                <a:cs typeface="Calibri" panose="020F0502020204030204" pitchFamily="34" charset="0"/>
              </a:rPr>
              <a:t>. </a:t>
            </a:r>
          </a:p>
          <a:p>
            <a:pPr marL="687388" marR="0" lvl="0" algn="just">
              <a:lnSpc>
                <a:spcPct val="120000"/>
              </a:lnSpc>
              <a:spcBef>
                <a:spcPts val="0"/>
              </a:spcBef>
              <a:spcAft>
                <a:spcPts val="600"/>
              </a:spcAft>
            </a:pPr>
            <a:r>
              <a:rPr lang="en-GB" sz="2200" dirty="0">
                <a:effectLst/>
                <a:ea typeface="Cambria" panose="02040503050406030204" pitchFamily="18" charset="0"/>
                <a:cs typeface="Calibri" panose="020F0502020204030204" pitchFamily="34" charset="0"/>
              </a:rPr>
              <a:t>(This exemption is only for the profit attributable to </a:t>
            </a:r>
            <a:r>
              <a:rPr lang="en-GB" sz="2200" dirty="0" err="1">
                <a:effectLst/>
                <a:ea typeface="Cambria" panose="02040503050406030204" pitchFamily="18" charset="0"/>
                <a:cs typeface="Calibri" panose="020F0502020204030204" pitchFamily="34" charset="0"/>
              </a:rPr>
              <a:t>agro</a:t>
            </a:r>
            <a:r>
              <a:rPr lang="en-GB" sz="2200" dirty="0">
                <a:effectLst/>
                <a:ea typeface="Cambria" panose="02040503050406030204" pitchFamily="18" charset="0"/>
                <a:cs typeface="Calibri" panose="020F0502020204030204" pitchFamily="34" charset="0"/>
              </a:rPr>
              <a:t> farming)</a:t>
            </a:r>
          </a:p>
          <a:p>
            <a:pPr marL="800100" marR="0" lvl="0" indent="-227013" algn="just">
              <a:lnSpc>
                <a:spcPct val="120000"/>
              </a:lnSpc>
              <a:spcBef>
                <a:spcPts val="0"/>
              </a:spcBef>
              <a:spcAft>
                <a:spcPts val="1200"/>
              </a:spcAft>
              <a:buFont typeface="Arial" panose="020B0604020202020204" pitchFamily="34" charset="0"/>
              <a:buChar char="•"/>
            </a:pPr>
            <a:r>
              <a:rPr lang="en-US" sz="2200" dirty="0">
                <a:effectLst/>
                <a:ea typeface="Cambria" panose="02040503050406030204" pitchFamily="18" charset="0"/>
                <a:cs typeface="Calibri" panose="020F0502020204030204" pitchFamily="34" charset="0"/>
              </a:rPr>
              <a:t>If </a:t>
            </a:r>
            <a:r>
              <a:rPr lang="en-US" sz="2200" dirty="0">
                <a:ea typeface="Cambria" panose="02040503050406030204" pitchFamily="18" charset="0"/>
                <a:cs typeface="Calibri" panose="020F0502020204030204" pitchFamily="34" charset="0"/>
              </a:rPr>
              <a:t>it uses </a:t>
            </a:r>
            <a:r>
              <a:rPr lang="en-US" sz="2200" dirty="0" err="1">
                <a:effectLst/>
                <a:ea typeface="Cambria" panose="02040503050406030204" pitchFamily="18" charset="0"/>
                <a:cs typeface="Calibri" panose="020F0502020204030204" pitchFamily="34" charset="0"/>
              </a:rPr>
              <a:t>agro</a:t>
            </a:r>
            <a:r>
              <a:rPr lang="en-US" sz="2200" dirty="0">
                <a:effectLst/>
                <a:ea typeface="Cambria" panose="02040503050406030204" pitchFamily="18" charset="0"/>
                <a:cs typeface="Calibri" panose="020F0502020204030204" pitchFamily="34" charset="0"/>
              </a:rPr>
              <a:t> farming produces to </a:t>
            </a:r>
            <a:r>
              <a:rPr lang="en-US" sz="2200" b="1" u="sng" dirty="0" err="1">
                <a:effectLst/>
                <a:ea typeface="Cambria" panose="02040503050406030204" pitchFamily="18" charset="0"/>
                <a:cs typeface="Calibri" panose="020F0502020204030204" pitchFamily="34" charset="0"/>
              </a:rPr>
              <a:t>agro</a:t>
            </a:r>
            <a:r>
              <a:rPr lang="en-US" sz="2200" b="1" u="sng" dirty="0">
                <a:effectLst/>
                <a:ea typeface="Cambria" panose="02040503050406030204" pitchFamily="18" charset="0"/>
                <a:cs typeface="Calibri" panose="020F0502020204030204" pitchFamily="34" charset="0"/>
              </a:rPr>
              <a:t> processing </a:t>
            </a:r>
            <a:r>
              <a:rPr lang="en-US" sz="2200" dirty="0">
                <a:effectLst/>
                <a:ea typeface="Cambria" panose="02040503050406030204" pitchFamily="18" charset="0"/>
                <a:cs typeface="Calibri" panose="020F0502020204030204" pitchFamily="34" charset="0"/>
              </a:rPr>
              <a:t>or manufacture of any product by itself, </a:t>
            </a:r>
            <a:r>
              <a:rPr lang="en-US" sz="2200" b="1" u="sng" dirty="0">
                <a:effectLst/>
                <a:ea typeface="Cambria" panose="02040503050406030204" pitchFamily="18" charset="0"/>
                <a:cs typeface="Calibri" panose="020F0502020204030204" pitchFamily="34" charset="0"/>
              </a:rPr>
              <a:t>25%</a:t>
            </a:r>
            <a:r>
              <a:rPr lang="en-US" sz="2200" u="sng" dirty="0">
                <a:effectLst/>
                <a:ea typeface="Cambria" panose="02040503050406030204" pitchFamily="18" charset="0"/>
                <a:cs typeface="Calibri" panose="020F0502020204030204" pitchFamily="34" charset="0"/>
              </a:rPr>
              <a:t> of the profit attributable to process/manufacture </a:t>
            </a:r>
            <a:r>
              <a:rPr lang="en-US" sz="2200" dirty="0">
                <a:effectLst/>
                <a:ea typeface="Cambria" panose="02040503050406030204" pitchFamily="18" charset="0"/>
                <a:cs typeface="Calibri" panose="020F0502020204030204" pitchFamily="34" charset="0"/>
              </a:rPr>
              <a:t>is also </a:t>
            </a:r>
            <a:r>
              <a:rPr lang="en-US" sz="2200" b="1" dirty="0">
                <a:effectLst/>
                <a:ea typeface="Cambria" panose="02040503050406030204" pitchFamily="18" charset="0"/>
                <a:cs typeface="Calibri" panose="020F0502020204030204" pitchFamily="34" charset="0"/>
              </a:rPr>
              <a:t>exempted,</a:t>
            </a:r>
            <a:r>
              <a:rPr lang="en-US" sz="2200" dirty="0">
                <a:effectLst/>
                <a:ea typeface="Cambria" panose="02040503050406030204" pitchFamily="18" charset="0"/>
                <a:cs typeface="Calibri" panose="020F0502020204030204" pitchFamily="34" charset="0"/>
              </a:rPr>
              <a:t> while the balance is liable @ 14%. (1</a:t>
            </a:r>
            <a:r>
              <a:rPr lang="en-US" sz="2200" baseline="30000" dirty="0">
                <a:effectLst/>
                <a:ea typeface="Cambria" panose="02040503050406030204" pitchFamily="18" charset="0"/>
                <a:cs typeface="Calibri" panose="020F0502020204030204" pitchFamily="34" charset="0"/>
              </a:rPr>
              <a:t>st</a:t>
            </a:r>
            <a:r>
              <a:rPr lang="en-US" sz="2200" dirty="0">
                <a:effectLst/>
                <a:ea typeface="Cambria" panose="02040503050406030204" pitchFamily="18" charset="0"/>
                <a:cs typeface="Calibri" panose="020F0502020204030204" pitchFamily="34" charset="0"/>
              </a:rPr>
              <a:t> Schedule to the Act)</a:t>
            </a:r>
          </a:p>
          <a:p>
            <a:pPr marL="460375" marR="0" lvl="0" algn="just">
              <a:lnSpc>
                <a:spcPct val="120000"/>
              </a:lnSpc>
              <a:spcBef>
                <a:spcPts val="0"/>
              </a:spcBef>
            </a:pPr>
            <a:r>
              <a:rPr lang="en-GB" sz="2200" i="1" dirty="0">
                <a:effectLst/>
                <a:latin typeface="Cambria" panose="02040503050406030204" pitchFamily="18" charset="0"/>
                <a:ea typeface="Cambria" panose="02040503050406030204" pitchFamily="18" charset="0"/>
                <a:cs typeface="Calibri" panose="020F0502020204030204" pitchFamily="34" charset="0"/>
              </a:rPr>
              <a:t>The</a:t>
            </a:r>
            <a:r>
              <a:rPr lang="en-GB" sz="2200" dirty="0">
                <a:effectLst/>
                <a:latin typeface="Cambria" panose="02040503050406030204" pitchFamily="18" charset="0"/>
                <a:ea typeface="Cambria" panose="02040503050406030204" pitchFamily="18" charset="0"/>
                <a:cs typeface="Calibri" panose="020F0502020204030204" pitchFamily="34" charset="0"/>
              </a:rPr>
              <a:t> </a:t>
            </a:r>
            <a:r>
              <a:rPr lang="en-US" sz="2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definitions of “</a:t>
            </a:r>
            <a:r>
              <a:rPr lang="en-US" sz="2200" b="1"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agro</a:t>
            </a:r>
            <a:r>
              <a:rPr lang="en-US" sz="22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farming </a:t>
            </a:r>
            <a:r>
              <a:rPr lang="en-US" sz="2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&amp; “</a:t>
            </a:r>
            <a:r>
              <a:rPr lang="en-US" sz="2200" b="1"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agro</a:t>
            </a:r>
            <a:r>
              <a:rPr lang="en-US" sz="22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-processing</a:t>
            </a:r>
            <a:r>
              <a:rPr lang="en-US" sz="2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given in the 2017 Act are not comprehensive enough. Though the definition of “</a:t>
            </a:r>
            <a:r>
              <a:rPr lang="en-US" sz="22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agriculture</a:t>
            </a:r>
            <a:r>
              <a:rPr lang="en-US" sz="2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given in 2006 Act was so comprehensive &amp; clear, the taxpayers had to go for litigation to get clear the misinterpretation of the same by the tax officials. With that bad experience, the poor definitions of the 2017 Act for “</a:t>
            </a:r>
            <a:r>
              <a:rPr lang="en-US" sz="22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agro farming </a:t>
            </a:r>
            <a:r>
              <a:rPr lang="en-US" sz="2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&amp; “</a:t>
            </a:r>
            <a:r>
              <a:rPr lang="en-US" sz="22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agro-processing</a:t>
            </a:r>
            <a:r>
              <a:rPr lang="en-US" sz="2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might lead for litigations in future.</a:t>
            </a:r>
            <a:endParaRPr lang="en-US" sz="2200" i="1" dirty="0">
              <a:effectLst/>
              <a:latin typeface="Cambria" panose="02040503050406030204" pitchFamily="18" charset="0"/>
              <a:ea typeface="Cambria" panose="02040503050406030204" pitchFamily="18" charset="0"/>
              <a:cs typeface="Times New Roman" panose="02020603050405020304" pitchFamily="18" charset="0"/>
            </a:endParaRPr>
          </a:p>
          <a:p>
            <a:pPr marL="227013" marR="0" lvl="0" algn="just">
              <a:lnSpc>
                <a:spcPct val="150000"/>
              </a:lnSpc>
              <a:spcBef>
                <a:spcPts val="0"/>
              </a:spcBef>
              <a:tabLst>
                <a:tab pos="687388" algn="l"/>
              </a:tabLst>
            </a:pPr>
            <a:endParaRPr lang="en-US" sz="2200" dirty="0">
              <a:effectLst/>
              <a:latin typeface="Cambria" panose="02040503050406030204" pitchFamily="18" charset="0"/>
              <a:ea typeface="Cambria" panose="02040503050406030204" pitchFamily="18" charset="0"/>
              <a:cs typeface="Times New Roman" panose="02020603050405020304" pitchFamily="18" charset="0"/>
            </a:endParaRPr>
          </a:p>
          <a:p>
            <a:pPr marL="687388" marR="0" lvl="0" indent="-460375" algn="just">
              <a:lnSpc>
                <a:spcPct val="120000"/>
              </a:lnSpc>
              <a:spcBef>
                <a:spcPts val="600"/>
              </a:spcBef>
            </a:pPr>
            <a:endParaRPr lang="en-US" sz="2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a:xfrm>
            <a:off x="10811434" y="6356350"/>
            <a:ext cx="542365" cy="365125"/>
          </a:xfrm>
        </p:spPr>
        <p:txBody>
          <a:bodyPr/>
          <a:lstStyle/>
          <a:p>
            <a:fld id="{B911D3BB-F4F1-4E3A-A10C-FC6C006EB99A}" type="slidenum">
              <a:rPr lang="en-US" smtClean="0"/>
              <a:t>7</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01814"/>
            <a:ext cx="12192000" cy="236271"/>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8118" y="-121488"/>
            <a:ext cx="1553882"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0" y="41302"/>
            <a:ext cx="10586244" cy="1413724"/>
          </a:xfrm>
        </p:spPr>
        <p:txBody>
          <a:bodyPr vert="horz" lIns="91440" tIns="45720" rIns="91440" bIns="45720" rtlCol="0" anchor="ctr">
            <a:noAutofit/>
          </a:bodyPr>
          <a:lstStyle/>
          <a:p>
            <a:pPr algn="l">
              <a:lnSpc>
                <a:spcPct val="150000"/>
              </a:lnSpc>
            </a:pPr>
            <a:r>
              <a:rPr lang="en-US"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 </a:t>
            </a:r>
            <a:br>
              <a:rPr lang="en-US" sz="3200" b="1" dirty="0">
                <a:latin typeface="+mn-lt"/>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1. Income Tax Exemptions – Business Income (Contd.)</a:t>
            </a:r>
            <a:endParaRPr lang="en-US" sz="3200" b="1" dirty="0">
              <a:latin typeface="+mn-lt"/>
              <a:ea typeface="Cambria" panose="02040503050406030204" pitchFamily="18" charset="0"/>
              <a:cs typeface="AngsanaUPC" panose="02020603050405020304" pitchFamily="18" charset="-34"/>
            </a:endParaRPr>
          </a:p>
        </p:txBody>
      </p:sp>
      <p:graphicFrame>
        <p:nvGraphicFramePr>
          <p:cNvPr id="5" name="Table 5">
            <a:extLst>
              <a:ext uri="{FF2B5EF4-FFF2-40B4-BE49-F238E27FC236}">
                <a16:creationId xmlns:a16="http://schemas.microsoft.com/office/drawing/2014/main" id="{D3447F3C-53DE-4072-BD79-920A3CF62A1A}"/>
              </a:ext>
            </a:extLst>
          </p:cNvPr>
          <p:cNvGraphicFramePr>
            <a:graphicFrameLocks noGrp="1"/>
          </p:cNvGraphicFramePr>
          <p:nvPr>
            <p:extLst>
              <p:ext uri="{D42A27DB-BD31-4B8C-83A1-F6EECF244321}">
                <p14:modId xmlns:p14="http://schemas.microsoft.com/office/powerpoint/2010/main" val="327986360"/>
              </p:ext>
            </p:extLst>
          </p:nvPr>
        </p:nvGraphicFramePr>
        <p:xfrm>
          <a:off x="591671" y="4542118"/>
          <a:ext cx="11265647" cy="2084796"/>
        </p:xfrm>
        <a:graphic>
          <a:graphicData uri="http://schemas.openxmlformats.org/drawingml/2006/table">
            <a:tbl>
              <a:tblPr firstRow="1" bandRow="1">
                <a:tableStyleId>{5940675A-B579-460E-94D1-54222C63F5DA}</a:tableStyleId>
              </a:tblPr>
              <a:tblGrid>
                <a:gridCol w="11265647">
                  <a:extLst>
                    <a:ext uri="{9D8B030D-6E8A-4147-A177-3AD203B41FA5}">
                      <a16:colId xmlns:a16="http://schemas.microsoft.com/office/drawing/2014/main" val="1647346592"/>
                    </a:ext>
                  </a:extLst>
                </a:gridCol>
              </a:tblGrid>
              <a:tr h="2084796">
                <a:tc>
                  <a:txBody>
                    <a:bodyPr/>
                    <a:lstStyle/>
                    <a:p>
                      <a:endParaRPr lang="en-US" dirty="0"/>
                    </a:p>
                  </a:txBody>
                  <a:tcPr/>
                </a:tc>
                <a:extLst>
                  <a:ext uri="{0D108BD9-81ED-4DB2-BD59-A6C34878D82A}">
                    <a16:rowId xmlns:a16="http://schemas.microsoft.com/office/drawing/2014/main" val="427432145"/>
                  </a:ext>
                </a:extLst>
              </a:tr>
            </a:tbl>
          </a:graphicData>
        </a:graphic>
      </p:graphicFrame>
    </p:spTree>
    <p:extLst>
      <p:ext uri="{BB962C8B-B14F-4D97-AF65-F5344CB8AC3E}">
        <p14:creationId xmlns:p14="http://schemas.microsoft.com/office/powerpoint/2010/main" val="3549604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43434" y="1567419"/>
            <a:ext cx="11815484" cy="5059496"/>
          </a:xfrm>
        </p:spPr>
        <p:txBody>
          <a:bodyPr>
            <a:noAutofit/>
          </a:bodyPr>
          <a:lstStyle/>
          <a:p>
            <a:pPr algn="just">
              <a:lnSpc>
                <a:spcPct val="100000"/>
              </a:lnSpc>
              <a:spcBef>
                <a:spcPts val="1200"/>
              </a:spcBef>
              <a:spcAft>
                <a:spcPts val="600"/>
              </a:spcAft>
            </a:pPr>
            <a:r>
              <a:rPr lang="en-US" sz="2200" b="1" dirty="0">
                <a:ea typeface="Cambria" panose="02040503050406030204" pitchFamily="18" charset="0"/>
              </a:rPr>
              <a:t>1.2.3 </a:t>
            </a:r>
            <a:r>
              <a:rPr lang="en-GB" sz="2200" b="1" dirty="0">
                <a:ea typeface="Cambria" panose="02040503050406030204" pitchFamily="18" charset="0"/>
              </a:rPr>
              <a:t>The gain and profit earned or derived by any person from; [</a:t>
            </a:r>
            <a:r>
              <a:rPr lang="en-GB" sz="2200" b="1" dirty="0">
                <a:effectLst/>
                <a:ea typeface="Cambria" panose="02040503050406030204" pitchFamily="18" charset="0"/>
                <a:cs typeface="Calibri" panose="020F0502020204030204" pitchFamily="34" charset="0"/>
              </a:rPr>
              <a:t>3</a:t>
            </a:r>
            <a:r>
              <a:rPr lang="en-GB" sz="2200" b="1" baseline="30000" dirty="0">
                <a:effectLst/>
                <a:ea typeface="Cambria" panose="02040503050406030204" pitchFamily="18" charset="0"/>
                <a:cs typeface="Calibri" panose="020F0502020204030204" pitchFamily="34" charset="0"/>
              </a:rPr>
              <a:t>rd</a:t>
            </a:r>
            <a:r>
              <a:rPr lang="en-GB" sz="2200" b="1" dirty="0">
                <a:effectLst/>
                <a:ea typeface="Cambria" panose="02040503050406030204" pitchFamily="18" charset="0"/>
                <a:cs typeface="Calibri" panose="020F0502020204030204" pitchFamily="34" charset="0"/>
              </a:rPr>
              <a:t> Sch.(u)] (Contd.)</a:t>
            </a:r>
          </a:p>
          <a:p>
            <a:pPr marL="684213" lvl="1" indent="-341313" algn="just">
              <a:lnSpc>
                <a:spcPct val="100000"/>
              </a:lnSpc>
              <a:spcBef>
                <a:spcPts val="0"/>
              </a:spcBef>
              <a:spcAft>
                <a:spcPts val="600"/>
              </a:spcAft>
            </a:pPr>
            <a:r>
              <a:rPr lang="en-US" sz="2200" b="1" i="1" dirty="0">
                <a:ea typeface="Cambria" panose="02040503050406030204" pitchFamily="18" charset="0"/>
              </a:rPr>
              <a:t>Interpretations given in the Sec. 195 of the Act;</a:t>
            </a:r>
          </a:p>
          <a:p>
            <a:pPr marL="684213" lvl="1" indent="-341313" algn="just">
              <a:lnSpc>
                <a:spcPct val="100000"/>
              </a:lnSpc>
              <a:spcBef>
                <a:spcPts val="0"/>
              </a:spcBef>
            </a:pPr>
            <a:r>
              <a:rPr lang="en-US" sz="2200" b="1" i="1" dirty="0">
                <a:ea typeface="Cambria" panose="02040503050406030204" pitchFamily="18" charset="0"/>
              </a:rPr>
              <a:t>“agro farming” </a:t>
            </a:r>
            <a:r>
              <a:rPr lang="en-US" sz="2200" i="1" dirty="0">
                <a:ea typeface="Cambria" panose="02040503050406030204" pitchFamily="18" charset="0"/>
              </a:rPr>
              <a:t>means- </a:t>
            </a:r>
          </a:p>
          <a:p>
            <a:pPr marL="739775" marR="0" lvl="1" indent="-396875" algn="just">
              <a:lnSpc>
                <a:spcPct val="100000"/>
              </a:lnSpc>
              <a:spcBef>
                <a:spcPts val="0"/>
              </a:spcBef>
              <a:buAutoNum type="alphaLcParenBoth"/>
            </a:pPr>
            <a:r>
              <a:rPr lang="en-US" sz="2200" i="1" dirty="0">
                <a:ea typeface="Cambria" panose="02040503050406030204" pitchFamily="18" charset="0"/>
              </a:rPr>
              <a:t>the tillage of the soil and cultivation of land with plants of any description, cultivation in green house, bee-keeping, rearing of fish, shrimp farming or animal husbandry, poultry farms, hatchery, veterinary or artificial insemination services; </a:t>
            </a:r>
          </a:p>
          <a:p>
            <a:pPr marL="739775" marR="0" lvl="1" indent="-396875" algn="just">
              <a:lnSpc>
                <a:spcPct val="100000"/>
              </a:lnSpc>
              <a:spcBef>
                <a:spcPts val="0"/>
              </a:spcBef>
              <a:buAutoNum type="alphaLcParenBoth"/>
            </a:pPr>
            <a:r>
              <a:rPr lang="en-US" sz="2200" i="1" dirty="0">
                <a:ea typeface="Cambria" panose="02040503050406030204" pitchFamily="18" charset="0"/>
              </a:rPr>
              <a:t>the </a:t>
            </a:r>
            <a:r>
              <a:rPr lang="en-US" sz="2200" i="1" u="sng" dirty="0">
                <a:ea typeface="Cambria" panose="02040503050406030204" pitchFamily="18" charset="0"/>
              </a:rPr>
              <a:t>cleaning, sizing, sorting, grading, cutting or chilling</a:t>
            </a:r>
            <a:r>
              <a:rPr lang="en-US" sz="2200" i="1" dirty="0">
                <a:ea typeface="Cambria" panose="02040503050406030204" pitchFamily="18" charset="0"/>
              </a:rPr>
              <a:t> of any produce produced out of any activity referred to in paragraph (a) by any person who is engaged in any such activity, </a:t>
            </a:r>
            <a:r>
              <a:rPr lang="en-US" sz="2200" i="1" u="sng" dirty="0">
                <a:ea typeface="Cambria" panose="02040503050406030204" pitchFamily="18" charset="0"/>
              </a:rPr>
              <a:t>in preparation of such produce for the market</a:t>
            </a:r>
            <a:r>
              <a:rPr lang="en-US" sz="2200" i="1" dirty="0">
                <a:ea typeface="Cambria" panose="02040503050406030204" pitchFamily="18" charset="0"/>
              </a:rPr>
              <a:t> but excludes the agro or food processing;</a:t>
            </a:r>
          </a:p>
          <a:p>
            <a:pPr marL="342900" marR="0" lvl="1" algn="just">
              <a:lnSpc>
                <a:spcPct val="100000"/>
              </a:lnSpc>
              <a:spcBef>
                <a:spcPts val="0"/>
              </a:spcBef>
            </a:pPr>
            <a:endParaRPr lang="en-US" sz="2200" i="1" dirty="0">
              <a:ea typeface="Cambria" panose="02040503050406030204" pitchFamily="18" charset="0"/>
              <a:cs typeface="Times New Roman" panose="02020603050405020304" pitchFamily="18" charset="0"/>
            </a:endParaRPr>
          </a:p>
          <a:p>
            <a:pPr marL="460375" lvl="1" algn="just">
              <a:lnSpc>
                <a:spcPct val="100000"/>
              </a:lnSpc>
              <a:spcBef>
                <a:spcPts val="0"/>
              </a:spcBef>
              <a:spcAft>
                <a:spcPts val="600"/>
              </a:spcAft>
            </a:pPr>
            <a:r>
              <a:rPr lang="en-US" sz="2200" b="1" i="1" dirty="0">
                <a:ea typeface="Cambria" panose="02040503050406030204" pitchFamily="18" charset="0"/>
              </a:rPr>
              <a:t>“agro processing” means -</a:t>
            </a:r>
            <a:r>
              <a:rPr lang="en-US" sz="2200" i="1" dirty="0">
                <a:ea typeface="Cambria" panose="02040503050406030204" pitchFamily="18" charset="0"/>
              </a:rPr>
              <a:t> the processing of any locally produced agricultural, fishing, or animal product and includes an undertaking for the </a:t>
            </a:r>
            <a:r>
              <a:rPr lang="en-US" sz="2200" i="1" u="sng" dirty="0">
                <a:ea typeface="Cambria" panose="02040503050406030204" pitchFamily="18" charset="0"/>
              </a:rPr>
              <a:t>dehydrating, milling, packaging, canning</a:t>
            </a:r>
            <a:r>
              <a:rPr lang="en-US" sz="2200" i="1" dirty="0">
                <a:ea typeface="Cambria" panose="02040503050406030204" pitchFamily="18" charset="0"/>
              </a:rPr>
              <a:t> for the purpose of changing the form, contour or physical appearance of such product </a:t>
            </a:r>
            <a:r>
              <a:rPr lang="en-US" sz="2200" i="1" u="sng" dirty="0">
                <a:ea typeface="Cambria" panose="02040503050406030204" pitchFamily="18" charset="0"/>
              </a:rPr>
              <a:t>in preparation for the market</a:t>
            </a:r>
            <a:r>
              <a:rPr lang="en-US" sz="2200" i="1" dirty="0">
                <a:ea typeface="Cambria" panose="02040503050406030204" pitchFamily="18" charset="0"/>
              </a:rPr>
              <a:t> but </a:t>
            </a:r>
            <a:r>
              <a:rPr lang="en-US" sz="2200" i="1" u="sng" dirty="0">
                <a:ea typeface="Cambria" panose="02040503050406030204" pitchFamily="18" charset="0"/>
              </a:rPr>
              <a:t>excludes</a:t>
            </a:r>
            <a:r>
              <a:rPr lang="en-US" sz="2200" i="1" dirty="0">
                <a:ea typeface="Cambria" panose="02040503050406030204" pitchFamily="18" charset="0"/>
              </a:rPr>
              <a:t> an undertaking of deep-sea fishing or manufacturing;”</a:t>
            </a:r>
            <a:endParaRPr lang="en-US" sz="2200" b="1" dirty="0">
              <a:effectLst/>
              <a:ea typeface="Cambria" panose="02040503050406030204" pitchFamily="18" charset="0"/>
              <a:cs typeface="Calibri" panose="020F0502020204030204" pitchFamily="34" charset="0"/>
            </a:endParaRPr>
          </a:p>
          <a:p>
            <a:pPr marL="227013" marR="0" lvl="0" algn="just">
              <a:lnSpc>
                <a:spcPct val="150000"/>
              </a:lnSpc>
              <a:spcBef>
                <a:spcPts val="0"/>
              </a:spcBef>
              <a:tabLst>
                <a:tab pos="687388" algn="l"/>
              </a:tabLst>
            </a:pPr>
            <a:endParaRPr lang="en-US" sz="2200" dirty="0">
              <a:effectLst/>
              <a:latin typeface="Cambria" panose="02040503050406030204" pitchFamily="18" charset="0"/>
              <a:ea typeface="Cambria" panose="02040503050406030204" pitchFamily="18" charset="0"/>
              <a:cs typeface="Times New Roman" panose="02020603050405020304" pitchFamily="18" charset="0"/>
            </a:endParaRPr>
          </a:p>
          <a:p>
            <a:pPr marL="687388" marR="0" lvl="0" indent="-460375" algn="just">
              <a:lnSpc>
                <a:spcPct val="120000"/>
              </a:lnSpc>
              <a:spcBef>
                <a:spcPts val="600"/>
              </a:spcBef>
            </a:pPr>
            <a:endParaRPr lang="en-US" sz="2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a:xfrm>
            <a:off x="10811434" y="6356350"/>
            <a:ext cx="542365" cy="365125"/>
          </a:xfrm>
        </p:spPr>
        <p:txBody>
          <a:bodyPr/>
          <a:lstStyle/>
          <a:p>
            <a:fld id="{B911D3BB-F4F1-4E3A-A10C-FC6C006EB99A}" type="slidenum">
              <a:rPr lang="en-US" smtClean="0"/>
              <a:t>8</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01814"/>
            <a:ext cx="12192000" cy="236271"/>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8118" y="-121488"/>
            <a:ext cx="1553882"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0" y="41302"/>
            <a:ext cx="10586244" cy="1413724"/>
          </a:xfrm>
        </p:spPr>
        <p:txBody>
          <a:bodyPr vert="horz" lIns="91440" tIns="45720" rIns="91440" bIns="45720" rtlCol="0" anchor="ctr">
            <a:noAutofit/>
          </a:bodyPr>
          <a:lstStyle/>
          <a:p>
            <a:pPr algn="l">
              <a:lnSpc>
                <a:spcPct val="150000"/>
              </a:lnSpc>
            </a:pPr>
            <a:r>
              <a:rPr lang="en-US"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 </a:t>
            </a:r>
            <a:br>
              <a:rPr lang="en-US" sz="3200" b="1" dirty="0">
                <a:latin typeface="+mn-lt"/>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1. Income Tax Exemptions – Business Income (Contd.)</a:t>
            </a:r>
            <a:endParaRPr lang="en-US" sz="32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166588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D710D-3A4D-4FCC-9399-3C900653B490}"/>
              </a:ext>
            </a:extLst>
          </p:cNvPr>
          <p:cNvSpPr>
            <a:spLocks noGrp="1"/>
          </p:cNvSpPr>
          <p:nvPr>
            <p:ph type="subTitle" idx="1"/>
          </p:nvPr>
        </p:nvSpPr>
        <p:spPr>
          <a:xfrm>
            <a:off x="113552" y="1439056"/>
            <a:ext cx="11875248" cy="5377642"/>
          </a:xfrm>
        </p:spPr>
        <p:txBody>
          <a:bodyPr>
            <a:noAutofit/>
          </a:bodyPr>
          <a:lstStyle/>
          <a:p>
            <a:pPr marL="227013" marR="0" lvl="0" algn="just">
              <a:lnSpc>
                <a:spcPct val="100000"/>
              </a:lnSpc>
              <a:spcBef>
                <a:spcPts val="0"/>
              </a:spcBef>
              <a:tabLst>
                <a:tab pos="687388" algn="l"/>
              </a:tabLst>
            </a:pPr>
            <a:r>
              <a:rPr lang="en-GB" sz="2200" b="1" dirty="0">
                <a:ea typeface="Cambria" panose="02040503050406030204" pitchFamily="18" charset="0"/>
                <a:cs typeface="Calibri" panose="020F0502020204030204" pitchFamily="34" charset="0"/>
              </a:rPr>
              <a:t>(ii) </a:t>
            </a:r>
            <a:r>
              <a:rPr lang="en-GB" sz="2200" dirty="0">
                <a:ea typeface="Cambria" panose="02040503050406030204" pitchFamily="18" charset="0"/>
                <a:cs typeface="Calibri" panose="020F0502020204030204" pitchFamily="34" charset="0"/>
              </a:rPr>
              <a:t>  Providing </a:t>
            </a:r>
            <a:r>
              <a:rPr lang="en-GB" sz="2200" b="1" u="sng" dirty="0">
                <a:ea typeface="Cambria" panose="02040503050406030204" pitchFamily="18" charset="0"/>
                <a:cs typeface="Calibri" panose="020F0502020204030204" pitchFamily="34" charset="0"/>
              </a:rPr>
              <a:t>IT and enabled services</a:t>
            </a:r>
            <a:r>
              <a:rPr lang="en-GB" sz="2200" b="1" dirty="0">
                <a:ea typeface="Cambria" panose="02040503050406030204" pitchFamily="18" charset="0"/>
                <a:cs typeface="Calibri" panose="020F0502020204030204" pitchFamily="34" charset="0"/>
              </a:rPr>
              <a:t>,</a:t>
            </a:r>
            <a:r>
              <a:rPr lang="en-GB" sz="2200" dirty="0">
                <a:ea typeface="Cambria" panose="02040503050406030204" pitchFamily="18" charset="0"/>
                <a:cs typeface="Calibri" panose="020F0502020204030204" pitchFamily="34" charset="0"/>
              </a:rPr>
              <a:t> as may be prescribed by CG. (</a:t>
            </a:r>
            <a:r>
              <a:rPr lang="en-GB" sz="2200" dirty="0" err="1">
                <a:ea typeface="Cambria" panose="02040503050406030204" pitchFamily="18" charset="0"/>
                <a:cs typeface="Calibri" panose="020F0502020204030204" pitchFamily="34" charset="0"/>
              </a:rPr>
              <a:t>w.e.f</a:t>
            </a:r>
            <a:r>
              <a:rPr lang="en-GB" sz="2200" dirty="0">
                <a:ea typeface="Cambria" panose="02040503050406030204" pitchFamily="18" charset="0"/>
                <a:cs typeface="Calibri" panose="020F0502020204030204" pitchFamily="34" charset="0"/>
              </a:rPr>
              <a:t>. 01.01.2020).</a:t>
            </a:r>
            <a:endParaRPr lang="en-GB" sz="2200" b="1" dirty="0">
              <a:effectLst/>
              <a:ea typeface="Cambria" panose="02040503050406030204" pitchFamily="18" charset="0"/>
              <a:cs typeface="Calibri" panose="020F0502020204030204" pitchFamily="34" charset="0"/>
            </a:endParaRPr>
          </a:p>
          <a:p>
            <a:pPr marL="806450" marR="0" lvl="0" indent="-579438" algn="just">
              <a:lnSpc>
                <a:spcPct val="120000"/>
              </a:lnSpc>
              <a:spcBef>
                <a:spcPts val="600"/>
              </a:spcBef>
              <a:spcAft>
                <a:spcPts val="1200"/>
              </a:spcAft>
            </a:pPr>
            <a:r>
              <a:rPr lang="en-GB" sz="2200" b="1" dirty="0">
                <a:effectLst/>
                <a:ea typeface="Cambria" panose="02040503050406030204" pitchFamily="18" charset="0"/>
                <a:cs typeface="Calibri" panose="020F0502020204030204" pitchFamily="34" charset="0"/>
              </a:rPr>
              <a:t>(iii) </a:t>
            </a:r>
            <a:r>
              <a:rPr lang="en-GB" sz="2200" dirty="0">
                <a:ea typeface="Cambria" panose="02040503050406030204" pitchFamily="18" charset="0"/>
                <a:cs typeface="Calibri" panose="020F0502020204030204" pitchFamily="34" charset="0"/>
              </a:rPr>
              <a:t>A</a:t>
            </a:r>
            <a:r>
              <a:rPr lang="en-GB" sz="2200" dirty="0">
                <a:effectLst/>
                <a:ea typeface="Cambria" panose="02040503050406030204" pitchFamily="18" charset="0"/>
                <a:cs typeface="Calibri" panose="020F0502020204030204" pitchFamily="34" charset="0"/>
              </a:rPr>
              <a:t>ny</a:t>
            </a:r>
            <a:r>
              <a:rPr lang="en-GB" sz="2200" b="1" dirty="0">
                <a:effectLst/>
                <a:ea typeface="Cambria" panose="02040503050406030204" pitchFamily="18" charset="0"/>
                <a:cs typeface="Calibri" panose="020F0502020204030204" pitchFamily="34" charset="0"/>
              </a:rPr>
              <a:t> service rendered</a:t>
            </a:r>
            <a:r>
              <a:rPr lang="en-GB" sz="2200" dirty="0">
                <a:effectLst/>
                <a:ea typeface="Cambria" panose="02040503050406030204" pitchFamily="18" charset="0"/>
                <a:cs typeface="Calibri" panose="020F0502020204030204" pitchFamily="34" charset="0"/>
              </a:rPr>
              <a:t> </a:t>
            </a:r>
            <a:r>
              <a:rPr lang="en-GB" sz="2200" u="sng" dirty="0">
                <a:effectLst/>
                <a:ea typeface="Cambria" panose="02040503050406030204" pitchFamily="18" charset="0"/>
                <a:cs typeface="Calibri" panose="020F0502020204030204" pitchFamily="34" charset="0"/>
              </a:rPr>
              <a:t>in/outside SL</a:t>
            </a:r>
            <a:r>
              <a:rPr lang="en-GB" sz="2200" dirty="0">
                <a:effectLst/>
                <a:ea typeface="Cambria" panose="02040503050406030204" pitchFamily="18" charset="0"/>
                <a:cs typeface="Calibri" panose="020F0502020204030204" pitchFamily="34" charset="0"/>
              </a:rPr>
              <a:t> </a:t>
            </a:r>
            <a:r>
              <a:rPr lang="en-GB" sz="2200" u="sng" dirty="0">
                <a:effectLst/>
                <a:ea typeface="Cambria" panose="02040503050406030204" pitchFamily="18" charset="0"/>
                <a:cs typeface="Calibri" panose="020F0502020204030204" pitchFamily="34" charset="0"/>
              </a:rPr>
              <a:t>to any person </a:t>
            </a:r>
            <a:r>
              <a:rPr lang="en-GB" sz="2200" b="1" u="sng" dirty="0">
                <a:effectLst/>
                <a:ea typeface="Cambria" panose="02040503050406030204" pitchFamily="18" charset="0"/>
                <a:cs typeface="Calibri" panose="020F0502020204030204" pitchFamily="34" charset="0"/>
              </a:rPr>
              <a:t>to be utilized outside Sri Lanka</a:t>
            </a:r>
            <a:r>
              <a:rPr lang="en-GB" sz="2200" b="1" dirty="0">
                <a:effectLst/>
                <a:ea typeface="Cambria" panose="02040503050406030204" pitchFamily="18" charset="0"/>
                <a:cs typeface="Calibri" panose="020F0502020204030204" pitchFamily="34" charset="0"/>
              </a:rPr>
              <a:t> </a:t>
            </a:r>
            <a:r>
              <a:rPr lang="en-GB" sz="2200" dirty="0">
                <a:effectLst/>
                <a:ea typeface="Cambria" panose="02040503050406030204" pitchFamily="18" charset="0"/>
                <a:cs typeface="Calibri" panose="020F0502020204030204" pitchFamily="34" charset="0"/>
              </a:rPr>
              <a:t>where the payment is </a:t>
            </a:r>
            <a:r>
              <a:rPr lang="en-GB" sz="2200" b="1" u="sng" dirty="0">
                <a:effectLst/>
                <a:ea typeface="Cambria" panose="02040503050406030204" pitchFamily="18" charset="0"/>
                <a:cs typeface="Calibri" panose="020F0502020204030204" pitchFamily="34" charset="0"/>
              </a:rPr>
              <a:t>received</a:t>
            </a:r>
            <a:r>
              <a:rPr lang="en-GB" sz="2200" u="sng" dirty="0">
                <a:effectLst/>
                <a:ea typeface="Cambria" panose="02040503050406030204" pitchFamily="18" charset="0"/>
                <a:cs typeface="Calibri" panose="020F0502020204030204" pitchFamily="34" charset="0"/>
              </a:rPr>
              <a:t> in foreign currency</a:t>
            </a:r>
            <a:r>
              <a:rPr lang="en-GB" sz="2200" dirty="0">
                <a:effectLst/>
                <a:ea typeface="Cambria" panose="02040503050406030204" pitchFamily="18" charset="0"/>
                <a:cs typeface="Calibri" panose="020F0502020204030204" pitchFamily="34" charset="0"/>
              </a:rPr>
              <a:t> and </a:t>
            </a:r>
            <a:r>
              <a:rPr lang="en-GB" sz="2200" b="1" u="sng" dirty="0">
                <a:effectLst/>
                <a:ea typeface="Cambria" panose="02040503050406030204" pitchFamily="18" charset="0"/>
                <a:cs typeface="Calibri" panose="020F0502020204030204" pitchFamily="34" charset="0"/>
              </a:rPr>
              <a:t>remitted</a:t>
            </a:r>
            <a:r>
              <a:rPr lang="en-GB" sz="2200" u="sng" dirty="0">
                <a:effectLst/>
                <a:ea typeface="Cambria" panose="02040503050406030204" pitchFamily="18" charset="0"/>
                <a:cs typeface="Calibri" panose="020F0502020204030204" pitchFamily="34" charset="0"/>
              </a:rPr>
              <a:t> through a bank to SL on or after 01.01.2020</a:t>
            </a:r>
            <a:r>
              <a:rPr lang="en-GB" sz="2200" dirty="0">
                <a:effectLst/>
                <a:ea typeface="Cambria" panose="02040503050406030204" pitchFamily="18" charset="0"/>
                <a:cs typeface="Calibri" panose="020F0502020204030204" pitchFamily="34" charset="0"/>
              </a:rPr>
              <a:t>. </a:t>
            </a:r>
            <a:endParaRPr lang="en-US" sz="2200" b="0" i="0" dirty="0">
              <a:solidFill>
                <a:srgbClr val="000000"/>
              </a:solidFill>
              <a:effectLst/>
              <a:ea typeface="Cambria" panose="02040503050406030204" pitchFamily="18" charset="0"/>
            </a:endParaRPr>
          </a:p>
          <a:p>
            <a:pPr marL="806450" indent="-579438" algn="just">
              <a:lnSpc>
                <a:spcPct val="107000"/>
              </a:lnSpc>
              <a:spcBef>
                <a:spcPts val="0"/>
              </a:spcBef>
              <a:spcAft>
                <a:spcPts val="1200"/>
              </a:spcAft>
            </a:pPr>
            <a:r>
              <a:rPr lang="en-GB" sz="2200" b="1" dirty="0">
                <a:ea typeface="Cambria" panose="02040503050406030204" pitchFamily="18" charset="0"/>
                <a:cs typeface="Calibri" panose="020F0502020204030204" pitchFamily="34" charset="0"/>
              </a:rPr>
              <a:t>(iv)  </a:t>
            </a:r>
            <a:r>
              <a:rPr lang="en-GB" sz="2200" dirty="0">
                <a:ea typeface="Cambria" panose="02040503050406030204" pitchFamily="18" charset="0"/>
                <a:cs typeface="Calibri" panose="020F0502020204030204" pitchFamily="34" charset="0"/>
              </a:rPr>
              <a:t>Any</a:t>
            </a:r>
            <a:r>
              <a:rPr lang="en-GB" sz="2200" b="1" dirty="0">
                <a:ea typeface="Cambria" panose="02040503050406030204" pitchFamily="18" charset="0"/>
                <a:cs typeface="Calibri" panose="020F0502020204030204" pitchFamily="34" charset="0"/>
              </a:rPr>
              <a:t> foreign source</a:t>
            </a:r>
            <a:r>
              <a:rPr lang="en-GB" sz="2200" dirty="0">
                <a:ea typeface="Cambria" panose="02040503050406030204" pitchFamily="18" charset="0"/>
                <a:cs typeface="Calibri" panose="020F0502020204030204" pitchFamily="34" charset="0"/>
              </a:rPr>
              <a:t>, [except for item (iii) above] </a:t>
            </a:r>
            <a:r>
              <a:rPr lang="en-GB" sz="2200" u="sng" dirty="0">
                <a:ea typeface="Cambria" panose="02040503050406030204" pitchFamily="18" charset="0"/>
                <a:cs typeface="Calibri" panose="020F0502020204030204" pitchFamily="34" charset="0"/>
              </a:rPr>
              <a:t>where such gains and profits are </a:t>
            </a:r>
            <a:r>
              <a:rPr lang="en-GB" sz="2200" b="1" u="sng" dirty="0">
                <a:ea typeface="Cambria" panose="02040503050406030204" pitchFamily="18" charset="0"/>
                <a:cs typeface="Calibri" panose="020F0502020204030204" pitchFamily="34" charset="0"/>
              </a:rPr>
              <a:t>earned or derived</a:t>
            </a:r>
            <a:r>
              <a:rPr lang="en-GB" sz="2200" u="sng" dirty="0">
                <a:ea typeface="Cambria" panose="02040503050406030204" pitchFamily="18" charset="0"/>
                <a:cs typeface="Calibri" panose="020F0502020204030204" pitchFamily="34" charset="0"/>
              </a:rPr>
              <a:t> in foreign currency</a:t>
            </a:r>
            <a:r>
              <a:rPr lang="en-GB" sz="2200" dirty="0">
                <a:ea typeface="Cambria" panose="02040503050406030204" pitchFamily="18" charset="0"/>
                <a:cs typeface="Calibri" panose="020F0502020204030204" pitchFamily="34" charset="0"/>
              </a:rPr>
              <a:t> and </a:t>
            </a:r>
            <a:r>
              <a:rPr lang="en-GB" sz="2200" b="1" u="sng" dirty="0">
                <a:ea typeface="Cambria" panose="02040503050406030204" pitchFamily="18" charset="0"/>
                <a:cs typeface="Calibri" panose="020F0502020204030204" pitchFamily="34" charset="0"/>
              </a:rPr>
              <a:t>remitted</a:t>
            </a:r>
            <a:r>
              <a:rPr lang="en-GB" sz="2200" u="sng" dirty="0">
                <a:ea typeface="Cambria" panose="02040503050406030204" pitchFamily="18" charset="0"/>
                <a:cs typeface="Calibri" panose="020F0502020204030204" pitchFamily="34" charset="0"/>
              </a:rPr>
              <a:t> through a bank to SL on or after 01.01.2020</a:t>
            </a:r>
            <a:r>
              <a:rPr lang="en-GB" sz="2200" dirty="0">
                <a:ea typeface="Cambria" panose="02040503050406030204" pitchFamily="18" charset="0"/>
                <a:cs typeface="Calibri" panose="020F0502020204030204" pitchFamily="34" charset="0"/>
              </a:rPr>
              <a:t>.</a:t>
            </a:r>
            <a:endParaRPr lang="en-US" sz="2200" dirty="0">
              <a:ea typeface="Cambria" panose="02040503050406030204" pitchFamily="18" charset="0"/>
            </a:endParaRPr>
          </a:p>
          <a:p>
            <a:pPr marL="806450" marR="0" lvl="0" indent="-579438" algn="just">
              <a:lnSpc>
                <a:spcPct val="107000"/>
              </a:lnSpc>
              <a:spcBef>
                <a:spcPts val="0"/>
              </a:spcBef>
              <a:spcAft>
                <a:spcPts val="600"/>
              </a:spcAft>
            </a:pPr>
            <a:r>
              <a:rPr lang="en-US" sz="2200" b="1" dirty="0">
                <a:ea typeface="Cambria" panose="02040503050406030204" pitchFamily="18" charset="0"/>
                <a:cs typeface="Calibri" panose="020F0502020204030204" pitchFamily="34" charset="0"/>
              </a:rPr>
              <a:t>(v)  </a:t>
            </a:r>
            <a:r>
              <a:rPr lang="en-US" sz="2200" dirty="0">
                <a:ea typeface="Cambria" panose="02040503050406030204" pitchFamily="18" charset="0"/>
                <a:cs typeface="Calibri" panose="020F0502020204030204" pitchFamily="34" charset="0"/>
              </a:rPr>
              <a:t>Any </a:t>
            </a:r>
            <a:r>
              <a:rPr lang="en-US" sz="2200" b="1" dirty="0">
                <a:ea typeface="Cambria" panose="02040503050406030204" pitchFamily="18" charset="0"/>
                <a:cs typeface="Calibri" panose="020F0502020204030204" pitchFamily="34" charset="0"/>
              </a:rPr>
              <a:t>vocational education programs</a:t>
            </a:r>
            <a:r>
              <a:rPr lang="en-US" sz="2200" dirty="0">
                <a:ea typeface="Cambria" panose="02040503050406030204" pitchFamily="18" charset="0"/>
                <a:cs typeface="Calibri" panose="020F0502020204030204" pitchFamily="34" charset="0"/>
              </a:rPr>
              <a:t> of any Vocational Education Institution which is  standardized under Technical and Vocational Education and Training concept (TVET concept) enjoys a tax exemption </a:t>
            </a:r>
            <a:r>
              <a:rPr lang="en-US" sz="2200" u="sng" dirty="0">
                <a:ea typeface="Cambria" panose="02040503050406030204" pitchFamily="18" charset="0"/>
                <a:cs typeface="Calibri" panose="020F0502020204030204" pitchFamily="34" charset="0"/>
              </a:rPr>
              <a:t>for a period of 5 years commencing from 01.04.2021</a:t>
            </a:r>
            <a:r>
              <a:rPr lang="en-US" sz="2200" dirty="0">
                <a:ea typeface="Cambria" panose="02040503050406030204" pitchFamily="18" charset="0"/>
                <a:cs typeface="Calibri" panose="020F0502020204030204" pitchFamily="34" charset="0"/>
              </a:rPr>
              <a:t>;</a:t>
            </a:r>
            <a:r>
              <a:rPr lang="en-GB" sz="2200" dirty="0">
                <a:ea typeface="Cambria" panose="02040503050406030204" pitchFamily="18" charset="0"/>
                <a:cs typeface="Calibri" panose="020F0502020204030204" pitchFamily="34" charset="0"/>
              </a:rPr>
              <a:t> </a:t>
            </a:r>
            <a:endParaRPr lang="en-US" sz="2200" dirty="0">
              <a:ea typeface="Cambria" panose="02040503050406030204" pitchFamily="18" charset="0"/>
              <a:cs typeface="Times New Roman" panose="02020603050405020304" pitchFamily="18" charset="0"/>
            </a:endParaRPr>
          </a:p>
          <a:p>
            <a:pPr marL="1030287" marR="0" indent="-342900" algn="just">
              <a:lnSpc>
                <a:spcPct val="107000"/>
              </a:lnSpc>
              <a:spcBef>
                <a:spcPts val="0"/>
              </a:spcBef>
              <a:spcAft>
                <a:spcPts val="600"/>
              </a:spcAft>
              <a:buFont typeface="Arial" panose="020B0604020202020204" pitchFamily="34" charset="0"/>
              <a:buChar char="•"/>
            </a:pPr>
            <a:r>
              <a:rPr lang="en-US" sz="2200" u="sng" dirty="0">
                <a:ea typeface="Cambria" panose="02040503050406030204" pitchFamily="18" charset="0"/>
                <a:cs typeface="Calibri" panose="020F0502020204030204" pitchFamily="34" charset="0"/>
              </a:rPr>
              <a:t>if such institution</a:t>
            </a:r>
            <a:r>
              <a:rPr lang="en-US" sz="2200" dirty="0">
                <a:ea typeface="Cambria" panose="02040503050406030204" pitchFamily="18" charset="0"/>
                <a:cs typeface="Calibri" panose="020F0502020204030204" pitchFamily="34" charset="0"/>
              </a:rPr>
              <a:t> has </a:t>
            </a:r>
            <a:r>
              <a:rPr lang="en-US" sz="2200" b="1" dirty="0">
                <a:ea typeface="Cambria" panose="02040503050406030204" pitchFamily="18" charset="0"/>
                <a:cs typeface="Calibri" panose="020F0502020204030204" pitchFamily="34" charset="0"/>
              </a:rPr>
              <a:t>doubled its student intake</a:t>
            </a:r>
            <a:r>
              <a:rPr lang="en-US" sz="2200" dirty="0">
                <a:ea typeface="Cambria" panose="02040503050406030204" pitchFamily="18" charset="0"/>
                <a:cs typeface="Calibri" panose="020F0502020204030204" pitchFamily="34" charset="0"/>
              </a:rPr>
              <a:t> of the vocational education programs for such Y/A </a:t>
            </a:r>
            <a:r>
              <a:rPr lang="en-US" sz="2200" i="1" u="sng" dirty="0">
                <a:ea typeface="Cambria" panose="02040503050406030204" pitchFamily="18" charset="0"/>
                <a:cs typeface="Calibri" panose="020F0502020204030204" pitchFamily="34" charset="0"/>
              </a:rPr>
              <a:t>(1</a:t>
            </a:r>
            <a:r>
              <a:rPr lang="en-US" sz="2200" i="1" u="sng" baseline="30000" dirty="0">
                <a:ea typeface="Cambria" panose="02040503050406030204" pitchFamily="18" charset="0"/>
                <a:cs typeface="Calibri" panose="020F0502020204030204" pitchFamily="34" charset="0"/>
              </a:rPr>
              <a:t>st</a:t>
            </a:r>
            <a:r>
              <a:rPr lang="en-US" sz="2200" i="1" u="sng" dirty="0">
                <a:ea typeface="Cambria" panose="02040503050406030204" pitchFamily="18" charset="0"/>
                <a:cs typeface="Calibri" panose="020F0502020204030204" pitchFamily="34" charset="0"/>
              </a:rPr>
              <a:t> year)</a:t>
            </a:r>
            <a:r>
              <a:rPr lang="en-US" sz="2200" i="1" dirty="0">
                <a:ea typeface="Cambria" panose="02040503050406030204" pitchFamily="18" charset="0"/>
                <a:cs typeface="Calibri" panose="020F0502020204030204" pitchFamily="34" charset="0"/>
              </a:rPr>
              <a:t> </a:t>
            </a:r>
            <a:r>
              <a:rPr lang="en-US" sz="2200" dirty="0">
                <a:ea typeface="Cambria" panose="02040503050406030204" pitchFamily="18" charset="0"/>
                <a:cs typeface="Calibri" panose="020F0502020204030204" pitchFamily="34" charset="0"/>
              </a:rPr>
              <a:t>compared to immediately preceding Y/A, </a:t>
            </a:r>
          </a:p>
          <a:p>
            <a:pPr marL="1030287" marR="0" indent="-342900" algn="just">
              <a:lnSpc>
                <a:spcPct val="107000"/>
              </a:lnSpc>
              <a:spcBef>
                <a:spcPts val="0"/>
              </a:spcBef>
              <a:spcAft>
                <a:spcPts val="600"/>
              </a:spcAft>
              <a:buFont typeface="Arial" panose="020B0604020202020204" pitchFamily="34" charset="0"/>
              <a:buChar char="•"/>
            </a:pPr>
            <a:r>
              <a:rPr lang="en-US" sz="2200" dirty="0">
                <a:ea typeface="Cambria" panose="02040503050406030204" pitchFamily="18" charset="0"/>
                <a:cs typeface="Calibri" panose="020F0502020204030204" pitchFamily="34" charset="0"/>
              </a:rPr>
              <a:t>the doubled intake in the 1</a:t>
            </a:r>
            <a:r>
              <a:rPr lang="en-US" sz="2200" baseline="30000" dirty="0">
                <a:ea typeface="Cambria" panose="02040503050406030204" pitchFamily="18" charset="0"/>
                <a:cs typeface="Calibri" panose="020F0502020204030204" pitchFamily="34" charset="0"/>
              </a:rPr>
              <a:t>st</a:t>
            </a:r>
            <a:r>
              <a:rPr lang="en-US" sz="2200" dirty="0">
                <a:ea typeface="Cambria" panose="02040503050406030204" pitchFamily="18" charset="0"/>
                <a:cs typeface="Calibri" panose="020F0502020204030204" pitchFamily="34" charset="0"/>
              </a:rPr>
              <a:t> year maintains for next 4 years.</a:t>
            </a:r>
            <a:endParaRPr lang="en-US" sz="2200" dirty="0">
              <a:ea typeface="Cambria" panose="02040503050406030204" pitchFamily="18" charset="0"/>
              <a:cs typeface="Times New Roman" panose="02020603050405020304" pitchFamily="18" charset="0"/>
            </a:endParaRPr>
          </a:p>
          <a:p>
            <a:pPr marL="1084263" marR="0" indent="-396875" algn="just">
              <a:lnSpc>
                <a:spcPct val="107000"/>
              </a:lnSpc>
              <a:spcBef>
                <a:spcPts val="0"/>
              </a:spcBef>
              <a:spcAft>
                <a:spcPts val="800"/>
              </a:spcAft>
            </a:pPr>
            <a:endParaRPr lang="en-US" sz="2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CD25DC-7141-49F1-B260-C4CD5CE8CC12}"/>
              </a:ext>
            </a:extLst>
          </p:cNvPr>
          <p:cNvSpPr>
            <a:spLocks noGrp="1"/>
          </p:cNvSpPr>
          <p:nvPr>
            <p:ph type="sldNum" sz="quarter" idx="12"/>
          </p:nvPr>
        </p:nvSpPr>
        <p:spPr>
          <a:xfrm>
            <a:off x="10811434" y="6356350"/>
            <a:ext cx="542365" cy="365125"/>
          </a:xfrm>
        </p:spPr>
        <p:txBody>
          <a:bodyPr/>
          <a:lstStyle/>
          <a:p>
            <a:fld id="{B911D3BB-F4F1-4E3A-A10C-FC6C006EB99A}" type="slidenum">
              <a:rPr lang="en-US" smtClean="0"/>
              <a:t>9</a:t>
            </a:fld>
            <a:endParaRPr lang="en-US" dirty="0"/>
          </a:p>
        </p:txBody>
      </p:sp>
      <p:sp>
        <p:nvSpPr>
          <p:cNvPr id="10" name="Rectangle 9">
            <a:extLst>
              <a:ext uri="{FF2B5EF4-FFF2-40B4-BE49-F238E27FC236}">
                <a16:creationId xmlns:a16="http://schemas.microsoft.com/office/drawing/2014/main" id="{588E2F4F-9DB8-4A2E-8676-7679E35CABA2}"/>
              </a:ext>
            </a:extLst>
          </p:cNvPr>
          <p:cNvSpPr/>
          <p:nvPr/>
        </p:nvSpPr>
        <p:spPr>
          <a:xfrm>
            <a:off x="0" y="3504"/>
            <a:ext cx="12192000" cy="1435552"/>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4E8C6B-F816-4724-93EF-D35D73006BEA}"/>
              </a:ext>
            </a:extLst>
          </p:cNvPr>
          <p:cNvSpPr/>
          <p:nvPr/>
        </p:nvSpPr>
        <p:spPr>
          <a:xfrm>
            <a:off x="0" y="6701814"/>
            <a:ext cx="12192000" cy="236271"/>
          </a:xfrm>
          <a:prstGeom prst="rect">
            <a:avLst/>
          </a:prstGeom>
          <a:gradFill flip="none" rotWithShape="1">
            <a:gsLst>
              <a:gs pos="0">
                <a:schemeClr val="accent1">
                  <a:tint val="66000"/>
                  <a:satMod val="160000"/>
                </a:schemeClr>
              </a:gs>
              <a:gs pos="45000">
                <a:srgbClr val="70BFFB">
                  <a:lumMod val="96000"/>
                  <a:lumOff val="4000"/>
                </a:srgbClr>
              </a:gs>
              <a:gs pos="0">
                <a:srgbClr val="0099FF">
                  <a:lumMod val="99000"/>
                </a:srgbClr>
              </a:gs>
              <a:gs pos="84000">
                <a:schemeClr val="accent1">
                  <a:tint val="23500"/>
                  <a:satMod val="160000"/>
                  <a:lumMod val="32000"/>
                  <a:lumOff val="6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id="{33F6B450-1775-45A3-BC93-63C12F98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7882" y="-121489"/>
            <a:ext cx="1494118" cy="1501614"/>
          </a:xfrm>
          <a:prstGeom prst="rect">
            <a:avLst/>
          </a:prstGeom>
        </p:spPr>
      </p:pic>
      <p:sp>
        <p:nvSpPr>
          <p:cNvPr id="13" name="Title 1">
            <a:extLst>
              <a:ext uri="{FF2B5EF4-FFF2-40B4-BE49-F238E27FC236}">
                <a16:creationId xmlns:a16="http://schemas.microsoft.com/office/drawing/2014/main" id="{998E97A0-036A-453F-916D-2D36D12062B1}"/>
              </a:ext>
            </a:extLst>
          </p:cNvPr>
          <p:cNvSpPr>
            <a:spLocks noGrp="1"/>
          </p:cNvSpPr>
          <p:nvPr>
            <p:ph type="ctrTitle"/>
          </p:nvPr>
        </p:nvSpPr>
        <p:spPr>
          <a:xfrm>
            <a:off x="0" y="41302"/>
            <a:ext cx="10586244" cy="1413724"/>
          </a:xfrm>
        </p:spPr>
        <p:txBody>
          <a:bodyPr vert="horz" lIns="91440" tIns="45720" rIns="91440" bIns="45720" rtlCol="0" anchor="ctr">
            <a:noAutofit/>
          </a:bodyPr>
          <a:lstStyle/>
          <a:p>
            <a:pPr algn="l">
              <a:lnSpc>
                <a:spcPct val="150000"/>
              </a:lnSpc>
            </a:pPr>
            <a:r>
              <a:rPr lang="en-US"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ngsanaUPC" panose="02020603050405020304" pitchFamily="18" charset="-34"/>
              </a:rPr>
              <a:t>Income Tax Exemptions and Concessions in depth </a:t>
            </a:r>
            <a:br>
              <a:rPr lang="en-US" sz="3200" b="1" dirty="0">
                <a:latin typeface="+mn-lt"/>
                <a:ea typeface="Cambria" panose="02040503050406030204" pitchFamily="18" charset="0"/>
                <a:cs typeface="AngsanaUPC" panose="02020603050405020304" pitchFamily="18" charset="-34"/>
              </a:rPr>
            </a:br>
            <a:r>
              <a:rPr lang="en-US" sz="3200" b="1" dirty="0">
                <a:solidFill>
                  <a:prstClr val="black"/>
                </a:solidFill>
                <a:latin typeface="Cambria" panose="02040503050406030204" pitchFamily="18" charset="0"/>
                <a:ea typeface="Cambria" panose="02040503050406030204" pitchFamily="18" charset="0"/>
                <a:cs typeface="AngsanaUPC" panose="02020603050405020304" pitchFamily="18" charset="-34"/>
              </a:rPr>
              <a:t>1. Income Tax Exemptions – Business Income (Contd.)</a:t>
            </a:r>
            <a:endParaRPr lang="en-US" sz="3200" b="1" dirty="0">
              <a:latin typeface="+mn-lt"/>
              <a:ea typeface="Cambria" panose="02040503050406030204" pitchFamily="18" charset="0"/>
              <a:cs typeface="AngsanaUPC" panose="02020603050405020304" pitchFamily="18" charset="-34"/>
            </a:endParaRPr>
          </a:p>
        </p:txBody>
      </p:sp>
    </p:spTree>
    <p:extLst>
      <p:ext uri="{BB962C8B-B14F-4D97-AF65-F5344CB8AC3E}">
        <p14:creationId xmlns:p14="http://schemas.microsoft.com/office/powerpoint/2010/main" val="18230467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12360</TotalTime>
  <Words>6316</Words>
  <Application>Microsoft Office PowerPoint</Application>
  <PresentationFormat>Widescreen</PresentationFormat>
  <Paragraphs>557</Paragraphs>
  <Slides>39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Cambria</vt:lpstr>
      <vt:lpstr>Monotype Corsiva</vt:lpstr>
      <vt:lpstr>Nirmala UI</vt:lpstr>
      <vt:lpstr>Symbol</vt:lpstr>
      <vt:lpstr>Wingdings</vt:lpstr>
      <vt:lpstr>Office Theme</vt:lpstr>
      <vt:lpstr> Income Tax Exemptions and Concessions in depth                                                                                       </vt:lpstr>
      <vt:lpstr>Income Tax Exemptions and Concessions in depth </vt:lpstr>
      <vt:lpstr>Income Tax Exemptions and Concessions in depth  Discussion Order (Index)</vt:lpstr>
      <vt:lpstr>Income Tax Exemptions and Concessions in depth  1. Income Tax Exemptions – Business Income</vt:lpstr>
      <vt:lpstr>Income Tax Exemptions and Concessions in depth  1. Income Tax Exemptions – Business Income (Contd.)</vt:lpstr>
      <vt:lpstr>Income Tax Exemptions and Concessions in depth  1. Income Tax Exemptions – Business Income (Contd.)</vt:lpstr>
      <vt:lpstr>Income Tax Exemptions and Concessions in depth  1. Income Tax Exemptions – Business Income (Contd.)</vt:lpstr>
      <vt:lpstr>Income Tax Exemptions and Concessions in depth  1. Income Tax Exemptions – Business Income (Contd.)</vt:lpstr>
      <vt:lpstr>Income Tax Exemptions and Concessions in depth  1. Income Tax Exemptions – Business Income (Contd.)</vt:lpstr>
      <vt:lpstr>Income Tax Exemptions and Concessions in depth  1. Income Tax Exemptions – Business Income (Contd.)</vt:lpstr>
      <vt:lpstr>Income Tax Exemptions and Concessions in depth 1. Income Tax Exemptions – Business Income (Contd.)</vt:lpstr>
      <vt:lpstr>Income Tax Exemptions and Concessions in depth 1. Income Tax Exemptions – Business Income (Contd.)</vt:lpstr>
      <vt:lpstr>Income Tax Exemptions and Concessions in depth 1. Income Tax Exemptions – Business Income (Contd.)</vt:lpstr>
      <vt:lpstr>Income Tax Exemptions and Concessions in depth 2. Income Tax Exemptions – Investment Income</vt:lpstr>
      <vt:lpstr>Income Tax Exemptions and Concessions in depth 2. Income Tax Exemptions – Investment Income (Contd.)</vt:lpstr>
      <vt:lpstr>Income Tax Exemptions and Concessions in depth 2. Income Tax Exemptions – Investment Income (Contd.)</vt:lpstr>
      <vt:lpstr>Income Tax Exemptions and Concessions in depth  2. Income Tax Exemptions – Investment Income (Contd.)</vt:lpstr>
      <vt:lpstr>Income Tax Exemptions and Concessions in depth  3. Income Tax Exemptions – Other Receipts (Contd.)</vt:lpstr>
      <vt:lpstr>Income Tax Exemptions and Concessions in depth 4. Exclusions from Income Tax </vt:lpstr>
      <vt:lpstr>Income Tax Exemptions and Concessions in depth 5. Reliefs on Income Tax</vt:lpstr>
      <vt:lpstr>Income Tax Exemptions and Concessions in depth 5. Reliefs on Income Tax (Contd.)</vt:lpstr>
      <vt:lpstr>Income Tax Exemptions and Concessions in depth 5. Reliefs on Income Tax (Contd.)</vt:lpstr>
      <vt:lpstr>Income Tax Exemptions and Concessions in depth 6. Other Concessions granted with relate to Income Tax</vt:lpstr>
      <vt:lpstr>Income Tax Exemptions and Concessions in depth 6. Other Concessions granted with relate to Income Tax (Contd.)</vt:lpstr>
      <vt:lpstr>Income Tax Exemptions and Concessions in depth 6. Other Concessions granted with relate to Income Tax (Contd.)</vt:lpstr>
      <vt:lpstr>Income Tax Exemptions and Concessions in depth 6. Other Concessions granted with relate to Income Tax (Contd.)</vt:lpstr>
      <vt:lpstr>Income Tax Exemptions and Concessions in depth 7. Reliefs &amp; Qualifying Payments (Sec. 52)</vt:lpstr>
      <vt:lpstr>Income Tax Exemptions and Concessions in depth 7. Reliefs &amp; Qualifying Payments (Sec. 52) (Contd.)</vt:lpstr>
      <vt:lpstr>Income Tax Exemptions and Concessions in depth 7. Reliefs &amp; Qualifying Payments (Sec. 52) (Contd.)</vt:lpstr>
      <vt:lpstr>Income Tax Exemptions and Concessions in depth  7. Reliefs &amp; Qualifying Payments (Sec. 52) (Contd.)</vt:lpstr>
      <vt:lpstr>Income Tax Exemptions and Concessions in depth 7. Reliefs &amp; Qualifying Payments (Sec. 52) (Contd.)</vt:lpstr>
      <vt:lpstr>Income Tax Exemptions and Concessions in depth 8. Tax Rates including Concessionary Rates</vt:lpstr>
      <vt:lpstr>Income Tax Exemptions and Concessions in depth 8. Tax Rates including Concessionary Rates (Contd.)</vt:lpstr>
      <vt:lpstr>Income Tax Exemptions and Concessions in depth 8. Tax Rates including Concessionary Rates (Contd.)</vt:lpstr>
      <vt:lpstr>Income Tax Exemptions and Concessions in depth 8. Tax Rates including Concessionary Rates (Contd.)</vt:lpstr>
      <vt:lpstr>Income Tax Exemptions and Concessions in depth 8. Tax Rates including Concessionary Rates (Contd.)</vt:lpstr>
      <vt:lpstr>Income Tax Exemptions and Concessions in depth 8. Tax Rates including Concessionary Rates (Contd.)</vt:lpstr>
      <vt:lpstr>Income Tax Exemptions and Concessions in depth 9. Withholding Tax (WHT) Changes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Pradeep</dc:creator>
  <cp:lastModifiedBy>MR Athula</cp:lastModifiedBy>
  <cp:revision>942</cp:revision>
  <cp:lastPrinted>2018-08-18T04:34:20Z</cp:lastPrinted>
  <dcterms:created xsi:type="dcterms:W3CDTF">2017-10-10T10:48:26Z</dcterms:created>
  <dcterms:modified xsi:type="dcterms:W3CDTF">2021-07-01T12:53:52Z</dcterms:modified>
</cp:coreProperties>
</file>