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7" r:id="rId2"/>
    <p:sldId id="256" r:id="rId3"/>
    <p:sldId id="339" r:id="rId4"/>
    <p:sldId id="340" r:id="rId5"/>
    <p:sldId id="347" r:id="rId6"/>
    <p:sldId id="323" r:id="rId7"/>
    <p:sldId id="341" r:id="rId8"/>
    <p:sldId id="315" r:id="rId9"/>
    <p:sldId id="342" r:id="rId10"/>
    <p:sldId id="343" r:id="rId11"/>
    <p:sldId id="344" r:id="rId12"/>
    <p:sldId id="348" r:id="rId13"/>
    <p:sldId id="345" r:id="rId14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hula@assentadvisory.lk" initials="a" lastIdx="3" clrIdx="0">
    <p:extLst>
      <p:ext uri="{19B8F6BF-5375-455C-9EA6-DF929625EA0E}">
        <p15:presenceInfo xmlns:p15="http://schemas.microsoft.com/office/powerpoint/2012/main" userId="36eacaab72aa9b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4" autoAdjust="0"/>
    <p:restoredTop sz="95342" autoAdjust="0"/>
  </p:normalViewPr>
  <p:slideViewPr>
    <p:cSldViewPr snapToGrid="0">
      <p:cViewPr varScale="1">
        <p:scale>
          <a:sx n="84" d="100"/>
          <a:sy n="84" d="100"/>
        </p:scale>
        <p:origin x="30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7C9BC-39FD-4A18-92CD-11ADC49A2184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5D414-F596-42F3-98B4-7FE9299F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5D414-F596-42F3-98B4-7FE9299F2F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55A3-8BE1-40C8-9306-915C37A4F26C}" type="datetime1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6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3854-5361-4B71-AD94-0D6E489546FF}" type="datetime1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EA8C-76B7-4959-9A1D-0577F728A7AD}" type="datetime1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6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C61C-33B1-42B5-BC97-972517C820FA}" type="datetime1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FDF8-5A77-415C-BA6B-8C2EE7C95725}" type="datetime1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7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3CD5-56F9-448A-8AF6-74A6C330FD15}" type="datetime1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8F71-74A8-4CBB-BA53-68E7BBBA542F}" type="datetime1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3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FEB0-22AE-48A0-99D7-8775C1338495}" type="datetime1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5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1486-E917-4EB6-9CC8-9AE42DB9D6AE}" type="datetime1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2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A1F1-733E-45E9-82CC-BDABEE1C9708}" type="datetime1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1697-D2A5-48E9-8506-1CC46F3F7F2E}" type="datetime1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2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 l="70000" t="60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8679-206A-45E4-A330-6E766842C379}" type="datetime1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1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hyperlink" Target="mailto:athula@assentadvisory.l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thula@assentadvisory.lk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athula@ranaweeraasso.lk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/>
          </a:blip>
          <a:srcRect/>
          <a:stretch>
            <a:fillRect l="70000" t="60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37202-2429-45F9-84F2-9C22DDEF3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898" y="1983657"/>
            <a:ext cx="11586186" cy="467071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TAX VIDEO CLIP No. 1 – IMPOSITION OF INCOME TAX                                                 </a:t>
            </a:r>
            <a:r>
              <a:rPr lang="en-US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18.12.2020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     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	      	 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GB" sz="1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endParaRPr lang="en-GB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</a:rPr>
              <a:t>ATHULA RANAWEERA (BSc., FCA, FCMA, FMAAT)</a:t>
            </a:r>
            <a:b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</a:rPr>
              <a:t>email – </a:t>
            </a: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athula@assentadvisory.lk</a:t>
            </a: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</a:rPr>
              <a:t>, athula@ranaweeraasso.lk </a:t>
            </a:r>
          </a:p>
          <a:p>
            <a:pPr marL="0" indent="0">
              <a:buNone/>
            </a:pP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</a:rPr>
              <a:t>Phone – +94 777 305 123</a:t>
            </a:r>
          </a:p>
          <a:p>
            <a:pPr marL="2873375" indent="-1620838">
              <a:buNone/>
            </a:pP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A6C99-B9B1-4078-9A01-57777475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 descr="C:\Users\athula.ranaweera\AppData\Local\Microsoft\Windows\INetCache\Content.Word\Logo - Assent advisory JPG.JPG">
            <a:extLst>
              <a:ext uri="{FF2B5EF4-FFF2-40B4-BE49-F238E27FC236}">
                <a16:creationId xmlns:a16="http://schemas.microsoft.com/office/drawing/2014/main" id="{C726C606-EF4C-4533-8D8B-25CD8372CC6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589447"/>
            <a:ext cx="2209800" cy="1612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Content Placeholder 18">
            <a:extLst>
              <a:ext uri="{FF2B5EF4-FFF2-40B4-BE49-F238E27FC236}">
                <a16:creationId xmlns:a16="http://schemas.microsoft.com/office/drawing/2014/main" id="{D57FA5BB-DE7F-48A2-97A1-8A5205EEBF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116" y="5043399"/>
            <a:ext cx="2073017" cy="153346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5B34512-AB02-418E-9B57-36444EC6DA21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E44A06-EED1-41E1-9560-CA3CF5641AA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17293" y="2415795"/>
            <a:ext cx="2436507" cy="10961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B34B9A-132F-47D8-AF16-9BBCA294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98" y="517930"/>
            <a:ext cx="7959776" cy="1398624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INCOME TAX OF SRI LANKA 				</a:t>
            </a:r>
            <a:b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33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TECHNICAL ASPECTS IN SIMPLIFIED WAY</a:t>
            </a:r>
            <a:r>
              <a:rPr lang="en-US" sz="3300" b="1" dirty="0">
                <a:latin typeface="Monotype Corsiva" panose="03010101010201010101" pitchFamily="66" charset="0"/>
              </a:rPr>
              <a:t>  </a:t>
            </a:r>
            <a:br>
              <a:rPr lang="en-US" dirty="0">
                <a:latin typeface="Monotype Corsiva" panose="03010101010201010101" pitchFamily="66" charset="0"/>
              </a:rPr>
            </a:br>
            <a:r>
              <a:rPr lang="en-US" dirty="0">
                <a:latin typeface="Monotype Corsiva" panose="03010101010201010101" pitchFamily="66" charset="0"/>
              </a:rPr>
              <a:t>                            </a:t>
            </a:r>
            <a:br>
              <a:rPr lang="en-US" dirty="0">
                <a:latin typeface="Monotype Corsiva" panose="03010101010201010101" pitchFamily="66" charset="0"/>
              </a:rPr>
            </a:br>
            <a:r>
              <a:rPr lang="en-US" dirty="0">
                <a:latin typeface="Monotype Corsiva" panose="03010101010201010101" pitchFamily="66" charset="0"/>
              </a:rPr>
              <a:t>                                  </a:t>
            </a:r>
            <a:br>
              <a:rPr lang="en-US" dirty="0">
                <a:latin typeface="Monotype Corsiva" panose="03010101010201010101" pitchFamily="66" charset="0"/>
              </a:rPr>
            </a:br>
            <a:r>
              <a:rPr lang="en-US" dirty="0">
                <a:latin typeface="Monotype Corsiva" panose="03010101010201010101" pitchFamily="66" charset="0"/>
              </a:rPr>
              <a:t>                    </a:t>
            </a:r>
            <a:endParaRPr lang="en-US" sz="4000" b="1" u="sng" dirty="0">
              <a:latin typeface="Monotype Corsiva" panose="03010101010201010101" pitchFamily="66" charset="0"/>
            </a:endParaRP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30388645-D685-4753-8007-78A2195247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5FC37C9C-EF62-459B-BC42-AE795D21BA31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44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65AE3-C111-4F67-A275-9005E2F41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06" y="1523536"/>
            <a:ext cx="11824724" cy="5208344"/>
          </a:xfrm>
        </p:spPr>
        <p:txBody>
          <a:bodyPr>
            <a:normAutofit fontScale="92500" lnSpcReduction="10000"/>
          </a:bodyPr>
          <a:lstStyle/>
          <a:p>
            <a:pPr marL="227013" lvl="0" indent="-227013" algn="just"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Residency for Taxation;</a:t>
            </a:r>
          </a:p>
          <a:p>
            <a:pPr marL="460375" indent="-233363" algn="just">
              <a:tabLst>
                <a:tab pos="573088" algn="l"/>
              </a:tabLst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Tax Resident Person</a:t>
            </a:r>
          </a:p>
          <a:p>
            <a:pPr marL="460375" indent="-233363" algn="just">
              <a:tabLst>
                <a:tab pos="573088" algn="l"/>
              </a:tabLst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	Tax Non-resident Person</a:t>
            </a:r>
            <a:endParaRPr lang="en-US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7013" lvl="0" indent="-227013" algn="just">
              <a:lnSpc>
                <a:spcPct val="110000"/>
              </a:lnSpc>
              <a:buNone/>
            </a:pPr>
            <a:r>
              <a:rPr lang="en-US" sz="2600" i="1" dirty="0">
                <a:latin typeface="Cambria" panose="02040503050406030204" pitchFamily="18" charset="0"/>
                <a:ea typeface="Cambria" panose="02040503050406030204" pitchFamily="18" charset="0"/>
              </a:rPr>
              <a:t>4 The </a:t>
            </a:r>
            <a:r>
              <a:rPr lang="en-US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assessable income of a person</a:t>
            </a:r>
            <a:r>
              <a:rPr lang="en-US" sz="2600" i="1" dirty="0">
                <a:latin typeface="Cambria" panose="02040503050406030204" pitchFamily="18" charset="0"/>
                <a:ea typeface="Cambria" panose="02040503050406030204" pitchFamily="18" charset="0"/>
              </a:rPr>
              <a:t> for a year of assessment from employment, business, investment or other source shall be equal to –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-403225" algn="just">
              <a:lnSpc>
                <a:spcPct val="110000"/>
              </a:lnSpc>
              <a:buNone/>
            </a:pPr>
            <a:r>
              <a:rPr lang="en-US" sz="2600" i="1" dirty="0">
                <a:latin typeface="Cambria" panose="02040503050406030204" pitchFamily="18" charset="0"/>
                <a:ea typeface="Cambria" panose="02040503050406030204" pitchFamily="18" charset="0"/>
              </a:rPr>
              <a:t>(a) in the case of a </a:t>
            </a:r>
            <a:r>
              <a:rPr lang="en-US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resident person</a:t>
            </a:r>
            <a:r>
              <a:rPr lang="en-US" sz="2600" i="1" dirty="0">
                <a:latin typeface="Cambria" panose="02040503050406030204" pitchFamily="18" charset="0"/>
                <a:ea typeface="Cambria" panose="02040503050406030204" pitchFamily="18" charset="0"/>
              </a:rPr>
              <a:t>, the person’s income from employment, business, investment or other source for that year, </a:t>
            </a:r>
            <a:r>
              <a:rPr lang="en-US" sz="2600" i="1" u="sng" dirty="0">
                <a:latin typeface="Cambria" panose="02040503050406030204" pitchFamily="18" charset="0"/>
                <a:ea typeface="Cambria" panose="02040503050406030204" pitchFamily="18" charset="0"/>
              </a:rPr>
              <a:t>wherever the source arises</a:t>
            </a:r>
            <a:r>
              <a:rPr lang="en-US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r>
              <a:rPr lang="en-US" sz="2600" i="1" dirty="0">
                <a:latin typeface="Cambria" panose="02040503050406030204" pitchFamily="18" charset="0"/>
                <a:ea typeface="Cambria" panose="02040503050406030204" pitchFamily="18" charset="0"/>
              </a:rPr>
              <a:t> and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73088" lvl="0" indent="-346075" algn="just">
              <a:lnSpc>
                <a:spcPct val="110000"/>
              </a:lnSpc>
              <a:buNone/>
            </a:pPr>
            <a:r>
              <a:rPr lang="en-US" sz="2600" i="1" dirty="0">
                <a:latin typeface="Cambria" panose="02040503050406030204" pitchFamily="18" charset="0"/>
                <a:ea typeface="Cambria" panose="02040503050406030204" pitchFamily="18" charset="0"/>
              </a:rPr>
              <a:t>(b) in the case of a </a:t>
            </a:r>
            <a:r>
              <a:rPr lang="en-US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non-resident person</a:t>
            </a:r>
            <a:r>
              <a:rPr lang="en-US" sz="2600" i="1" dirty="0">
                <a:latin typeface="Cambria" panose="02040503050406030204" pitchFamily="18" charset="0"/>
                <a:ea typeface="Cambria" panose="02040503050406030204" pitchFamily="18" charset="0"/>
              </a:rPr>
              <a:t>, the person’s income from the employment, business, investment or other source for that year</a:t>
            </a:r>
            <a:r>
              <a:rPr lang="en-US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en-US" sz="2600" i="1" dirty="0">
                <a:latin typeface="Cambria" panose="02040503050406030204" pitchFamily="18" charset="0"/>
                <a:ea typeface="Cambria" panose="02040503050406030204" pitchFamily="18" charset="0"/>
              </a:rPr>
              <a:t> to the extent that the </a:t>
            </a:r>
            <a:r>
              <a:rPr lang="en-US" sz="2600" i="1" u="sng" dirty="0">
                <a:latin typeface="Cambria" panose="02040503050406030204" pitchFamily="18" charset="0"/>
                <a:ea typeface="Cambria" panose="02040503050406030204" pitchFamily="18" charset="0"/>
              </a:rPr>
              <a:t>income arises in or is derived from a source in Sri Lank</a:t>
            </a:r>
            <a:r>
              <a:rPr lang="en-US" sz="2400" i="1" u="sng" dirty="0">
                <a:latin typeface="Cambria" panose="02040503050406030204" pitchFamily="18" charset="0"/>
                <a:ea typeface="Cambria" panose="02040503050406030204" pitchFamily="18" charset="0"/>
              </a:rPr>
              <a:t>a.</a:t>
            </a:r>
          </a:p>
          <a:p>
            <a:pPr marL="57150" lvl="0" indent="-57150" algn="just"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Tax Liability		Resident Person		-    On the world income </a:t>
            </a:r>
          </a:p>
          <a:p>
            <a:pPr marL="0" indent="0" algn="just"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			Non-resident person		-    On the Sri Lanka income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CAD51-D054-4EBD-985F-136691BB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D70D1F-4C11-4287-8C80-44922C626499}"/>
              </a:ext>
            </a:extLst>
          </p:cNvPr>
          <p:cNvSpPr/>
          <p:nvPr/>
        </p:nvSpPr>
        <p:spPr>
          <a:xfrm>
            <a:off x="0" y="3504"/>
            <a:ext cx="12192000" cy="147870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E93CC5-FF6E-4690-BE14-C995C0EA890F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2FAA8-6404-44AE-8313-008B15CDD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045" y="361084"/>
            <a:ext cx="5538019" cy="106950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960B61E5-F4CE-49DE-AD87-623719F49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31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CAFA8-E790-4AD4-9B99-6123E8495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03" y="1828800"/>
            <a:ext cx="11750892" cy="48389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Answers for other related questions.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14300" indent="0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Tax Liability on casual and non-recurring nature income? – 	</a:t>
            </a:r>
          </a:p>
          <a:p>
            <a:pPr marL="114300" indent="0" algn="r"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	Not Liable (Excluded under Sec. 8)</a:t>
            </a:r>
          </a:p>
          <a:p>
            <a:pPr marL="114300" indent="0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Tax liability on short time period income   	– 	</a:t>
            </a:r>
          </a:p>
          <a:p>
            <a:pPr marL="114300" indent="0" algn="r"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Liable (Duration is not important)</a:t>
            </a:r>
          </a:p>
          <a:p>
            <a:pPr marL="114300" indent="0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Tax liability on income earned during a period  ˂183 days in SL by a non-resident person -			      Liable (Duration is not important)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BACA1-5D50-416D-8AE2-81EBCBA0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0651C-FEA8-408B-9DB9-BF648D16F1A6}"/>
              </a:ext>
            </a:extLst>
          </p:cNvPr>
          <p:cNvSpPr/>
          <p:nvPr/>
        </p:nvSpPr>
        <p:spPr>
          <a:xfrm>
            <a:off x="0" y="0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C03863-2B55-4EBC-9873-65BA6C96FA5D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446A36-D226-461B-AFF0-C7AAD54F7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555" y="388638"/>
            <a:ext cx="5243052" cy="96690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IMPOSITION OF TAX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973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CAFA8-E790-4AD4-9B99-6123E8495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33" y="1865671"/>
            <a:ext cx="11781762" cy="45704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GB" i="1" dirty="0">
                <a:latin typeface="Cambria" panose="02040503050406030204" pitchFamily="18" charset="0"/>
                <a:ea typeface="Cambria" panose="02040503050406030204" pitchFamily="18" charset="0"/>
              </a:rPr>
              <a:t>Through the Video Clip No. 02, we will study the interpretation of a </a:t>
            </a:r>
            <a: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  <a:t>Person</a:t>
            </a:r>
            <a:r>
              <a:rPr lang="en-GB" i="1" dirty="0">
                <a:latin typeface="Cambria" panose="02040503050406030204" pitchFamily="18" charset="0"/>
                <a:ea typeface="Cambria" panose="02040503050406030204" pitchFamily="18" charset="0"/>
              </a:rPr>
              <a:t> in detail</a:t>
            </a:r>
            <a:b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</a:p>
          <a:p>
            <a:pPr marL="0" indent="0">
              <a:buNone/>
            </a:pPr>
            <a: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  <a:t>		Thank You for giving the opportunity to share the knowledge.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BACA1-5D50-416D-8AE2-81EBCBA0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0651C-FEA8-408B-9DB9-BF648D16F1A6}"/>
              </a:ext>
            </a:extLst>
          </p:cNvPr>
          <p:cNvSpPr/>
          <p:nvPr/>
        </p:nvSpPr>
        <p:spPr>
          <a:xfrm>
            <a:off x="0" y="0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C03863-2B55-4EBC-9873-65BA6C96FA5D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446A36-D226-461B-AFF0-C7AAD54F7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47" y="295807"/>
            <a:ext cx="8797413" cy="115256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THE END OF VIDEO CLIP NO. 01 (Imposition of Income Tax). 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46E1C5E2-6F78-43B1-8382-AB40BE78E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60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11644E-A480-471C-93E4-00C64A475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13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0A2741-7C18-45E5-9EAD-0D2661DDFA9D}"/>
              </a:ext>
            </a:extLst>
          </p:cNvPr>
          <p:cNvSpPr/>
          <p:nvPr/>
        </p:nvSpPr>
        <p:spPr>
          <a:xfrm>
            <a:off x="453358" y="985028"/>
            <a:ext cx="116373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GB" sz="2400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GB" sz="24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br>
              <a:rPr lang="en-GB" sz="2400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ATHULA RANAWEERA (BSc., FCA, FCMA, FMAAT)</a:t>
            </a:r>
            <a:br>
              <a:rPr lang="en-GB" sz="24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Managing Partner: </a:t>
            </a:r>
            <a:r>
              <a:rPr lang="en-GB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Ranaweera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 Associates (Chartered Accountants) </a:t>
            </a:r>
          </a:p>
          <a:p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Managing Director -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Assent Advisory Partners (Pvt) Ltd.</a:t>
            </a:r>
          </a:p>
          <a:p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Assent Secretarial Consultants (Pvt) Ltd.</a:t>
            </a:r>
          </a:p>
          <a:p>
            <a:endParaRPr lang="en-GB" sz="24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+94 777 305 123,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athula@ranaweeraasso.lk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 athula@assentadvisory.lk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athula.ranaweera\AppData\Local\Microsoft\Windows\INetCache\Content.Word\Logo - Assent advisory JPG.JPG">
            <a:extLst>
              <a:ext uri="{FF2B5EF4-FFF2-40B4-BE49-F238E27FC236}">
                <a16:creationId xmlns:a16="http://schemas.microsoft.com/office/drawing/2014/main" id="{D8A4D744-2249-4252-B8A6-58823E28DE7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58" y="5149805"/>
            <a:ext cx="1951746" cy="1475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18">
            <a:extLst>
              <a:ext uri="{FF2B5EF4-FFF2-40B4-BE49-F238E27FC236}">
                <a16:creationId xmlns:a16="http://schemas.microsoft.com/office/drawing/2014/main" id="{0144BC29-0A55-4CCF-AB73-9B7BAB8CDF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636" y="5149804"/>
            <a:ext cx="1885595" cy="14753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6AC65E-370D-492C-BB91-6912CA5C5A7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5035" y="5361451"/>
            <a:ext cx="2743200" cy="11926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5E43077-3D81-4F6B-AF30-B9DEC636ACC1}"/>
              </a:ext>
            </a:extLst>
          </p:cNvPr>
          <p:cNvSpPr/>
          <p:nvPr/>
        </p:nvSpPr>
        <p:spPr>
          <a:xfrm>
            <a:off x="0" y="0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54AF27-1374-4BF1-BFB1-21A2AA4A0A26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6EC772-860A-48D1-8C30-E49FEC64DEFC}"/>
              </a:ext>
            </a:extLst>
          </p:cNvPr>
          <p:cNvSpPr txBox="1">
            <a:spLocks/>
          </p:cNvSpPr>
          <p:nvPr/>
        </p:nvSpPr>
        <p:spPr>
          <a:xfrm>
            <a:off x="471947" y="295807"/>
            <a:ext cx="8797413" cy="1152568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For further clarifications please feel free to contact ………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C68EC0F4-DC9C-4D92-BA3E-196971FF20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3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3FD710D-3A4D-4FCC-9399-3C900653B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796" y="1887794"/>
            <a:ext cx="11384785" cy="473968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Governing under the Inland Revenue Act No. 24 of 2017 </a:t>
            </a:r>
          </a:p>
          <a:p>
            <a:pPr algn="just">
              <a:lnSpc>
                <a:spcPct val="150000"/>
              </a:lnSpc>
            </a:pP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l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INCOME TAX LIABILITY (TAX CHARGE/IMPOSITION OF TAX)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Common Questions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On what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the tax be paid?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Who should pay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the tax?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Tax 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for what period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algn="l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D25DC-7141-49F1-B260-C4CD5CE8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8E2F4F-9DB8-4A2E-8676-7679E35CABA2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AFF982-90F8-49D5-BFFC-9B9CB8D57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96" y="55312"/>
            <a:ext cx="4831680" cy="93264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z="4400" b="1" dirty="0"/>
            </a:b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INTRODUCTION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4E8C6B-F816-4724-93EF-D35D73006BEA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3F6B450-1775-45A3-BC93-63C12F98E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1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2CDE-F786-4155-A80A-DF015A6E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94" y="2153265"/>
            <a:ext cx="11066206" cy="402369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INCOME TAX LIABILITY (TAX CHARGE/IMPOSITION OF TAX)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Further Questions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342900" lvl="0" indent="-342900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Whether a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casual &amp; non-recurring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nature income are also liable?</a:t>
            </a:r>
          </a:p>
          <a:p>
            <a:pPr marL="342900" lvl="0" indent="-342900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Whether a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short time period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income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is also liable?</a:t>
            </a:r>
          </a:p>
          <a:p>
            <a:pPr marL="342900" lvl="0" indent="-342900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Whether a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non-resident’s short time period income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in Sri Lanka is also liable?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5BEE2-E6C8-4E2D-BEAE-692493A5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CE2216-69CE-4EC1-AC20-B3E479011B65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BF4D08-8868-42A2-A5F7-5585317BE99A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611D9C-BBB6-41F1-ACCB-AFB9199F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456" y="440753"/>
            <a:ext cx="4562473" cy="86968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INTRODUCTION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B73DA5D2-8FB0-49D1-85E1-2A26A814F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142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709" y="2013156"/>
            <a:ext cx="11490093" cy="460149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buNone/>
              <a:tabLst>
                <a:tab pos="11199813" algn="l"/>
              </a:tabLst>
            </a:pP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2(1) </a:t>
            </a:r>
            <a:r>
              <a:rPr lang="en-US" i="1" u="sng" dirty="0">
                <a:latin typeface="Cambria" panose="02040503050406030204" pitchFamily="18" charset="0"/>
                <a:ea typeface="Cambria" panose="02040503050406030204" pitchFamily="18" charset="0"/>
              </a:rPr>
              <a:t>Income tax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shall be payable for </a:t>
            </a:r>
            <a:r>
              <a:rPr lang="en-US" i="1" u="sng" dirty="0">
                <a:latin typeface="Cambria" panose="02040503050406030204" pitchFamily="18" charset="0"/>
                <a:ea typeface="Cambria" panose="02040503050406030204" pitchFamily="18" charset="0"/>
              </a:rPr>
              <a:t>each year of assessment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by –	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0" algn="just" fontAlgn="base">
              <a:lnSpc>
                <a:spcPct val="100000"/>
              </a:lnSpc>
              <a:buNone/>
              <a:tabLst>
                <a:tab pos="11199813" algn="l"/>
              </a:tabLst>
            </a:pPr>
            <a:r>
              <a:rPr lang="en-US" i="1" u="sng" dirty="0">
                <a:latin typeface="Cambria" panose="02040503050406030204" pitchFamily="18" charset="0"/>
                <a:ea typeface="Cambria" panose="02040503050406030204" pitchFamily="18" charset="0"/>
              </a:rPr>
              <a:t>(a) a person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who has </a:t>
            </a:r>
            <a:r>
              <a:rPr lang="en-US" i="1" u="sng" dirty="0">
                <a:latin typeface="Cambria" panose="02040503050406030204" pitchFamily="18" charset="0"/>
                <a:ea typeface="Cambria" panose="02040503050406030204" pitchFamily="18" charset="0"/>
              </a:rPr>
              <a:t>taxable income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for that year; or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0" algn="just" fontAlgn="base">
              <a:lnSpc>
                <a:spcPct val="100000"/>
              </a:lnSpc>
              <a:buNone/>
              <a:tabLst>
                <a:tab pos="11199813" algn="l"/>
              </a:tabLst>
            </a:pP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(b) a person who </a:t>
            </a:r>
            <a:r>
              <a:rPr lang="en-US" i="1" u="sng" dirty="0">
                <a:latin typeface="Cambria" panose="02040503050406030204" pitchFamily="18" charset="0"/>
                <a:ea typeface="Cambria" panose="02040503050406030204" pitchFamily="18" charset="0"/>
              </a:rPr>
              <a:t>receives a final withholding payment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during that year.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69863" lvl="0" indent="0" algn="just" fontAlgn="base">
              <a:lnSpc>
                <a:spcPct val="100000"/>
              </a:lnSpc>
              <a:buNone/>
              <a:tabLst>
                <a:tab pos="11199813" algn="l"/>
              </a:tabLst>
            </a:pP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(2) The amount of income </a:t>
            </a:r>
            <a:r>
              <a:rPr lang="en-US" i="1" u="sng" dirty="0">
                <a:latin typeface="Cambria" panose="02040503050406030204" pitchFamily="18" charset="0"/>
                <a:ea typeface="Cambria" panose="02040503050406030204" pitchFamily="18" charset="0"/>
              </a:rPr>
              <a:t>tax payable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by a person for any year of assessment shall be the </a:t>
            </a:r>
            <a:r>
              <a:rPr lang="en-US" i="1" u="sng" dirty="0">
                <a:latin typeface="Cambria" panose="02040503050406030204" pitchFamily="18" charset="0"/>
                <a:ea typeface="Cambria" panose="02040503050406030204" pitchFamily="18" charset="0"/>
              </a:rPr>
              <a:t>total of the amounts payable under subsection (1)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136524"/>
            <a:ext cx="10194755" cy="141943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 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(</a:t>
            </a:r>
            <a:r>
              <a:rPr lang="en-GB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CHARGING SECTION) (Sec.2)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  <a:cs typeface="AngsanaUPC" panose="02020603050405020304" pitchFamily="18" charset="-34"/>
            </a:endParaRP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79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FE3CA-95BF-4988-934D-C279A0F39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219" y="1644446"/>
            <a:ext cx="11658600" cy="5087434"/>
          </a:xfrm>
        </p:spPr>
        <p:txBody>
          <a:bodyPr>
            <a:normAutofit fontScale="92500" lnSpcReduction="20000"/>
          </a:bodyPr>
          <a:lstStyle/>
          <a:p>
            <a:pPr marL="169863" lvl="0" indent="0" algn="just" fontAlgn="base">
              <a:lnSpc>
                <a:spcPct val="120000"/>
              </a:lnSpc>
              <a:buNone/>
              <a:tabLst>
                <a:tab pos="11199813" algn="l"/>
              </a:tabLst>
            </a:pP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(3) The income tax payable by a person </a:t>
            </a:r>
            <a:r>
              <a:rPr lang="en-US" sz="2800" i="1" u="sng" dirty="0">
                <a:latin typeface="Cambria" panose="02040503050406030204" pitchFamily="18" charset="0"/>
                <a:ea typeface="Cambria" panose="02040503050406030204" pitchFamily="18" charset="0"/>
              </a:rPr>
              <a:t>under paragraph(a) of subsection (1)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 shall be calculated by –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0" algn="just" fontAlgn="base">
              <a:lnSpc>
                <a:spcPct val="120000"/>
              </a:lnSpc>
              <a:buNone/>
              <a:tabLst>
                <a:tab pos="11199813" algn="l"/>
              </a:tabLst>
            </a:pPr>
            <a:r>
              <a:rPr lang="en-US" sz="2800" i="1" u="sng" dirty="0">
                <a:latin typeface="Cambria" panose="02040503050406030204" pitchFamily="18" charset="0"/>
                <a:ea typeface="Cambria" panose="02040503050406030204" pitchFamily="18" charset="0"/>
              </a:rPr>
              <a:t>(a) applying the relevant rates of income tax set out in the First Schedule to this Act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 to that person’s taxable income;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0" algn="just" fontAlgn="base">
              <a:lnSpc>
                <a:spcPct val="120000"/>
              </a:lnSpc>
              <a:buNone/>
              <a:tabLst>
                <a:tab pos="11199813" algn="l"/>
              </a:tabLst>
            </a:pPr>
            <a:r>
              <a:rPr lang="en-US" sz="2800" i="1" u="sng" dirty="0">
                <a:latin typeface="Cambria" panose="02040503050406030204" pitchFamily="18" charset="0"/>
                <a:ea typeface="Cambria" panose="02040503050406030204" pitchFamily="18" charset="0"/>
              </a:rPr>
              <a:t>(b) deducting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 any </a:t>
            </a:r>
            <a:r>
              <a:rPr lang="en-US" sz="2800" i="1" u="sng" dirty="0">
                <a:latin typeface="Cambria" panose="02040503050406030204" pitchFamily="18" charset="0"/>
                <a:ea typeface="Cambria" panose="02040503050406030204" pitchFamily="18" charset="0"/>
              </a:rPr>
              <a:t>foreign tax credit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 claimed by and allowed to the person for the year under section 80 of this Act; and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0" algn="just" fontAlgn="base">
              <a:lnSpc>
                <a:spcPct val="120000"/>
              </a:lnSpc>
              <a:buNone/>
              <a:tabLst>
                <a:tab pos="11199813" algn="l"/>
              </a:tabLst>
            </a:pPr>
            <a:r>
              <a:rPr lang="en-US" sz="2800" i="1" u="sng" dirty="0">
                <a:latin typeface="Cambria" panose="02040503050406030204" pitchFamily="18" charset="0"/>
                <a:ea typeface="Cambria" panose="02040503050406030204" pitchFamily="18" charset="0"/>
              </a:rPr>
              <a:t>(c) deducting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 any </a:t>
            </a:r>
            <a:r>
              <a:rPr lang="en-US" sz="2800" i="1" u="sng" dirty="0">
                <a:latin typeface="Cambria" panose="02040503050406030204" pitchFamily="18" charset="0"/>
                <a:ea typeface="Cambria" panose="02040503050406030204" pitchFamily="18" charset="0"/>
              </a:rPr>
              <a:t>other tax credit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 granted or allowed to the person for the year under this Act.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69863" indent="0" algn="just">
              <a:lnSpc>
                <a:spcPct val="120000"/>
              </a:lnSpc>
              <a:buNone/>
              <a:tabLst>
                <a:tab pos="11199813" algn="l"/>
              </a:tabLst>
            </a:pP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(4) The income tax payable by a person </a:t>
            </a:r>
            <a:r>
              <a:rPr lang="en-US" sz="2800" i="1" u="sng" dirty="0">
                <a:latin typeface="Cambria" panose="02040503050406030204" pitchFamily="18" charset="0"/>
                <a:ea typeface="Cambria" panose="02040503050406030204" pitchFamily="18" charset="0"/>
              </a:rPr>
              <a:t>under paragraph (b) of subsection (1)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 shall be calculated by </a:t>
            </a:r>
            <a:r>
              <a:rPr lang="en-US" sz="2800" i="1" u="sng" dirty="0">
                <a:latin typeface="Cambria" panose="02040503050406030204" pitchFamily="18" charset="0"/>
                <a:ea typeface="Cambria" panose="02040503050406030204" pitchFamily="18" charset="0"/>
              </a:rPr>
              <a:t>applying the relevant rate set out in the First Schedule to this Act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</a:rPr>
              <a:t> to each final withholding payment.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8221C-AB0C-4AD2-A6AF-BED8F122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43A4AC-9C1C-4E56-AD49-BA7C51EF4F73}"/>
              </a:ext>
            </a:extLst>
          </p:cNvPr>
          <p:cNvSpPr/>
          <p:nvPr/>
        </p:nvSpPr>
        <p:spPr>
          <a:xfrm>
            <a:off x="0" y="3504"/>
            <a:ext cx="12192000" cy="15348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DE92F2-3523-42D2-B23E-94F51B4024CD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81F46CB-4C78-47D7-A48D-7DF4EE5A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75" y="21281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 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(</a:t>
            </a:r>
            <a:r>
              <a:rPr lang="en-GB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CHARGING SECTION) (Sec.2)  </a:t>
            </a:r>
            <a:r>
              <a:rPr lang="en-GB" sz="3600" b="1" dirty="0" err="1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Contd</a:t>
            </a:r>
            <a:r>
              <a:rPr lang="en-GB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…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  <a:cs typeface="AngsanaUPC" panose="02020603050405020304" pitchFamily="18" charset="-34"/>
            </a:endParaRP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4C79F812-4822-49BA-B64B-F7563D3BCC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8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3259C-6CAE-4774-9155-6F916E28E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482" y="1789009"/>
            <a:ext cx="11789828" cy="493246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b="1" spc="-10" dirty="0">
                <a:latin typeface="Cambria" panose="02040503050406030204" pitchFamily="18" charset="0"/>
                <a:ea typeface="Cambria" panose="02040503050406030204" pitchFamily="18" charset="0"/>
              </a:rPr>
              <a:t>Section 2 (1) answers the main questions;</a:t>
            </a:r>
          </a:p>
          <a:p>
            <a:pPr marL="0" lvl="0" indent="0">
              <a:buNone/>
            </a:pPr>
            <a:r>
              <a:rPr lang="en-US" sz="4000" i="1" dirty="0">
                <a:latin typeface="Cambria" panose="02040503050406030204" pitchFamily="18" charset="0"/>
                <a:ea typeface="Cambria" panose="02040503050406030204" pitchFamily="18" charset="0"/>
              </a:rPr>
              <a:t>2(1) </a:t>
            </a:r>
            <a:r>
              <a:rPr lang="en-US" sz="4000" i="1" u="sng" dirty="0">
                <a:latin typeface="Cambria" panose="02040503050406030204" pitchFamily="18" charset="0"/>
                <a:ea typeface="Cambria" panose="02040503050406030204" pitchFamily="18" charset="0"/>
              </a:rPr>
              <a:t>Income tax</a:t>
            </a:r>
            <a:r>
              <a:rPr lang="en-US" sz="4000" i="1" dirty="0">
                <a:latin typeface="Cambria" panose="02040503050406030204" pitchFamily="18" charset="0"/>
                <a:ea typeface="Cambria" panose="02040503050406030204" pitchFamily="18" charset="0"/>
              </a:rPr>
              <a:t> shall be payable for </a:t>
            </a:r>
            <a:r>
              <a:rPr lang="en-US" sz="4000" i="1" u="sng" dirty="0">
                <a:latin typeface="Cambria" panose="02040503050406030204" pitchFamily="18" charset="0"/>
                <a:ea typeface="Cambria" panose="02040503050406030204" pitchFamily="18" charset="0"/>
              </a:rPr>
              <a:t>each year of assessment</a:t>
            </a:r>
            <a:r>
              <a:rPr lang="en-US" sz="4000" i="1" dirty="0">
                <a:latin typeface="Cambria" panose="02040503050406030204" pitchFamily="18" charset="0"/>
                <a:ea typeface="Cambria" panose="02040503050406030204" pitchFamily="18" charset="0"/>
              </a:rPr>
              <a:t> by –	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0" fontAlgn="base">
              <a:buNone/>
            </a:pPr>
            <a:r>
              <a:rPr lang="en-US" sz="4000" i="1" u="sng" dirty="0">
                <a:latin typeface="Cambria" panose="02040503050406030204" pitchFamily="18" charset="0"/>
                <a:ea typeface="Cambria" panose="02040503050406030204" pitchFamily="18" charset="0"/>
              </a:rPr>
              <a:t>(a) a person</a:t>
            </a:r>
            <a:r>
              <a:rPr lang="en-US" sz="4000" i="1" dirty="0">
                <a:latin typeface="Cambria" panose="02040503050406030204" pitchFamily="18" charset="0"/>
                <a:ea typeface="Cambria" panose="02040503050406030204" pitchFamily="18" charset="0"/>
              </a:rPr>
              <a:t> who has </a:t>
            </a:r>
            <a:r>
              <a:rPr lang="en-US" sz="4000" i="1" u="sng" dirty="0">
                <a:latin typeface="Cambria" panose="02040503050406030204" pitchFamily="18" charset="0"/>
                <a:ea typeface="Cambria" panose="02040503050406030204" pitchFamily="18" charset="0"/>
              </a:rPr>
              <a:t>taxable income</a:t>
            </a:r>
            <a:r>
              <a:rPr lang="en-US" sz="4000" i="1" dirty="0">
                <a:latin typeface="Cambria" panose="02040503050406030204" pitchFamily="18" charset="0"/>
                <a:ea typeface="Cambria" panose="02040503050406030204" pitchFamily="18" charset="0"/>
              </a:rPr>
              <a:t> for that year; or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30238" lvl="0" indent="0" fontAlgn="base">
              <a:buNone/>
            </a:pPr>
            <a:r>
              <a:rPr lang="en-US" sz="4000" i="1" dirty="0">
                <a:latin typeface="Cambria" panose="02040503050406030204" pitchFamily="18" charset="0"/>
                <a:ea typeface="Cambria" panose="02040503050406030204" pitchFamily="18" charset="0"/>
              </a:rPr>
              <a:t>(b) a person who </a:t>
            </a:r>
            <a:r>
              <a:rPr lang="en-US" sz="4000" i="1" u="sng" dirty="0">
                <a:latin typeface="Cambria" panose="02040503050406030204" pitchFamily="18" charset="0"/>
                <a:ea typeface="Cambria" panose="02040503050406030204" pitchFamily="18" charset="0"/>
              </a:rPr>
              <a:t>receives a final withholding payment</a:t>
            </a:r>
            <a:r>
              <a:rPr lang="en-US" sz="4000" i="1" dirty="0">
                <a:latin typeface="Cambria" panose="02040503050406030204" pitchFamily="18" charset="0"/>
                <a:ea typeface="Cambria" panose="02040503050406030204" pitchFamily="18" charset="0"/>
              </a:rPr>
              <a:t> during that year.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000" b="1" spc="-10" dirty="0">
                <a:latin typeface="Cambria" panose="02040503050406030204" pitchFamily="18" charset="0"/>
                <a:ea typeface="Cambria" panose="02040503050406030204" pitchFamily="18" charset="0"/>
              </a:rPr>
              <a:t>Answers to the main questions;</a:t>
            </a:r>
          </a:p>
          <a:p>
            <a:pPr>
              <a:lnSpc>
                <a:spcPct val="100000"/>
              </a:lnSpc>
            </a:pPr>
            <a:r>
              <a:rPr lang="en-US" sz="4000" spc="-10" dirty="0">
                <a:latin typeface="Cambria" panose="02040503050406030204" pitchFamily="18" charset="0"/>
                <a:ea typeface="Cambria" panose="02040503050406030204" pitchFamily="18" charset="0"/>
              </a:rPr>
              <a:t>What tax?		- </a:t>
            </a:r>
            <a:r>
              <a:rPr lang="en-US" sz="4000" b="1" spc="-10" dirty="0">
                <a:latin typeface="Cambria" panose="02040503050406030204" pitchFamily="18" charset="0"/>
                <a:ea typeface="Cambria" panose="02040503050406030204" pitchFamily="18" charset="0"/>
              </a:rPr>
              <a:t>Income Tax </a:t>
            </a:r>
          </a:p>
          <a:p>
            <a:pPr>
              <a:lnSpc>
                <a:spcPct val="100000"/>
              </a:lnSpc>
            </a:pPr>
            <a:r>
              <a:rPr lang="en-US" sz="4000" spc="-10" dirty="0">
                <a:latin typeface="Cambria" panose="02040503050406030204" pitchFamily="18" charset="0"/>
                <a:ea typeface="Cambria" panose="02040503050406030204" pitchFamily="18" charset="0"/>
              </a:rPr>
              <a:t>For what period?	- For each </a:t>
            </a:r>
            <a:r>
              <a:rPr lang="en-US" sz="4000" b="1" spc="-10" dirty="0">
                <a:latin typeface="Cambria" panose="02040503050406030204" pitchFamily="18" charset="0"/>
                <a:ea typeface="Cambria" panose="02040503050406030204" pitchFamily="18" charset="0"/>
              </a:rPr>
              <a:t>Year of Assessment</a:t>
            </a:r>
          </a:p>
          <a:p>
            <a:pPr>
              <a:lnSpc>
                <a:spcPct val="100000"/>
              </a:lnSpc>
            </a:pPr>
            <a:r>
              <a:rPr lang="en-US" sz="4000" spc="-10" dirty="0">
                <a:latin typeface="Cambria" panose="02040503050406030204" pitchFamily="18" charset="0"/>
                <a:ea typeface="Cambria" panose="02040503050406030204" pitchFamily="18" charset="0"/>
              </a:rPr>
              <a:t>Paying by Whom?	- A </a:t>
            </a:r>
            <a:r>
              <a:rPr lang="en-US" sz="4000" b="1" spc="-10" dirty="0">
                <a:latin typeface="Cambria" panose="02040503050406030204" pitchFamily="18" charset="0"/>
                <a:ea typeface="Cambria" panose="02040503050406030204" pitchFamily="18" charset="0"/>
              </a:rPr>
              <a:t>Person</a:t>
            </a:r>
          </a:p>
          <a:p>
            <a:pPr>
              <a:lnSpc>
                <a:spcPct val="100000"/>
              </a:lnSpc>
            </a:pPr>
            <a:r>
              <a:rPr lang="en-US" sz="4000" spc="-10" dirty="0">
                <a:latin typeface="Cambria" panose="02040503050406030204" pitchFamily="18" charset="0"/>
                <a:ea typeface="Cambria" panose="02040503050406030204" pitchFamily="18" charset="0"/>
              </a:rPr>
              <a:t>Type of Person?- (</a:t>
            </a:r>
            <a:r>
              <a:rPr lang="en-US" sz="4000" spc="-1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4000" spc="-1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4000" b="1" spc="-10" dirty="0">
                <a:latin typeface="Cambria" panose="02040503050406030204" pitchFamily="18" charset="0"/>
                <a:ea typeface="Cambria" panose="02040503050406030204" pitchFamily="18" charset="0"/>
              </a:rPr>
              <a:t>W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ho has a taxable income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		          (ii) 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Who is receiving a payment to be subjected to a final WHT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4000" spc="-1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2CB3F6-CECB-4BF8-B815-2F70AEDE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24CE2C-5DAB-41DE-8A59-59D382EC9D0C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D3765F-8CEA-4400-B3F2-C282B66443C0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173CE8-7304-4C60-842A-EA217B9B0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145" y="394622"/>
            <a:ext cx="6489984" cy="76665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F0B3F9C4-1F10-494A-8030-D7DB68C43F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74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CABAB-2F3D-4FC0-98BF-8D148D7C5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49" y="1998406"/>
            <a:ext cx="11773610" cy="4723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</a:rPr>
              <a:t>Amount of tax payable = Total tax payable under Section 2(1)</a:t>
            </a:r>
          </a:p>
          <a:p>
            <a:pPr marL="0" indent="0">
              <a:buNone/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</a:rPr>
              <a:t>			      Tax on total taxable income</a:t>
            </a:r>
          </a:p>
          <a:p>
            <a:pPr marL="0" indent="0">
              <a:buNone/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</a:rPr>
              <a:t>Total tax payable = 		+</a:t>
            </a:r>
          </a:p>
          <a:p>
            <a:pPr marL="0" indent="0">
              <a:buNone/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</a:rPr>
              <a:t>			       Tax on receipts which are to be subjected to final WHT</a:t>
            </a:r>
          </a:p>
          <a:p>
            <a:pPr marL="0" indent="0">
              <a:buNone/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</a:rPr>
              <a:t>Gross Tax 		= (Taxable Income x Tax Rates) – Tax Credits</a:t>
            </a:r>
          </a:p>
          <a:p>
            <a:pPr marL="0" indent="0">
              <a:buNone/>
            </a:pPr>
            <a:endParaRPr lang="en-US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</a:rPr>
              <a:t>Final WHT 		= Payments to be subjected to final WHT  x Tax Rates</a:t>
            </a:r>
          </a:p>
          <a:p>
            <a:pPr marL="0" indent="0">
              <a:buNone/>
            </a:pPr>
            <a:endParaRPr lang="en-US" sz="2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600" b="1" dirty="0">
                <a:latin typeface="Cambria" panose="02040503050406030204" pitchFamily="18" charset="0"/>
                <a:ea typeface="Cambria" panose="02040503050406030204" pitchFamily="18" charset="0"/>
              </a:rPr>
              <a:t>What the Taxable Income is?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F2AF9-D6D2-4FFD-853D-B8AD742D4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959C4C4D-F39E-4558-8320-C34E29572153}"/>
              </a:ext>
            </a:extLst>
          </p:cNvPr>
          <p:cNvSpPr/>
          <p:nvPr/>
        </p:nvSpPr>
        <p:spPr>
          <a:xfrm>
            <a:off x="2883309" y="2448233"/>
            <a:ext cx="730045" cy="1437968"/>
          </a:xfrm>
          <a:prstGeom prst="leftBrace">
            <a:avLst>
              <a:gd name="adj1" fmla="val 2021"/>
              <a:gd name="adj2" fmla="val 526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F1E6F0-5932-46E8-BEBB-EA420A3DA521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4F92E1-1D8F-441A-ADB7-30CA8FFDA913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3D2F3F-1361-4B69-8939-A1A87566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16" y="550893"/>
            <a:ext cx="7684322" cy="71973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AB7892F-C609-4A95-B923-AFA0243E2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46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EC1D2-2A1D-4E2E-AB3B-1B0DE5829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563" y="1836174"/>
            <a:ext cx="11752565" cy="47946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What the Taxable Income is?</a:t>
            </a:r>
          </a:p>
          <a:p>
            <a:pPr marL="0" indent="0" algn="just">
              <a:buNone/>
            </a:pPr>
            <a:r>
              <a:rPr lang="en-GB" b="1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3(1) Subject to subsection (2), the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taxable income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of a person for a year of assessment shall be equal to the total of the person’s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assessable income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for the year from each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employment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business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investment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other sources.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7013" lvl="0" indent="0" algn="just" fontAlgn="base">
              <a:buNone/>
            </a:pP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(2) In arriving at taxable income of a year of assessment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qualifying payments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reliefs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for that year under section 52 </a:t>
            </a:r>
            <a:r>
              <a:rPr lang="en-US" i="1" u="sng" dirty="0">
                <a:latin typeface="Cambria" panose="02040503050406030204" pitchFamily="18" charset="0"/>
                <a:ea typeface="Cambria" panose="02040503050406030204" pitchFamily="18" charset="0"/>
              </a:rPr>
              <a:t>shall be deducted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7013" indent="0" algn="just">
              <a:buNone/>
            </a:pP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(3) The taxable income of each person and the assessable income from each source shall be </a:t>
            </a:r>
            <a:r>
              <a:rPr lang="en-US" i="1" u="sng" dirty="0">
                <a:latin typeface="Cambria" panose="02040503050406030204" pitchFamily="18" charset="0"/>
                <a:ea typeface="Cambria" panose="02040503050406030204" pitchFamily="18" charset="0"/>
              </a:rPr>
              <a:t>determined separately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Taxable Income = Assessable Income – Qualifying Payments &amp; Relief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0949A-2B9D-4F14-84B3-7B645DD3A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251DC0-DAE9-4694-9385-43647B13A2FD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B90BC-8717-46BB-9AE8-B75DBF9369B7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2900E8-87F3-469C-A7AC-F5A5D2D60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65" y="497861"/>
            <a:ext cx="7265391" cy="86636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0CBCEB5-113B-4340-A58D-FC3467816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5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046E5-33BB-4507-9C3E-F43E2A0A2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501" y="1976284"/>
            <a:ext cx="11733853" cy="47451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				</a:t>
            </a: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					AI from Employment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					AI from Business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Assessable Income  = 	</a:t>
            </a: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					AI from Investment  </a:t>
            </a:r>
          </a:p>
          <a:p>
            <a:pPr marL="0" indent="0"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					AI from Other Source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FBCAE-E8F2-4E4B-9668-E43B68BA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B9BCEBB7-9E8E-40F6-8403-EF329AED55AB}"/>
              </a:ext>
            </a:extLst>
          </p:cNvPr>
          <p:cNvSpPr/>
          <p:nvPr/>
        </p:nvSpPr>
        <p:spPr>
          <a:xfrm>
            <a:off x="4337215" y="2293375"/>
            <a:ext cx="360145" cy="2875935"/>
          </a:xfrm>
          <a:prstGeom prst="leftBrace">
            <a:avLst>
              <a:gd name="adj1" fmla="val 8333"/>
              <a:gd name="adj2" fmla="val 516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5EB7B1-8CD9-4C29-9FE8-AD13AD625EB3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38EAFF-A5FD-46FB-BE01-EE11567DA5A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C3F6A-84D4-4393-A708-F68AC5E45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45" y="351736"/>
            <a:ext cx="7594472" cy="96846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2B69B19-DC2B-40E4-AD0C-9925B6B930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78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6968</TotalTime>
  <Words>1130</Words>
  <Application>Microsoft Office PowerPoint</Application>
  <PresentationFormat>Widescreen</PresentationFormat>
  <Paragraphs>115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Monotype Corsiva</vt:lpstr>
      <vt:lpstr>Office Theme</vt:lpstr>
      <vt:lpstr>  INCOME TAX OF SRI LANKA      TECHNICAL ASPECTS IN SIMPLIFIED WAY                                                                                       </vt:lpstr>
      <vt:lpstr> INTRODUCTION</vt:lpstr>
      <vt:lpstr>INTRODUCTION</vt:lpstr>
      <vt:lpstr>IMPOSITION OF TAX   (CHARGING SECTION) (Sec.2)</vt:lpstr>
      <vt:lpstr>IMPOSITION OF TAX   (CHARGING SECTION) (Sec.2)  Contd…</vt:lpstr>
      <vt:lpstr>IMPOSITION OF TAX</vt:lpstr>
      <vt:lpstr>IMPOSITION OF TAX</vt:lpstr>
      <vt:lpstr>IMPOSITION OF TAX</vt:lpstr>
      <vt:lpstr>IMPOSITION OF TAX</vt:lpstr>
      <vt:lpstr>IMPOSITION OF TAX</vt:lpstr>
      <vt:lpstr>IMPOSITION OF TAX</vt:lpstr>
      <vt:lpstr>THE END OF VIDEO CLIP NO. 01 (Imposition of Income Tax).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Pradeep</dc:creator>
  <cp:lastModifiedBy>MR Athula</cp:lastModifiedBy>
  <cp:revision>536</cp:revision>
  <cp:lastPrinted>2018-08-18T04:34:20Z</cp:lastPrinted>
  <dcterms:created xsi:type="dcterms:W3CDTF">2017-10-10T10:48:26Z</dcterms:created>
  <dcterms:modified xsi:type="dcterms:W3CDTF">2021-01-03T18:24:57Z</dcterms:modified>
</cp:coreProperties>
</file>