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7" r:id="rId2"/>
    <p:sldId id="256" r:id="rId3"/>
    <p:sldId id="339" r:id="rId4"/>
    <p:sldId id="350" r:id="rId5"/>
    <p:sldId id="340" r:id="rId6"/>
    <p:sldId id="351" r:id="rId7"/>
    <p:sldId id="347" r:id="rId8"/>
    <p:sldId id="352" r:id="rId9"/>
    <p:sldId id="348" r:id="rId10"/>
    <p:sldId id="345" r:id="rId11"/>
    <p:sldId id="349" r:id="rId12"/>
    <p:sldId id="278" r:id="rId13"/>
    <p:sldId id="313" r:id="rId14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hula@assentadvisory.lk" initials="a" lastIdx="3" clrIdx="0">
    <p:extLst>
      <p:ext uri="{19B8F6BF-5375-455C-9EA6-DF929625EA0E}">
        <p15:presenceInfo xmlns:p15="http://schemas.microsoft.com/office/powerpoint/2012/main" userId="36eacaab72aa9b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4" autoAdjust="0"/>
    <p:restoredTop sz="95342" autoAdjust="0"/>
  </p:normalViewPr>
  <p:slideViewPr>
    <p:cSldViewPr snapToGrid="0">
      <p:cViewPr varScale="1">
        <p:scale>
          <a:sx n="84" d="100"/>
          <a:sy n="84" d="100"/>
        </p:scale>
        <p:origin x="3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7C9BC-39FD-4A18-92CD-11ADC49A2184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5D414-F596-42F3-98B4-7FE9299F2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5D414-F596-42F3-98B4-7FE9299F2F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5D414-F596-42F3-98B4-7FE9299F2F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60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55A3-8BE1-40C8-9306-915C37A4F26C}" type="datetime1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6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3854-5361-4B71-AD94-0D6E489546FF}" type="datetime1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EA8C-76B7-4959-9A1D-0577F728A7AD}" type="datetime1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6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C61C-33B1-42B5-BC97-972517C820FA}" type="datetime1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FDF8-5A77-415C-BA6B-8C2EE7C95725}" type="datetime1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7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3CD5-56F9-448A-8AF6-74A6C330FD15}" type="datetime1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8F71-74A8-4CBB-BA53-68E7BBBA542F}" type="datetime1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3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FEB0-22AE-48A0-99D7-8775C1338495}" type="datetime1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5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1486-E917-4EB6-9CC8-9AE42DB9D6AE}" type="datetime1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2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A1F1-733E-45E9-82CC-BDABEE1C9708}" type="datetime1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1697-D2A5-48E9-8506-1CC46F3F7F2E}" type="datetime1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2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 l="70000" t="60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8679-206A-45E4-A330-6E766842C379}" type="datetime1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D3BB-F4F1-4E3A-A10C-FC6C006EB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1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hyperlink" Target="mailto:athula@assentadvisory.l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thula@assentadvisory.lk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athula@ranaweeraasso.lk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/>
          </a:blip>
          <a:srcRect/>
          <a:stretch>
            <a:fillRect l="70000" t="60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37202-2429-45F9-84F2-9C22DDEF3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898" y="1983657"/>
            <a:ext cx="11586186" cy="467071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2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TAX EDUCATIONAL VIDEO SESSION No. 2 –					</a:t>
            </a:r>
            <a:r>
              <a:rPr lang="en-US" sz="2200" b="1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01.01.2021</a:t>
            </a:r>
            <a:endParaRPr lang="en-US" sz="22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Interpretation of a “Person”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	    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and 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	      Casual or Non-recurring nature transactions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	 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GB" sz="1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endParaRPr lang="en-GB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</a:rPr>
              <a:t>ATHULA RANAWEERA (BSc., FCA, FCMA, FMAAT)</a:t>
            </a:r>
            <a:b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</a:rPr>
              <a:t>email – </a:t>
            </a: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athula@assentadvisory.lk</a:t>
            </a: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</a:rPr>
              <a:t>, athula@ranaweeraasso.lk </a:t>
            </a:r>
          </a:p>
          <a:p>
            <a:pPr marL="0" indent="0">
              <a:buNone/>
            </a:pPr>
            <a:r>
              <a:rPr lang="en-GB" sz="1800" b="1" dirty="0">
                <a:latin typeface="Cambria" panose="02040503050406030204" pitchFamily="18" charset="0"/>
                <a:ea typeface="Cambria" panose="02040503050406030204" pitchFamily="18" charset="0"/>
              </a:rPr>
              <a:t>Phone – +94 777 305 123</a:t>
            </a:r>
          </a:p>
          <a:p>
            <a:pPr marL="2873375" indent="-1620838">
              <a:buNone/>
            </a:pP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A6C99-B9B1-4078-9A01-57777475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 descr="C:\Users\athula.ranaweera\AppData\Local\Microsoft\Windows\INetCache\Content.Word\Logo - Assent advisory JPG.JPG">
            <a:extLst>
              <a:ext uri="{FF2B5EF4-FFF2-40B4-BE49-F238E27FC236}">
                <a16:creationId xmlns:a16="http://schemas.microsoft.com/office/drawing/2014/main" id="{C726C606-EF4C-4533-8D8B-25CD8372CC6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589447"/>
            <a:ext cx="2209800" cy="1612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Content Placeholder 18">
            <a:extLst>
              <a:ext uri="{FF2B5EF4-FFF2-40B4-BE49-F238E27FC236}">
                <a16:creationId xmlns:a16="http://schemas.microsoft.com/office/drawing/2014/main" id="{D57FA5BB-DE7F-48A2-97A1-8A5205EEBF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116" y="5043399"/>
            <a:ext cx="2073017" cy="153346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5B34512-AB02-418E-9B57-36444EC6DA21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E44A06-EED1-41E1-9560-CA3CF5641AA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17293" y="2415795"/>
            <a:ext cx="2436507" cy="10961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B34B9A-132F-47D8-AF16-9BBCA294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25" y="499796"/>
            <a:ext cx="8022250" cy="954157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b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INCOME TAX OF SRI LANKA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TECHNICAL ASPECTS IN SIMPLIFIED WAY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</a:t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</a:t>
            </a:r>
            <a:endParaRPr lang="en-US" sz="400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30388645-D685-4753-8007-78A2195247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5FC37C9C-EF62-459B-BC42-AE795D21BA31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44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11644E-A480-471C-93E4-00C64A475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10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0A2741-7C18-45E5-9EAD-0D2661DDFA9D}"/>
              </a:ext>
            </a:extLst>
          </p:cNvPr>
          <p:cNvSpPr/>
          <p:nvPr/>
        </p:nvSpPr>
        <p:spPr>
          <a:xfrm>
            <a:off x="453358" y="985028"/>
            <a:ext cx="116373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GB" sz="2400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GB" sz="24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br>
              <a:rPr lang="en-GB" sz="2400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ATHULA RANAWEERA (BSc., FCA, FCMA, FMAAT)</a:t>
            </a:r>
            <a:br>
              <a:rPr lang="en-GB" sz="2400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Managing Partner: </a:t>
            </a:r>
            <a:r>
              <a:rPr lang="en-GB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Ranaweera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 Associates (Chartered Accountants) </a:t>
            </a:r>
          </a:p>
          <a:p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Managing Director -</a:t>
            </a: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Assent Advisory Partners (Pvt) Ltd.</a:t>
            </a:r>
          </a:p>
          <a:p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Assent Secretarial Consultants (Pvt) Ltd.</a:t>
            </a:r>
          </a:p>
          <a:p>
            <a:endParaRPr lang="en-GB" sz="24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+94 777 305 123, 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athula@ranaweeraasso.lk</a:t>
            </a:r>
            <a:r>
              <a:rPr lang="en-GB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 athula@assentadvisory.lk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 descr="C:\Users\athula.ranaweera\AppData\Local\Microsoft\Windows\INetCache\Content.Word\Logo - Assent advisory JPG.JPG">
            <a:extLst>
              <a:ext uri="{FF2B5EF4-FFF2-40B4-BE49-F238E27FC236}">
                <a16:creationId xmlns:a16="http://schemas.microsoft.com/office/drawing/2014/main" id="{D8A4D744-2249-4252-B8A6-58823E28DE7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58" y="5149805"/>
            <a:ext cx="1951746" cy="1475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18">
            <a:extLst>
              <a:ext uri="{FF2B5EF4-FFF2-40B4-BE49-F238E27FC236}">
                <a16:creationId xmlns:a16="http://schemas.microsoft.com/office/drawing/2014/main" id="{0144BC29-0A55-4CCF-AB73-9B7BAB8CDF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636" y="5149804"/>
            <a:ext cx="1885595" cy="14753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6AC65E-370D-492C-BB91-6912CA5C5A7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5035" y="5361451"/>
            <a:ext cx="2743200" cy="11926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5E43077-3D81-4F6B-AF30-B9DEC636ACC1}"/>
              </a:ext>
            </a:extLst>
          </p:cNvPr>
          <p:cNvSpPr/>
          <p:nvPr/>
        </p:nvSpPr>
        <p:spPr>
          <a:xfrm>
            <a:off x="0" y="0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54AF27-1374-4BF1-BFB1-21A2AA4A0A26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6EC772-860A-48D1-8C30-E49FEC64DEFC}"/>
              </a:ext>
            </a:extLst>
          </p:cNvPr>
          <p:cNvSpPr txBox="1">
            <a:spLocks/>
          </p:cNvSpPr>
          <p:nvPr/>
        </p:nvSpPr>
        <p:spPr>
          <a:xfrm>
            <a:off x="471947" y="295807"/>
            <a:ext cx="8797413" cy="1152568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For further clarifications please feel free to contact ………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C68EC0F4-DC9C-4D92-BA3E-196971FF20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35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BBAB5-1B1C-4419-8886-FFA2943F2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7D35-77ED-4925-B5FE-C15DBE046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3D228-F6AC-443C-9C9B-6DA1794FE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70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50841-5D69-4493-A8A6-ABC50731C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65" y="136526"/>
            <a:ext cx="11756571" cy="755436"/>
          </a:xfrm>
        </p:spPr>
        <p:txBody>
          <a:bodyPr>
            <a:normAutofit/>
          </a:bodyPr>
          <a:lstStyle/>
          <a:p>
            <a:r>
              <a:rPr lang="en-US" b="1" dirty="0">
                <a:latin typeface="Monotype Corsiva" panose="03010101010201010101" pitchFamily="66" charset="0"/>
              </a:rPr>
              <a:t>IMPOSITION OF TAX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0EEF6-7C91-47E5-8D1D-82CCE6EEF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65" y="762934"/>
            <a:ext cx="11756571" cy="585368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GB" b="1" dirty="0">
              <a:latin typeface="Monotype Corsiva" panose="03010101010201010101" pitchFamily="66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GB" b="1" dirty="0">
                <a:latin typeface="Monotype Corsiva" panose="03010101010201010101" pitchFamily="66" charset="0"/>
              </a:rPr>
              <a:t>Interpretations relating to Tax Imposition</a:t>
            </a:r>
          </a:p>
          <a:p>
            <a:pPr marL="176213" indent="-176213" algn="just">
              <a:lnSpc>
                <a:spcPct val="100000"/>
              </a:lnSpc>
            </a:pPr>
            <a:r>
              <a:rPr lang="en-GB" b="1" dirty="0">
                <a:solidFill>
                  <a:srgbClr val="FF0000"/>
                </a:solidFill>
              </a:rPr>
              <a:t>Person </a:t>
            </a:r>
            <a:r>
              <a:rPr lang="en-GB" dirty="0">
                <a:solidFill>
                  <a:srgbClr val="FF0000"/>
                </a:solidFill>
              </a:rPr>
              <a:t>means an </a:t>
            </a:r>
            <a:r>
              <a:rPr lang="en-US" u="sng" dirty="0">
                <a:solidFill>
                  <a:srgbClr val="FF0000"/>
                </a:solidFill>
              </a:rPr>
              <a:t>Individual</a:t>
            </a:r>
            <a:r>
              <a:rPr lang="en-US" b="1" baseline="30000" dirty="0"/>
              <a:t>(1)</a:t>
            </a:r>
            <a:r>
              <a:rPr lang="en-US" b="1" baseline="30000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or </a:t>
            </a:r>
            <a:r>
              <a:rPr lang="en-GB" u="sng" dirty="0">
                <a:solidFill>
                  <a:srgbClr val="FF0000"/>
                </a:solidFill>
              </a:rPr>
              <a:t>entity</a:t>
            </a:r>
            <a:r>
              <a:rPr lang="en-GB" dirty="0">
                <a:solidFill>
                  <a:srgbClr val="FF0000"/>
                </a:solidFill>
              </a:rPr>
              <a:t> and includes a </a:t>
            </a:r>
            <a:r>
              <a:rPr lang="en-GB" u="sng" dirty="0">
                <a:solidFill>
                  <a:srgbClr val="FF0000"/>
                </a:solidFill>
              </a:rPr>
              <a:t>body</a:t>
            </a:r>
            <a:r>
              <a:rPr lang="en-GB" dirty="0">
                <a:solidFill>
                  <a:srgbClr val="FF0000"/>
                </a:solidFill>
              </a:rPr>
              <a:t> of persons corporate or unincorporated, an executor, </a:t>
            </a:r>
            <a:r>
              <a:rPr lang="en-GB" u="sng" dirty="0">
                <a:solidFill>
                  <a:srgbClr val="FF0000"/>
                </a:solidFill>
              </a:rPr>
              <a:t>non-governmental organization</a:t>
            </a:r>
            <a:r>
              <a:rPr lang="en-GB" dirty="0">
                <a:solidFill>
                  <a:srgbClr val="FF0000"/>
                </a:solidFill>
              </a:rPr>
              <a:t> and </a:t>
            </a:r>
            <a:r>
              <a:rPr lang="en-GB" u="sng" dirty="0">
                <a:solidFill>
                  <a:srgbClr val="FF0000"/>
                </a:solidFill>
              </a:rPr>
              <a:t>charitable institution.</a:t>
            </a:r>
            <a:r>
              <a:rPr lang="en-GB" dirty="0">
                <a:solidFill>
                  <a:srgbClr val="FF0000"/>
                </a:solidFill>
              </a:rPr>
              <a:t> (Sec. 195)</a:t>
            </a:r>
            <a:endParaRPr lang="en-GB" b="1" dirty="0">
              <a:solidFill>
                <a:srgbClr val="FF0000"/>
              </a:solidFill>
            </a:endParaRPr>
          </a:p>
          <a:p>
            <a:pPr marL="176213" indent="-176213" algn="just">
              <a:lnSpc>
                <a:spcPct val="100000"/>
              </a:lnSpc>
            </a:pPr>
            <a:r>
              <a:rPr lang="en-GB" b="1" dirty="0">
                <a:solidFill>
                  <a:srgbClr val="FF0000"/>
                </a:solidFill>
              </a:rPr>
              <a:t>Entity</a:t>
            </a:r>
            <a:r>
              <a:rPr lang="en-GB" dirty="0">
                <a:solidFill>
                  <a:srgbClr val="FF0000"/>
                </a:solidFill>
              </a:rPr>
              <a:t> means a </a:t>
            </a:r>
            <a:r>
              <a:rPr lang="en-GB" u="sng" dirty="0">
                <a:solidFill>
                  <a:srgbClr val="FF0000"/>
                </a:solidFill>
              </a:rPr>
              <a:t>company</a:t>
            </a:r>
            <a:r>
              <a:rPr lang="en-US" b="1" baseline="30000" dirty="0"/>
              <a:t>(2)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u="sng" dirty="0">
                <a:solidFill>
                  <a:srgbClr val="FF0000"/>
                </a:solidFill>
              </a:rPr>
              <a:t>partnership</a:t>
            </a:r>
            <a:r>
              <a:rPr lang="en-US" b="1" baseline="30000" dirty="0"/>
              <a:t>(3)</a:t>
            </a:r>
            <a:r>
              <a:rPr lang="en-GB" dirty="0">
                <a:solidFill>
                  <a:srgbClr val="FF0000"/>
                </a:solidFill>
              </a:rPr>
              <a:t> or </a:t>
            </a:r>
            <a:r>
              <a:rPr lang="en-GB" u="sng" dirty="0">
                <a:solidFill>
                  <a:srgbClr val="FF0000"/>
                </a:solidFill>
              </a:rPr>
              <a:t>trust</a:t>
            </a:r>
            <a:r>
              <a:rPr lang="en-US" b="1" baseline="30000" dirty="0"/>
              <a:t>(4)</a:t>
            </a:r>
            <a:r>
              <a:rPr lang="en-GB" dirty="0">
                <a:solidFill>
                  <a:srgbClr val="FF0000"/>
                </a:solidFill>
              </a:rPr>
              <a:t>, but excludes an individual.(Sec.195)</a:t>
            </a:r>
          </a:p>
          <a:p>
            <a:pPr marL="176213" indent="-176213" algn="just"/>
            <a:r>
              <a:rPr lang="en-GB" b="1" dirty="0">
                <a:solidFill>
                  <a:srgbClr val="FF0000"/>
                </a:solidFill>
              </a:rPr>
              <a:t>Partnership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u="sng" dirty="0">
                <a:solidFill>
                  <a:srgbClr val="FF0000"/>
                </a:solidFill>
              </a:rPr>
              <a:t>means</a:t>
            </a:r>
            <a:r>
              <a:rPr lang="en-GB" dirty="0">
                <a:solidFill>
                  <a:srgbClr val="FF0000"/>
                </a:solidFill>
              </a:rPr>
              <a:t> an association of two or more individuals or corporations carrying on </a:t>
            </a:r>
            <a:r>
              <a:rPr lang="en-GB" u="sng" dirty="0">
                <a:solidFill>
                  <a:srgbClr val="FF0000"/>
                </a:solidFill>
              </a:rPr>
              <a:t>business</a:t>
            </a:r>
            <a:r>
              <a:rPr lang="en-GB" dirty="0">
                <a:solidFill>
                  <a:srgbClr val="FF0000"/>
                </a:solidFill>
              </a:rPr>
              <a:t> jointly for the purpose of </a:t>
            </a:r>
            <a:r>
              <a:rPr lang="en-GB" u="sng" dirty="0">
                <a:solidFill>
                  <a:srgbClr val="FF0000"/>
                </a:solidFill>
              </a:rPr>
              <a:t>making profit</a:t>
            </a:r>
            <a:r>
              <a:rPr lang="en-GB" dirty="0">
                <a:solidFill>
                  <a:srgbClr val="FF0000"/>
                </a:solidFill>
              </a:rPr>
              <a:t>, irrespective of whether the association is recorded in writing. (Sec. 195).</a:t>
            </a:r>
          </a:p>
          <a:p>
            <a:pPr marL="176213" indent="-176213" algn="just"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</a:rPr>
              <a:t>Trust </a:t>
            </a:r>
            <a:r>
              <a:rPr lang="en-GB" u="sng" dirty="0">
                <a:solidFill>
                  <a:srgbClr val="FF0000"/>
                </a:solidFill>
              </a:rPr>
              <a:t>means</a:t>
            </a:r>
            <a:r>
              <a:rPr lang="en-GB" dirty="0">
                <a:solidFill>
                  <a:srgbClr val="FF0000"/>
                </a:solidFill>
              </a:rPr>
              <a:t> an </a:t>
            </a:r>
            <a:r>
              <a:rPr lang="en-GB" i="1" dirty="0">
                <a:solidFill>
                  <a:srgbClr val="FF0000"/>
                </a:solidFill>
              </a:rPr>
              <a:t>arrangement</a:t>
            </a:r>
            <a:r>
              <a:rPr lang="en-GB" dirty="0">
                <a:solidFill>
                  <a:srgbClr val="FF0000"/>
                </a:solidFill>
              </a:rPr>
              <a:t> under which </a:t>
            </a:r>
            <a:r>
              <a:rPr lang="en-GB" u="sng" dirty="0">
                <a:solidFill>
                  <a:srgbClr val="FF0000"/>
                </a:solidFill>
              </a:rPr>
              <a:t>a trustee holds assets</a:t>
            </a:r>
            <a:r>
              <a:rPr lang="en-GB" dirty="0">
                <a:solidFill>
                  <a:srgbClr val="FF0000"/>
                </a:solidFill>
              </a:rPr>
              <a:t>. (Sec. 195).</a:t>
            </a:r>
          </a:p>
          <a:p>
            <a:pPr marL="176213" indent="-176213" algn="just">
              <a:lnSpc>
                <a:spcPct val="100000"/>
              </a:lnSpc>
            </a:pPr>
            <a:endParaRPr lang="en-GB" dirty="0"/>
          </a:p>
          <a:p>
            <a:pPr marL="176213" indent="-176213" algn="r"/>
            <a:r>
              <a:rPr lang="en-GB" sz="2600" i="1" dirty="0"/>
              <a:t>.</a:t>
            </a:r>
          </a:p>
          <a:p>
            <a:pPr marL="0" indent="0" algn="just">
              <a:buNone/>
            </a:pP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2C5D3-2983-41C9-BBD0-03D61FB1C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01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7D13CA-FF09-422A-ACA1-A68DB6C4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13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6466EA-D3BA-446F-AC81-2BAA8C117897}"/>
              </a:ext>
            </a:extLst>
          </p:cNvPr>
          <p:cNvSpPr txBox="1">
            <a:spLocks/>
          </p:cNvSpPr>
          <p:nvPr/>
        </p:nvSpPr>
        <p:spPr>
          <a:xfrm>
            <a:off x="140109" y="136524"/>
            <a:ext cx="11849321" cy="547873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Monotype Corsiva" panose="03010101010201010101" pitchFamily="66" charset="0"/>
              </a:rPr>
              <a:t>IMPOSITION OF TAX</a:t>
            </a:r>
            <a:endParaRPr lang="en-GB" sz="3400" b="1" i="1" dirty="0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A77E47-6FF1-41EC-B11E-75AA7AD1EB14}"/>
              </a:ext>
            </a:extLst>
          </p:cNvPr>
          <p:cNvSpPr/>
          <p:nvPr/>
        </p:nvSpPr>
        <p:spPr>
          <a:xfrm>
            <a:off x="140109" y="732655"/>
            <a:ext cx="1197427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Monotype Corsiva" panose="03010101010201010101" pitchFamily="66" charset="0"/>
              </a:rPr>
              <a:t>Interpretations relating to Tax Imposition</a:t>
            </a:r>
          </a:p>
          <a:p>
            <a:endParaRPr lang="en-GB" sz="2400" b="1" dirty="0"/>
          </a:p>
          <a:p>
            <a:r>
              <a:rPr lang="en-GB" sz="2400" b="1" dirty="0">
                <a:solidFill>
                  <a:srgbClr val="FF0000"/>
                </a:solidFill>
              </a:rPr>
              <a:t>Company</a:t>
            </a:r>
            <a:r>
              <a:rPr lang="en-GB" sz="2400" dirty="0">
                <a:solidFill>
                  <a:srgbClr val="FF0000"/>
                </a:solidFill>
              </a:rPr>
              <a:t>,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(a)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u="sng" dirty="0">
                <a:solidFill>
                  <a:srgbClr val="FF0000"/>
                </a:solidFill>
              </a:rPr>
              <a:t>means</a:t>
            </a:r>
            <a:r>
              <a:rPr lang="en-GB" sz="2400" dirty="0">
                <a:solidFill>
                  <a:srgbClr val="FF0000"/>
                </a:solidFill>
              </a:rPr>
              <a:t> a corporation, unincorporated association or other body of persons;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FF0000"/>
                </a:solidFill>
              </a:rPr>
              <a:t>(b)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u="sng" dirty="0">
                <a:solidFill>
                  <a:srgbClr val="FF0000"/>
                </a:solidFill>
              </a:rPr>
              <a:t>includes </a:t>
            </a:r>
            <a:r>
              <a:rPr lang="en-GB" sz="2400" dirty="0">
                <a:solidFill>
                  <a:srgbClr val="FF0000"/>
                </a:solidFill>
              </a:rPr>
              <a:t>–</a:t>
            </a:r>
          </a:p>
          <a:p>
            <a:r>
              <a:rPr lang="en-GB" sz="2400" dirty="0">
                <a:solidFill>
                  <a:srgbClr val="FF0000"/>
                </a:solidFill>
              </a:rPr>
              <a:t>	(</a:t>
            </a:r>
            <a:r>
              <a:rPr lang="en-GB" sz="2400" dirty="0" err="1">
                <a:solidFill>
                  <a:srgbClr val="FF0000"/>
                </a:solidFill>
              </a:rPr>
              <a:t>i</a:t>
            </a:r>
            <a:r>
              <a:rPr lang="en-GB" sz="2400" dirty="0">
                <a:solidFill>
                  <a:srgbClr val="FF0000"/>
                </a:solidFill>
              </a:rPr>
              <a:t>) a friendly society, building society, pension fund, provident fund, 					retirement fund, 	superannuation fund or similar fund or society; and</a:t>
            </a:r>
          </a:p>
          <a:p>
            <a:r>
              <a:rPr lang="en-GB" sz="2400" dirty="0">
                <a:solidFill>
                  <a:srgbClr val="FF0000"/>
                </a:solidFill>
              </a:rPr>
              <a:t>	(ii) a government excluding the Sri Lankan government, a political sub-	division of a 	government, or a public international organization; but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FF0000"/>
                </a:solidFill>
              </a:rPr>
              <a:t>(c)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u="sng" dirty="0">
                <a:solidFill>
                  <a:srgbClr val="FF0000"/>
                </a:solidFill>
              </a:rPr>
              <a:t>excludes</a:t>
            </a:r>
            <a:r>
              <a:rPr lang="en-GB" sz="2400" dirty="0">
                <a:solidFill>
                  <a:srgbClr val="FF0000"/>
                </a:solidFill>
              </a:rPr>
              <a:t> a partnership or trust; and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rgbClr val="FF0000"/>
                </a:solidFill>
              </a:rPr>
              <a:t>(d)</a:t>
            </a:r>
            <a:r>
              <a:rPr lang="en-GB" sz="2400" dirty="0">
                <a:solidFill>
                  <a:srgbClr val="FF0000"/>
                </a:solidFill>
              </a:rPr>
              <a:t> the following shall be deemed to be a company:</a:t>
            </a:r>
          </a:p>
          <a:p>
            <a:pPr marL="517525" indent="-517525"/>
            <a:r>
              <a:rPr lang="en-GB" sz="2400" dirty="0">
                <a:solidFill>
                  <a:srgbClr val="FF0000"/>
                </a:solidFill>
              </a:rPr>
              <a:t>	(</a:t>
            </a:r>
            <a:r>
              <a:rPr lang="en-GB" sz="2400" dirty="0" err="1">
                <a:solidFill>
                  <a:srgbClr val="FF0000"/>
                </a:solidFill>
              </a:rPr>
              <a:t>i</a:t>
            </a:r>
            <a:r>
              <a:rPr lang="en-GB" sz="2400" dirty="0">
                <a:solidFill>
                  <a:srgbClr val="FF0000"/>
                </a:solidFill>
              </a:rPr>
              <a:t>) a partnership in which at least twenty of the partners have limited liability for the debts of the partnership; and</a:t>
            </a:r>
          </a:p>
          <a:p>
            <a:r>
              <a:rPr lang="en-GB" sz="2400" dirty="0">
                <a:solidFill>
                  <a:srgbClr val="FF0000"/>
                </a:solidFill>
              </a:rPr>
              <a:t>	(ii) a unit trust or mutual fund to which section 59 applies; (Sec. 195).</a:t>
            </a:r>
          </a:p>
        </p:txBody>
      </p:sp>
    </p:spTree>
    <p:extLst>
      <p:ext uri="{BB962C8B-B14F-4D97-AF65-F5344CB8AC3E}">
        <p14:creationId xmlns:p14="http://schemas.microsoft.com/office/powerpoint/2010/main" val="89730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3FD710D-3A4D-4FCC-9399-3C900653B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064" y="1871681"/>
            <a:ext cx="11384785" cy="473620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550" b="1" dirty="0">
                <a:latin typeface="Cambria" panose="02040503050406030204" pitchFamily="18" charset="0"/>
                <a:ea typeface="Cambria" panose="02040503050406030204" pitchFamily="18" charset="0"/>
              </a:rPr>
              <a:t>Person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Person 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means an </a:t>
            </a:r>
            <a:r>
              <a:rPr lang="en-US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Individual</a:t>
            </a:r>
            <a:r>
              <a:rPr lang="en-US" sz="1600" b="1" i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(1)</a:t>
            </a:r>
            <a:r>
              <a:rPr lang="en-US" sz="2400" b="1" i="1" baseline="30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entity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includes a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body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of persons corporate or unincorporated, an executor,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non-governmental organization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and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charitable institution.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(Sec. 195)</a:t>
            </a:r>
            <a:endParaRPr lang="en-GB" sz="2400" b="1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Entity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means a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company</a:t>
            </a:r>
            <a:r>
              <a:rPr lang="en-US" sz="1600" b="1" i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(2)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partnership</a:t>
            </a:r>
            <a:r>
              <a:rPr lang="en-US" sz="1600" b="1" i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(3)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or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trust</a:t>
            </a:r>
            <a:r>
              <a:rPr lang="en-US" sz="1600" b="1" i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(4)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but excludes an individual.(Sec.195)</a:t>
            </a:r>
          </a:p>
          <a:p>
            <a:pPr marL="0" lvl="8" indent="0" algn="l">
              <a:buNone/>
            </a:pP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Person Includes;</a:t>
            </a:r>
          </a:p>
          <a:p>
            <a:pPr marL="400050" lvl="8" indent="-400050" algn="l">
              <a:buAutoNum type="romanLcParenBoth"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 An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Individual</a:t>
            </a:r>
          </a:p>
          <a:p>
            <a:pPr marL="400050" lvl="8" indent="-400050" algn="l">
              <a:buAutoNum type="romanLcParenBoth"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 Company</a:t>
            </a:r>
          </a:p>
          <a:p>
            <a:pPr marL="400050" lvl="8" indent="-400050" algn="l">
              <a:buAutoNum type="romanLcParenBoth"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Partnership		Entity</a:t>
            </a:r>
          </a:p>
          <a:p>
            <a:pPr marL="400050" lvl="8" indent="-400050" algn="l">
              <a:buAutoNum type="romanLcParenBoth"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Trust</a:t>
            </a:r>
          </a:p>
          <a:p>
            <a:pPr marL="400050" lvl="8" indent="-400050">
              <a:buAutoNum type="romanLcParenBoth"/>
            </a:pPr>
            <a:endParaRPr lang="en-US" b="1" u="sng" baseline="30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D25DC-7141-49F1-B260-C4CD5CE8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8E2F4F-9DB8-4A2E-8676-7679E35CABA2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AFF982-90F8-49D5-BFFC-9B9CB8D57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796" y="55312"/>
            <a:ext cx="9380424" cy="135888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z="4400" b="1" dirty="0"/>
            </a:b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-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Interpretations relating to Imposition of Income Tax</a:t>
            </a: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  <a:cs typeface="AngsanaUPC" panose="02020603050405020304" pitchFamily="18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4E8C6B-F816-4724-93EF-D35D73006BEA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3F6B450-1775-45A3-BC93-63C12F98E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  <p:sp>
        <p:nvSpPr>
          <p:cNvPr id="8" name="Right Brace 7">
            <a:extLst>
              <a:ext uri="{FF2B5EF4-FFF2-40B4-BE49-F238E27FC236}">
                <a16:creationId xmlns:a16="http://schemas.microsoft.com/office/drawing/2014/main" id="{70F83E98-BCFC-43C1-B95E-1575DD38F1FE}"/>
              </a:ext>
            </a:extLst>
          </p:cNvPr>
          <p:cNvSpPr/>
          <p:nvPr/>
        </p:nvSpPr>
        <p:spPr>
          <a:xfrm>
            <a:off x="3396817" y="5214771"/>
            <a:ext cx="312373" cy="1079104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1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2CDE-F786-4155-A80A-DF015A6E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19" y="2143613"/>
            <a:ext cx="11870162" cy="34133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Partnership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means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 association of two or more individuals or corporations carrying on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business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jointly for the purpose of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making profit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irrespective of whether the association is recorded in writing. (Sec. 195).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Partnership;</a:t>
            </a:r>
          </a:p>
          <a:p>
            <a:pPr marL="460375" indent="-233363" algn="just">
              <a:lnSpc>
                <a:spcPct val="100000"/>
              </a:lnSpc>
              <a:spcBef>
                <a:spcPts val="0"/>
              </a:spcBef>
            </a:pP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Two or more 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individuals/corporations</a:t>
            </a:r>
          </a:p>
          <a:p>
            <a:pPr marL="460375" indent="-233363" algn="just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Carrying on a </a:t>
            </a: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Business</a:t>
            </a:r>
          </a:p>
          <a:p>
            <a:pPr marL="460375" indent="-233363" algn="just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Seeking </a:t>
            </a: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Profits</a:t>
            </a:r>
          </a:p>
          <a:p>
            <a:pPr marL="460375" indent="-233363" algn="just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Written arrangement is not mandatory</a:t>
            </a:r>
          </a:p>
          <a:p>
            <a:pPr marL="227012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5BEE2-E6C8-4E2D-BEAE-692493A5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CE2216-69CE-4EC1-AC20-B3E479011B65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BF4D08-8868-42A2-A5F7-5585317BE99A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611D9C-BBB6-41F1-ACCB-AFB9199F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456" y="440753"/>
            <a:ext cx="9485137" cy="86968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- Interpretations relating to Imposition of Income Tax (Contd.)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B73DA5D2-8FB0-49D1-85E1-2A26A814F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142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2CDE-F786-4155-A80A-DF015A6E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56" y="1874236"/>
            <a:ext cx="11807687" cy="3396343"/>
          </a:xfrm>
        </p:spPr>
        <p:txBody>
          <a:bodyPr>
            <a:normAutofit/>
          </a:bodyPr>
          <a:lstStyle/>
          <a:p>
            <a:pPr marL="227012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Trust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means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an arrangement under which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trustee holds assets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(Sec. 195).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Trust;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An arrangement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Trustees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Subject matter is an </a:t>
            </a: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Asset/s</a:t>
            </a:r>
          </a:p>
          <a:p>
            <a:pPr marL="0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5BEE2-E6C8-4E2D-BEAE-692493A5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CE2216-69CE-4EC1-AC20-B3E479011B65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BF4D08-8868-42A2-A5F7-5585317BE99A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611D9C-BBB6-41F1-ACCB-AFB9199F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456" y="440753"/>
            <a:ext cx="9485137" cy="86968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- Interpretations relating to Imposition of Income Tax (Contd.)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B73DA5D2-8FB0-49D1-85E1-2A26A814F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9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59" y="2089430"/>
            <a:ext cx="12002682" cy="4745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Company,</a:t>
            </a:r>
          </a:p>
          <a:p>
            <a:pPr marL="0" indent="0" algn="just">
              <a:buNone/>
            </a:pPr>
            <a:r>
              <a:rPr lang="en-GB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(a)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means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corporation, unincorporated association or other body of persons;</a:t>
            </a:r>
          </a:p>
          <a:p>
            <a:pPr marL="0" indent="0" algn="just">
              <a:buNone/>
            </a:pPr>
            <a:r>
              <a:rPr lang="en-GB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(b)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includes 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</a:p>
          <a:p>
            <a:pPr marL="341313" indent="-341313" algn="just">
              <a:buNone/>
              <a:tabLst>
                <a:tab pos="341313" algn="l"/>
              </a:tabLst>
            </a:pP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(</a:t>
            </a:r>
            <a:r>
              <a:rPr lang="en-GB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a friendly society, building society, pension fund, provident fund,  retirement fund, superannuation fund or similar fund or society; </a:t>
            </a:r>
          </a:p>
          <a:p>
            <a:pPr marL="0" indent="0" algn="just">
              <a:buNone/>
            </a:pP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and</a:t>
            </a:r>
          </a:p>
          <a:p>
            <a:pPr marL="341313" indent="-341313" algn="just">
              <a:buNone/>
              <a:tabLst>
                <a:tab pos="341313" algn="l"/>
              </a:tabLst>
            </a:pP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(ii) a government excluding the Sri Lankan government, a political sub- division of a government, or a public international organization; but</a:t>
            </a:r>
          </a:p>
          <a:p>
            <a:pPr marL="0" indent="0" algn="just">
              <a:buNone/>
            </a:pPr>
            <a:r>
              <a:rPr lang="en-GB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(c)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400" i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excludes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partnership or trust; and</a:t>
            </a:r>
          </a:p>
          <a:p>
            <a:pPr marL="0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136524"/>
            <a:ext cx="10194755" cy="1419431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-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- Interpretations relating to Tax Imposition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  <a:cs typeface="AngsanaUPC" panose="02020603050405020304" pitchFamily="18" charset="-34"/>
            </a:endParaRP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79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FE9A6-E889-4103-B8DE-759E2130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86" y="1991904"/>
            <a:ext cx="11951566" cy="51320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(d)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following shall be deemed to be a company:</a:t>
            </a:r>
          </a:p>
          <a:p>
            <a:pPr marL="460375" indent="-460375" algn="just">
              <a:buNone/>
            </a:pP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(</a:t>
            </a:r>
            <a:r>
              <a:rPr lang="en-GB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a partnership in which at least twenty of the partners have limited liability for the debts of the partnership; and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60375" algn="l"/>
              </a:tabLst>
            </a:pP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(ii) a unit trust or mutual fund to which section 59 applies; (Sec. 195).</a:t>
            </a:r>
          </a:p>
          <a:p>
            <a:pPr marL="0" indent="0" algn="just">
              <a:buNone/>
            </a:pP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Highlights of a Company;</a:t>
            </a:r>
          </a:p>
          <a:p>
            <a:pPr algn="just"/>
            <a:r>
              <a:rPr lang="en-GB" sz="2400" i="1" dirty="0">
                <a:latin typeface="Cambria" panose="02040503050406030204" pitchFamily="18" charset="0"/>
                <a:ea typeface="Cambria" panose="02040503050406030204" pitchFamily="18" charset="0"/>
              </a:rPr>
              <a:t>First, identify the Partnerships &amp; Trusts and separate those. </a:t>
            </a:r>
          </a:p>
          <a:p>
            <a:pPr algn="just"/>
            <a:r>
              <a:rPr lang="en-GB" sz="2400" i="1" dirty="0">
                <a:latin typeface="Cambria" panose="02040503050406030204" pitchFamily="18" charset="0"/>
                <a:ea typeface="Cambria" panose="02040503050406030204" pitchFamily="18" charset="0"/>
              </a:rPr>
              <a:t>Then recognise the companies.</a:t>
            </a:r>
          </a:p>
          <a:p>
            <a:pPr algn="just"/>
            <a:r>
              <a:rPr lang="en-GB" sz="2400" i="1" dirty="0">
                <a:latin typeface="Cambria" panose="02040503050406030204" pitchFamily="18" charset="0"/>
                <a:ea typeface="Cambria" panose="02040503050406030204" pitchFamily="18" charset="0"/>
              </a:rPr>
              <a:t>All non-partnership &amp; non-trusts societies, associations, funds and NGOs are recognise as Companies.</a:t>
            </a:r>
          </a:p>
          <a:p>
            <a:pPr algn="just"/>
            <a:r>
              <a:rPr lang="en-GB" sz="2400" i="1" dirty="0">
                <a:latin typeface="Cambria" panose="02040503050406030204" pitchFamily="18" charset="0"/>
                <a:ea typeface="Cambria" panose="02040503050406030204" pitchFamily="18" charset="0"/>
              </a:rPr>
              <a:t>Incorporation (a formal registration) is not required.</a:t>
            </a:r>
          </a:p>
          <a:p>
            <a:pPr marL="0" indent="0">
              <a:buNone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EFE2F-F6A7-467E-95F2-2D852986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063C72-FD4F-43A3-BAA4-5F544E1B92FF}"/>
              </a:ext>
            </a:extLst>
          </p:cNvPr>
          <p:cNvSpPr/>
          <p:nvPr/>
        </p:nvSpPr>
        <p:spPr>
          <a:xfrm>
            <a:off x="0" y="3504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2C11AC-F5F7-4F3B-A542-D28EF01CD489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F1A91E-867F-4E63-9E7B-25A35F413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771" y="136524"/>
            <a:ext cx="10194755" cy="1419431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-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- Interpretations relating to Tax Imposition (Contd.)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</a:b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  <a:cs typeface="AngsanaUPC" panose="02020603050405020304" pitchFamily="18" charset="-34"/>
            </a:endParaRP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E88BF53-4A2A-4891-81F8-49AC0DF1B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6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FE3CA-95BF-4988-934D-C279A0F39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5" y="1552216"/>
            <a:ext cx="11694600" cy="49721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Legal coverage of Casual or Non-recurring Nature Income;</a:t>
            </a:r>
          </a:p>
          <a:p>
            <a:pPr algn="just">
              <a:lnSpc>
                <a:spcPct val="100000"/>
              </a:lnSpc>
            </a:pPr>
            <a:endParaRPr lang="en-GB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69863" indent="-169863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No mentioning in the Act under Employment (Sec.5), Business (Sec.6) or Investment income (Sec.7)</a:t>
            </a:r>
          </a:p>
          <a:p>
            <a:pPr marL="169863" indent="-169863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69863" indent="-169863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Under Other Income (Sec.8) it is recognised as an excluded income.</a:t>
            </a:r>
          </a:p>
          <a:p>
            <a:pPr marL="169863" indent="-169863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1800"/>
              </a:spcBef>
              <a:buNone/>
            </a:pPr>
            <a:r>
              <a:rPr lang="en-GB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Section 8 – Other Income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8(1) 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person’s income from </a:t>
            </a:r>
            <a:r>
              <a:rPr lang="en-GB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 sources </a:t>
            </a:r>
            <a:r>
              <a:rPr lang="en-GB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a year of assessment shall be that person’s gain and profit from any source whatsoever for the year, </a:t>
            </a:r>
            <a:r>
              <a:rPr lang="en-GB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 including profits of a casual and non-recurring nature.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8221C-AB0C-4AD2-A6AF-BED8F122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43A4AC-9C1C-4E56-AD49-BA7C51EF4F73}"/>
              </a:ext>
            </a:extLst>
          </p:cNvPr>
          <p:cNvSpPr/>
          <p:nvPr/>
        </p:nvSpPr>
        <p:spPr>
          <a:xfrm>
            <a:off x="0" y="3504"/>
            <a:ext cx="12192000" cy="15348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DE92F2-3523-42D2-B23E-94F51B4024CD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81F46CB-4C78-47D7-A48D-7DF4EE5A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75" y="21281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	- 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Casual or Non-recurring Nature Income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4C79F812-4822-49BA-B64B-F7563D3BCC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8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FE3CA-95BF-4988-934D-C279A0F39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6" y="2095844"/>
            <a:ext cx="11683988" cy="442849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Important factors in recognizing Casual nature Income;</a:t>
            </a:r>
          </a:p>
          <a:p>
            <a:pPr marL="169863" indent="-169863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intention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at the time of entering into the original transaction.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Important factors in recognizing </a:t>
            </a: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Non-recurring nature Income;</a:t>
            </a: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69863" indent="-169863" algn="l">
              <a:buFont typeface="Arial" panose="020B0604020202020204" pitchFamily="34" charset="0"/>
              <a:buChar char="•"/>
            </a:pPr>
            <a:r>
              <a:rPr lang="en-US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probability of happening again 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and the </a:t>
            </a:r>
            <a:r>
              <a:rPr lang="en-US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influencing ability to re-occur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l">
              <a:buNone/>
            </a:pP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l">
              <a:buNone/>
            </a:pP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Important Case Laws (Precedents);</a:t>
            </a:r>
          </a:p>
          <a:p>
            <a:r>
              <a:rPr lang="en-GB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Mahavitharana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 Vs CIR, 	</a:t>
            </a:r>
          </a:p>
          <a:p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Ram </a:t>
            </a:r>
            <a:r>
              <a:rPr lang="en-GB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Iswara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 Vs CIR, </a:t>
            </a:r>
            <a:r>
              <a:rPr lang="en-GB" sz="240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  <a:p>
            <a:r>
              <a:rPr lang="en-GB" sz="2400">
                <a:latin typeface="Cambria" panose="02040503050406030204" pitchFamily="18" charset="0"/>
                <a:ea typeface="Cambria" panose="02040503050406030204" pitchFamily="18" charset="0"/>
              </a:rPr>
              <a:t>CIR 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Vs De </a:t>
            </a:r>
            <a:r>
              <a:rPr lang="en-GB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Zoysa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 C S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8221C-AB0C-4AD2-A6AF-BED8F122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43A4AC-9C1C-4E56-AD49-BA7C51EF4F73}"/>
              </a:ext>
            </a:extLst>
          </p:cNvPr>
          <p:cNvSpPr/>
          <p:nvPr/>
        </p:nvSpPr>
        <p:spPr>
          <a:xfrm>
            <a:off x="0" y="3504"/>
            <a:ext cx="12192000" cy="15348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DE92F2-3523-42D2-B23E-94F51B4024CD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81F46CB-4C78-47D7-A48D-7DF4EE5A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75" y="21281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IMPOSITION OF TAX 	- 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AngsanaUPC" panose="02020603050405020304" pitchFamily="18" charset="-34"/>
              </a:rPr>
              <a:t>Casual or Non-recurring Nature Income (Contd.)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4C79F812-4822-49BA-B64B-F7563D3BCC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257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CAFA8-E790-4AD4-9B99-6123E8495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85" y="1857198"/>
            <a:ext cx="11773610" cy="45788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Through the next Video Session (No. 03) we will study each source of Assessable Income.</a:t>
            </a:r>
            <a:b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</a:p>
          <a:p>
            <a:pPr marL="0" indent="0">
              <a:buNone/>
            </a:pPr>
            <a:r>
              <a:rPr lang="en-GB" b="1" i="1" dirty="0">
                <a:latin typeface="Cambria" panose="02040503050406030204" pitchFamily="18" charset="0"/>
                <a:ea typeface="Cambria" panose="02040503050406030204" pitchFamily="18" charset="0"/>
              </a:rPr>
              <a:t>		Thank You for giving the opportunity to share the knowledge.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BACA1-5D50-416D-8AE2-81EBCBA0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D3BB-F4F1-4E3A-A10C-FC6C006EB99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0651C-FEA8-408B-9DB9-BF648D16F1A6}"/>
              </a:ext>
            </a:extLst>
          </p:cNvPr>
          <p:cNvSpPr/>
          <p:nvPr/>
        </p:nvSpPr>
        <p:spPr>
          <a:xfrm>
            <a:off x="0" y="0"/>
            <a:ext cx="12192000" cy="17441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C03863-2B55-4EBC-9873-65BA6C96FA5D}"/>
              </a:ext>
            </a:extLst>
          </p:cNvPr>
          <p:cNvSpPr/>
          <p:nvPr/>
        </p:nvSpPr>
        <p:spPr>
          <a:xfrm>
            <a:off x="0" y="6731880"/>
            <a:ext cx="12192000" cy="20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rgbClr val="70BFFB">
                  <a:lumMod val="96000"/>
                  <a:lumOff val="4000"/>
                </a:srgbClr>
              </a:gs>
              <a:gs pos="0">
                <a:srgbClr val="0099FF">
                  <a:lumMod val="99000"/>
                </a:srgbClr>
              </a:gs>
              <a:gs pos="84000">
                <a:schemeClr val="accent1">
                  <a:tint val="23500"/>
                  <a:satMod val="160000"/>
                  <a:lumMod val="32000"/>
                  <a:lumOff val="68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446A36-D226-461B-AFF0-C7AAD54F7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60" y="-21110"/>
            <a:ext cx="10097610" cy="1710764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mbria" panose="02040503050406030204" pitchFamily="18" charset="0"/>
                <a:ea typeface="Cambria" panose="02040503050406030204" pitchFamily="18" charset="0"/>
              </a:rPr>
              <a:t>THE END OF VIDEO CLIP NO. 02 </a:t>
            </a:r>
            <a:b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100" b="1" dirty="0">
                <a:latin typeface="Cambria" panose="02040503050406030204" pitchFamily="18" charset="0"/>
                <a:ea typeface="Cambria" panose="02040503050406030204" pitchFamily="18" charset="0"/>
              </a:rPr>
              <a:t>(Interpretation of a person and identifying of casual or non-recurring nature income).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46E1C5E2-6F78-43B1-8382-AB40BE78E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708" y="-37819"/>
            <a:ext cx="1865148" cy="1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6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7114</TotalTime>
  <Words>1121</Words>
  <Application>Microsoft Office PowerPoint</Application>
  <PresentationFormat>Widescreen</PresentationFormat>
  <Paragraphs>118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Monotype Corsiva</vt:lpstr>
      <vt:lpstr>Office Theme</vt:lpstr>
      <vt:lpstr>   INCOME TAX OF SRI LANKA TECHNICAL ASPECTS IN SIMPLIFIED WAY                                                         </vt:lpstr>
      <vt:lpstr> IMPOSITION OF TAX - Interpretations relating to Imposition of Income Tax</vt:lpstr>
      <vt:lpstr>IMPOSITION OF TAX - Interpretations relating to Imposition of Income Tax (Contd.)</vt:lpstr>
      <vt:lpstr>IMPOSITION OF TAX - Interpretations relating to Imposition of Income Tax (Contd.)</vt:lpstr>
      <vt:lpstr>IMPOSITION OF TAX - IMPOSITION OF TAX - Interpretations relating to Tax Imposition </vt:lpstr>
      <vt:lpstr>IMPOSITION OF TAX - IMPOSITION OF TAX - Interpretations relating to Tax Imposition (Contd.) </vt:lpstr>
      <vt:lpstr>IMPOSITION OF TAX  - Casual or Non-recurring Nature Income</vt:lpstr>
      <vt:lpstr>IMPOSITION OF TAX  - Casual or Non-recurring Nature Income (Contd.)</vt:lpstr>
      <vt:lpstr>THE END OF VIDEO CLIP NO. 02  (Interpretation of a person and identifying of casual or non-recurring nature income).</vt:lpstr>
      <vt:lpstr>PowerPoint Presentation</vt:lpstr>
      <vt:lpstr>PowerPoint Presentation</vt:lpstr>
      <vt:lpstr>IMPOSITION OF TAX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Pradeep</dc:creator>
  <cp:lastModifiedBy>MR Athula</cp:lastModifiedBy>
  <cp:revision>551</cp:revision>
  <cp:lastPrinted>2018-08-18T04:34:20Z</cp:lastPrinted>
  <dcterms:created xsi:type="dcterms:W3CDTF">2017-10-10T10:48:26Z</dcterms:created>
  <dcterms:modified xsi:type="dcterms:W3CDTF">2021-01-01T09:52:05Z</dcterms:modified>
</cp:coreProperties>
</file>