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7" r:id="rId2"/>
    <p:sldId id="256" r:id="rId3"/>
    <p:sldId id="339" r:id="rId4"/>
    <p:sldId id="350" r:id="rId5"/>
    <p:sldId id="340" r:id="rId6"/>
    <p:sldId id="351" r:id="rId7"/>
    <p:sldId id="352" r:id="rId8"/>
    <p:sldId id="348" r:id="rId9"/>
    <p:sldId id="345" r:id="rId1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ula@assentadvisory.lk" initials="a" lastIdx="3" clrIdx="0">
    <p:extLst>
      <p:ext uri="{19B8F6BF-5375-455C-9EA6-DF929625EA0E}">
        <p15:presenceInfo xmlns:p15="http://schemas.microsoft.com/office/powerpoint/2012/main" userId="36eacaab72aa9b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5342" autoAdjust="0"/>
  </p:normalViewPr>
  <p:slideViewPr>
    <p:cSldViewPr snapToGrid="0">
      <p:cViewPr varScale="1">
        <p:scale>
          <a:sx n="84" d="100"/>
          <a:sy n="84" d="100"/>
        </p:scale>
        <p:origin x="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C9BC-39FD-4A18-92CD-11ADC49A21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5D414-F596-42F3-98B4-7FE9299F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5D414-F596-42F3-98B4-7FE9299F2F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55A3-8BE1-40C8-9306-915C37A4F26C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6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3854-5361-4B71-AD94-0D6E489546FF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EA8C-76B7-4959-9A1D-0577F728A7AD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C61C-33B1-42B5-BC97-972517C820FA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FDF8-5A77-415C-BA6B-8C2EE7C95725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3CD5-56F9-448A-8AF6-74A6C330FD15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8F71-74A8-4CBB-BA53-68E7BBBA542F}" type="datetime1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FEB0-22AE-48A0-99D7-8775C1338495}" type="datetime1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1486-E917-4EB6-9CC8-9AE42DB9D6AE}" type="datetime1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A1F1-733E-45E9-82CC-BDABEE1C9708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1697-D2A5-48E9-8506-1CC46F3F7F2E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8679-206A-45E4-A330-6E766842C379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hyperlink" Target="mailto:athula@assentadvisory.l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thula@assentadvisory.lk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athula@ranaweeraasso.l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37202-2429-45F9-84F2-9C22DDEF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98" y="1983657"/>
            <a:ext cx="11586186" cy="46707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TAX EDUCATIONAL VIDEO SESSION No. 3 –						</a:t>
            </a:r>
            <a:r>
              <a:rPr lang="en-US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23.03.2021</a:t>
            </a:r>
            <a:endParaRPr lang="en-US" sz="2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60375" indent="0">
              <a:lnSpc>
                <a:spcPct val="15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Arriving of Taxable Income </a:t>
            </a:r>
          </a:p>
          <a:p>
            <a:pPr marL="460375" indent="0">
              <a:lnSpc>
                <a:spcPct val="15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</a:p>
          <a:p>
            <a:pPr marL="460375" indent="0">
              <a:lnSpc>
                <a:spcPct val="15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of Assessable Income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 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1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en-GB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email – 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athula@assentadvisory.lk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, athula@ranaweeraasso.lk </a:t>
            </a:r>
          </a:p>
          <a:p>
            <a:pPr marL="0" indent="0">
              <a:buNone/>
            </a:pP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Phone – +94 777 305 123</a:t>
            </a:r>
          </a:p>
          <a:p>
            <a:pPr marL="2873375" indent="-1620838"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6C99-B9B1-4078-9A01-57777475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C726C606-EF4C-4533-8D8B-25CD8372CC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589447"/>
            <a:ext cx="2209800" cy="1612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18">
            <a:extLst>
              <a:ext uri="{FF2B5EF4-FFF2-40B4-BE49-F238E27FC236}">
                <a16:creationId xmlns:a16="http://schemas.microsoft.com/office/drawing/2014/main" id="{D57FA5BB-DE7F-48A2-97A1-8A5205EEBF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116" y="5043399"/>
            <a:ext cx="2073017" cy="15334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B34512-AB02-418E-9B57-36444EC6DA21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E44A06-EED1-41E1-9560-CA3CF5641AA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293" y="2415795"/>
            <a:ext cx="2436507" cy="10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B34B9A-132F-47D8-AF16-9BBCA294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25" y="499796"/>
            <a:ext cx="8022250" cy="954157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INCOME TAX OF SRI LANKA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TECHNICAL ASPECTS IN SIMPLIFIED WAY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</a:t>
            </a:r>
            <a:endParaRPr lang="en-US" sz="40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30388645-D685-4753-8007-78A2195247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5FC37C9C-EF62-459B-BC42-AE795D21BA31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4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FD710D-3A4D-4FCC-9399-3C900653B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64" y="1871680"/>
            <a:ext cx="11794213" cy="4818877"/>
          </a:xfrm>
        </p:spPr>
        <p:txBody>
          <a:bodyPr>
            <a:normAutofit fontScale="92500"/>
          </a:bodyPr>
          <a:lstStyle/>
          <a:p>
            <a:pPr marL="400050" lvl="8" indent="-400050">
              <a:buAutoNum type="romanLcParenBoth"/>
            </a:pPr>
            <a:endParaRPr lang="en-US" b="1" u="sng" baseline="30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60375" marR="0" lvl="1" indent="-3460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 of f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(4) Sources of </a:t>
            </a:r>
            <a:r>
              <a:rPr lang="en-US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Assessable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Income (Sec. 04)</a:t>
            </a:r>
            <a:endParaRPr lang="en-US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0375" marR="0" lvl="0" indent="-23336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Employment Income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Sec.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(Not defined) </a:t>
            </a:r>
            <a:r>
              <a:rPr lang="en-US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Gain &amp; Profit </a:t>
            </a:r>
            <a:r>
              <a:rPr lang="en-US" sz="2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employment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60375" marR="0" lvl="0" indent="-23336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0375" indent="-233363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373438" algn="l"/>
              </a:tabLs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Income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	Sec.6 (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efined in Sec.195) </a:t>
            </a:r>
            <a:r>
              <a:rPr lang="en-US" sz="2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Includes </a:t>
            </a:r>
            <a:r>
              <a:rPr lang="en-US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Trade, Profession &amp; Vocation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60375" indent="-233363" algn="just">
              <a:lnSpc>
                <a:spcPct val="110000"/>
              </a:lnSpc>
              <a:spcBef>
                <a:spcPts val="0"/>
              </a:spcBef>
              <a:tabLst>
                <a:tab pos="360045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				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(Excludes employment)</a:t>
            </a:r>
          </a:p>
          <a:p>
            <a:pPr marL="460375" indent="-233363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8775" algn="l"/>
                <a:tab pos="3373438" algn="l"/>
              </a:tabLs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Investment Income 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	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Sec. 7 (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efined in Sec. 195) </a:t>
            </a:r>
            <a:r>
              <a:rPr lang="en-US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Gains &amp; Profits </a:t>
            </a:r>
            <a:r>
              <a:rPr lang="en-US" sz="2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investments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60375" indent="-233363" algn="just">
              <a:lnSpc>
                <a:spcPct val="107000"/>
              </a:lnSpc>
              <a:spcBef>
                <a:spcPts val="0"/>
              </a:spcBef>
              <a:tabLst>
                <a:tab pos="360045" algn="l"/>
              </a:tabLst>
            </a:pP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				(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nclusive of capital gains)</a:t>
            </a:r>
          </a:p>
          <a:p>
            <a:pPr marL="460375" indent="-233363" algn="just">
              <a:lnSpc>
                <a:spcPct val="107000"/>
              </a:lnSpc>
              <a:spcBef>
                <a:spcPts val="0"/>
              </a:spcBef>
              <a:tabLst>
                <a:tab pos="360045" algn="l"/>
              </a:tabLst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0375" indent="-233363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Sources of Income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Sec.8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(Not defined) </a:t>
            </a:r>
            <a:r>
              <a:rPr lang="en-US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Gains &amp; Profits </a:t>
            </a:r>
            <a:r>
              <a:rPr lang="en-US" sz="2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any other source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6037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60045" algn="l"/>
              </a:tabLs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6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including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profits of </a:t>
            </a:r>
            <a:r>
              <a:rPr lang="en-US" sz="2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casual &amp; non-recurring 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nature).</a:t>
            </a:r>
            <a:endParaRPr lang="en-US" sz="2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402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D25DC-7141-49F1-B260-C4CD5CE8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8E2F4F-9DB8-4A2E-8676-7679E35CABA2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FF982-90F8-49D5-BFFC-9B9CB8D57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5" y="55312"/>
            <a:ext cx="10512760" cy="16923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	AX –</a:t>
            </a:r>
            <a:b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 Assessable &amp; Taxable Income and Income Tax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4E8C6B-F816-4724-93EF-D35D73006BE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3F6B450-1775-45A3-BC93-63C12F98E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1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2CDE-F786-4155-A80A-DF015A6E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19" y="1851519"/>
            <a:ext cx="11870162" cy="4839040"/>
          </a:xfrm>
        </p:spPr>
        <p:txBody>
          <a:bodyPr>
            <a:normAutofit/>
          </a:bodyPr>
          <a:lstStyle/>
          <a:p>
            <a:pPr marL="22701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5BEE2-E6C8-4E2D-BEAE-692493A5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E2216-69CE-4EC1-AC20-B3E479011B65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F4D08-8868-42A2-A5F7-5585317BE99A}"/>
              </a:ext>
            </a:extLst>
          </p:cNvPr>
          <p:cNvSpPr/>
          <p:nvPr/>
        </p:nvSpPr>
        <p:spPr>
          <a:xfrm>
            <a:off x="0" y="6828432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11D9C-BBB6-41F1-ACCB-AFB9199F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54" y="51116"/>
            <a:ext cx="10671786" cy="154482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–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Assessable &amp; Taxable Income and Income Tax (Contd.)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73DA5D2-8FB0-49D1-85E1-2A26A814F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EB6847-2745-4452-94C7-C4B0BEFC6D5F}"/>
              </a:ext>
            </a:extLst>
          </p:cNvPr>
          <p:cNvSpPr txBox="1"/>
          <p:nvPr/>
        </p:nvSpPr>
        <p:spPr>
          <a:xfrm>
            <a:off x="118323" y="1851519"/>
            <a:ext cx="11955354" cy="4631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/>
            <a:r>
              <a:rPr lang="en-GB" sz="2600" b="1" dirty="0"/>
              <a:t>Computation of Assessable &amp; Taxable Income</a:t>
            </a:r>
          </a:p>
          <a:p>
            <a:pPr marL="114300">
              <a:lnSpc>
                <a:spcPct val="150000"/>
              </a:lnSpc>
            </a:pPr>
            <a:r>
              <a:rPr lang="en-GB" sz="2600" dirty="0"/>
              <a:t>Assessable Income From Employment							      </a:t>
            </a:r>
            <a:r>
              <a:rPr lang="en-GB" sz="2600" dirty="0" err="1"/>
              <a:t>xxxx</a:t>
            </a:r>
            <a:endParaRPr lang="en-GB" sz="2600" dirty="0"/>
          </a:p>
          <a:p>
            <a:pPr marL="114300"/>
            <a:r>
              <a:rPr lang="en-GB" sz="2600" dirty="0"/>
              <a:t>Assessable Income From Business								      </a:t>
            </a:r>
            <a:r>
              <a:rPr lang="en-GB" sz="2600" dirty="0" err="1"/>
              <a:t>xxxx</a:t>
            </a:r>
            <a:endParaRPr lang="en-GB" sz="2600" dirty="0"/>
          </a:p>
          <a:p>
            <a:pPr marL="114300"/>
            <a:r>
              <a:rPr lang="en-GB" sz="2600" dirty="0"/>
              <a:t>Assessable Income From Investment							            </a:t>
            </a:r>
            <a:r>
              <a:rPr lang="en-GB" sz="2600" dirty="0" err="1"/>
              <a:t>xxxx</a:t>
            </a:r>
            <a:endParaRPr lang="en-GB" sz="2600" dirty="0"/>
          </a:p>
          <a:p>
            <a:pPr marL="114300"/>
            <a:r>
              <a:rPr lang="en-GB" sz="2600" dirty="0"/>
              <a:t>Assessable Income From Other Sources						            </a:t>
            </a:r>
            <a:r>
              <a:rPr lang="en-GB" sz="2600" u="sng" dirty="0" err="1"/>
              <a:t>xxxx</a:t>
            </a:r>
            <a:endParaRPr lang="en-GB" sz="2600" u="sng" dirty="0"/>
          </a:p>
          <a:p>
            <a:pPr marL="114300"/>
            <a:r>
              <a:rPr lang="en-GB" sz="2600" dirty="0"/>
              <a:t>Total</a:t>
            </a:r>
            <a:r>
              <a:rPr lang="en-GB" sz="2600" b="1" dirty="0"/>
              <a:t> Assessable Income											     </a:t>
            </a:r>
            <a:r>
              <a:rPr lang="en-GB" sz="2600" b="1" dirty="0" err="1"/>
              <a:t>xxxx</a:t>
            </a:r>
            <a:endParaRPr lang="en-GB" sz="2600" b="1" dirty="0"/>
          </a:p>
          <a:p>
            <a:pPr marL="114300">
              <a:lnSpc>
                <a:spcPct val="150000"/>
              </a:lnSpc>
            </a:pPr>
            <a:r>
              <a:rPr lang="en-GB" sz="2600" b="1" dirty="0"/>
              <a:t>Less;</a:t>
            </a:r>
          </a:p>
          <a:p>
            <a:pPr marL="114300"/>
            <a:r>
              <a:rPr lang="en-GB" sz="2600" b="1" dirty="0"/>
              <a:t> </a:t>
            </a:r>
            <a:r>
              <a:rPr lang="en-GB" sz="2600" dirty="0"/>
              <a:t>Qualifying Payments </a:t>
            </a:r>
            <a:r>
              <a:rPr lang="en-GB" sz="2600" i="1" dirty="0"/>
              <a:t>(For any person) (Refer slide 5)	</a:t>
            </a:r>
            <a:r>
              <a:rPr lang="en-GB" sz="2600" dirty="0"/>
              <a:t>(xxx)</a:t>
            </a:r>
          </a:p>
          <a:p>
            <a:pPr marL="114300"/>
            <a:r>
              <a:rPr lang="en-GB" sz="2600" dirty="0"/>
              <a:t> Reliefs </a:t>
            </a:r>
            <a:r>
              <a:rPr lang="en-GB" sz="2600" i="1" dirty="0"/>
              <a:t>(Only for individuals) (Refer slide 6) </a:t>
            </a:r>
            <a:r>
              <a:rPr lang="en-GB" sz="2600" dirty="0"/>
              <a:t>				</a:t>
            </a:r>
            <a:r>
              <a:rPr lang="en-GB" sz="2600" u="sng" dirty="0"/>
              <a:t>(xxx) 	(xxx)</a:t>
            </a:r>
          </a:p>
          <a:p>
            <a:pPr marL="114300">
              <a:lnSpc>
                <a:spcPct val="150000"/>
              </a:lnSpc>
            </a:pPr>
            <a:r>
              <a:rPr lang="en-GB" sz="2600" b="1" dirty="0"/>
              <a:t>Taxable Income														      </a:t>
            </a:r>
            <a:r>
              <a:rPr lang="en-GB" sz="2600" b="1" u="sng" dirty="0" err="1"/>
              <a:t>xxxx</a:t>
            </a:r>
            <a:endParaRPr lang="en-GB" sz="2600" b="1" u="sng" dirty="0"/>
          </a:p>
        </p:txBody>
      </p:sp>
    </p:spTree>
    <p:extLst>
      <p:ext uri="{BB962C8B-B14F-4D97-AF65-F5344CB8AC3E}">
        <p14:creationId xmlns:p14="http://schemas.microsoft.com/office/powerpoint/2010/main" val="404414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2CDE-F786-4155-A80A-DF015A6E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56" y="1874236"/>
            <a:ext cx="11807687" cy="4753744"/>
          </a:xfrm>
        </p:spPr>
        <p:txBody>
          <a:bodyPr>
            <a:normAutofit/>
          </a:bodyPr>
          <a:lstStyle/>
          <a:p>
            <a:pPr marL="22701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5BEE2-E6C8-4E2D-BEAE-692493A5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E2216-69CE-4EC1-AC20-B3E479011B65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F4D08-8868-42A2-A5F7-5585317BE99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11D9C-BBB6-41F1-ACCB-AFB9199F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55" y="136526"/>
            <a:ext cx="10501399" cy="146593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–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Assessable &amp; Taxable Income and Income Tax (Contd.)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73DA5D2-8FB0-49D1-85E1-2A26A814F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5E4647-6114-4C84-A468-D74CE6767432}"/>
              </a:ext>
            </a:extLst>
          </p:cNvPr>
          <p:cNvSpPr txBox="1"/>
          <p:nvPr/>
        </p:nvSpPr>
        <p:spPr>
          <a:xfrm>
            <a:off x="68155" y="1706364"/>
            <a:ext cx="11972392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b="1" dirty="0"/>
              <a:t>Computation of Income Taxable</a:t>
            </a:r>
            <a:r>
              <a:rPr lang="en-GB" sz="2000" b="1" i="1" dirty="0"/>
              <a:t>(After 31.12.2020) </a:t>
            </a:r>
            <a:r>
              <a:rPr lang="en-GB" sz="2500" b="1" dirty="0"/>
              <a:t>	 	</a:t>
            </a:r>
            <a:r>
              <a:rPr lang="en-GB" sz="2500" b="1" u="sng" dirty="0"/>
              <a:t>Companies</a:t>
            </a:r>
            <a:r>
              <a:rPr lang="en-GB" sz="2500" b="1" dirty="0"/>
              <a:t>				</a:t>
            </a:r>
            <a:r>
              <a:rPr lang="en-GB" sz="2500" b="1" u="sng" dirty="0"/>
              <a:t>Individuals</a:t>
            </a:r>
          </a:p>
          <a:p>
            <a:r>
              <a:rPr lang="en-GB" sz="2500" b="1" dirty="0"/>
              <a:t>Taxable Income													   </a:t>
            </a:r>
            <a:r>
              <a:rPr lang="en-GB" sz="2500" b="1" u="sng" dirty="0" err="1"/>
              <a:t>xxxx</a:t>
            </a:r>
            <a:r>
              <a:rPr lang="en-GB" sz="2500" b="1" dirty="0"/>
              <a:t>					        </a:t>
            </a:r>
            <a:r>
              <a:rPr lang="en-GB" sz="2500" b="1" u="sng" dirty="0"/>
              <a:t> </a:t>
            </a:r>
            <a:r>
              <a:rPr lang="en-GB" sz="2500" b="1" u="sng" dirty="0" err="1"/>
              <a:t>xxxx</a:t>
            </a:r>
            <a:endParaRPr lang="en-GB" sz="2500" b="1" dirty="0"/>
          </a:p>
          <a:p>
            <a:r>
              <a:rPr lang="en-GB" sz="2500" b="1" dirty="0"/>
              <a:t>Income Tax		</a:t>
            </a:r>
            <a:r>
              <a:rPr lang="en-GB" sz="2500" dirty="0"/>
              <a:t>On capital gains			      @ 10% on xxx		xx 		 @ 10% on xxx	xx</a:t>
            </a:r>
            <a:endParaRPr lang="en-GB" sz="2500" i="1" dirty="0"/>
          </a:p>
          <a:p>
            <a:r>
              <a:rPr lang="en-GB" sz="2500" b="1" dirty="0"/>
              <a:t>  					</a:t>
            </a:r>
            <a:r>
              <a:rPr lang="en-GB" sz="2500" dirty="0"/>
              <a:t>On other income;				@ 14% on xxx		xx		 @  6%   on xxx	xx</a:t>
            </a:r>
          </a:p>
          <a:p>
            <a:r>
              <a:rPr lang="en-GB" sz="2500" dirty="0"/>
              <a:t>  													@ 18% on xxx		xx		 @ 12% on xxx	xx</a:t>
            </a:r>
          </a:p>
          <a:p>
            <a:r>
              <a:rPr lang="en-GB" sz="2500" dirty="0"/>
              <a:t>  													@ 24% on xxx		xx		 @ 18% on xxx	xx</a:t>
            </a:r>
          </a:p>
          <a:p>
            <a:r>
              <a:rPr lang="en-GB" sz="2500" dirty="0"/>
              <a:t>  													@ 28% on xxx		xx		 		  												</a:t>
            </a:r>
            <a:r>
              <a:rPr lang="en-GB" sz="2000" i="1" dirty="0"/>
              <a:t>Higher Rated  	</a:t>
            </a:r>
            <a:r>
              <a:rPr lang="en-GB" sz="2500" dirty="0"/>
              <a:t>@ 40% on xxx		</a:t>
            </a:r>
            <a:r>
              <a:rPr lang="en-GB" sz="2500" u="sng" dirty="0"/>
              <a:t>xx</a:t>
            </a:r>
            <a:r>
              <a:rPr lang="en-GB" sz="2500" dirty="0"/>
              <a:t>		 @ 40% on xxx	</a:t>
            </a:r>
            <a:r>
              <a:rPr lang="en-GB" sz="2500" u="sng" dirty="0"/>
              <a:t>xx </a:t>
            </a:r>
            <a:endParaRPr lang="en-GB" sz="2500" b="1" u="sng" dirty="0"/>
          </a:p>
          <a:p>
            <a:r>
              <a:rPr lang="en-GB" sz="2500" b="1" dirty="0"/>
              <a:t>Total Income Tax													    xxx						    xxx</a:t>
            </a:r>
          </a:p>
          <a:p>
            <a:r>
              <a:rPr lang="en-GB" sz="2500" b="1" dirty="0"/>
              <a:t>Less Credits</a:t>
            </a:r>
          </a:p>
          <a:p>
            <a:r>
              <a:rPr lang="en-GB" sz="2500" b="1" dirty="0"/>
              <a:t>  </a:t>
            </a:r>
            <a:r>
              <a:rPr lang="en-GB" sz="2500" dirty="0"/>
              <a:t>Local															(xx)						(xx)</a:t>
            </a:r>
          </a:p>
          <a:p>
            <a:r>
              <a:rPr lang="en-GB" sz="2500" dirty="0"/>
              <a:t>  Foreign														</a:t>
            </a:r>
            <a:r>
              <a:rPr lang="en-GB" sz="2500" u="sng" dirty="0"/>
              <a:t>(xx)   (xx)</a:t>
            </a:r>
            <a:r>
              <a:rPr lang="en-GB" sz="2500" dirty="0"/>
              <a:t>					</a:t>
            </a:r>
            <a:r>
              <a:rPr lang="en-GB" sz="2500" u="sng" dirty="0"/>
              <a:t>(xx)   (xx)</a:t>
            </a:r>
          </a:p>
          <a:p>
            <a:r>
              <a:rPr lang="en-GB" sz="2500" b="1" dirty="0"/>
              <a:t>Balance Payable/ (Overpaid)									   </a:t>
            </a:r>
            <a:r>
              <a:rPr lang="en-GB" sz="2500" b="1" u="sng" dirty="0"/>
              <a:t>xxx</a:t>
            </a:r>
            <a:r>
              <a:rPr lang="en-GB" sz="2500" b="1" dirty="0"/>
              <a:t> 					 	    </a:t>
            </a:r>
            <a:r>
              <a:rPr lang="en-GB" sz="2500" b="1" u="sng" dirty="0"/>
              <a:t>xxx</a:t>
            </a:r>
            <a:r>
              <a:rPr lang="en-GB" sz="2500" b="1" dirty="0"/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6849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31" y="1688975"/>
            <a:ext cx="11995110" cy="500158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300" b="1" dirty="0"/>
              <a:t>Qualifying Payments (QPs) – </a:t>
            </a:r>
            <a:r>
              <a:rPr lang="en-GB" sz="2300" b="1" i="1" dirty="0">
                <a:solidFill>
                  <a:srgbClr val="FF0000"/>
                </a:solidFill>
              </a:rPr>
              <a:t>(Pending legislation items as per IR (Amendment) Bill of 18.03.2021 are in Red Colour)</a:t>
            </a:r>
          </a:p>
          <a:p>
            <a:pPr algn="just">
              <a:lnSpc>
                <a:spcPct val="100000"/>
              </a:lnSpc>
            </a:pPr>
            <a:r>
              <a:rPr lang="en-GB" sz="2300" dirty="0"/>
              <a:t>Specified donations</a:t>
            </a:r>
            <a:r>
              <a:rPr lang="en-GB" sz="2300" dirty="0">
                <a:highlight>
                  <a:srgbClr val="FFFF00"/>
                </a:highlight>
              </a:rPr>
              <a:t> by any person </a:t>
            </a:r>
            <a:r>
              <a:rPr lang="en-GB" sz="2300" dirty="0"/>
              <a:t>&amp; </a:t>
            </a:r>
            <a:r>
              <a:rPr lang="en-GB" sz="2300" b="1" i="1" dirty="0">
                <a:solidFill>
                  <a:srgbClr val="FF0000"/>
                </a:solidFill>
              </a:rPr>
              <a:t>any sum paid to Consolidated Fund or to the </a:t>
            </a:r>
            <a:r>
              <a:rPr lang="en-GB" sz="2300" b="1" i="1" u="sng" dirty="0">
                <a:solidFill>
                  <a:srgbClr val="FF0000"/>
                </a:solidFill>
              </a:rPr>
              <a:t>President’s Fund</a:t>
            </a:r>
            <a:r>
              <a:rPr lang="en-GB" sz="2300" i="1" dirty="0">
                <a:solidFill>
                  <a:srgbClr val="FF0000"/>
                </a:solidFill>
              </a:rPr>
              <a:t> </a:t>
            </a:r>
            <a:r>
              <a:rPr lang="en-GB" sz="2300" i="1" dirty="0"/>
              <a:t>by public corporations.</a:t>
            </a:r>
            <a:r>
              <a:rPr lang="en-US" sz="2300" i="1" dirty="0">
                <a:highlight>
                  <a:srgbClr val="FFFF00"/>
                </a:highlight>
              </a:rPr>
              <a:t> </a:t>
            </a:r>
            <a:r>
              <a:rPr lang="en-GB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(w.e.f. 01.04.2019)</a:t>
            </a:r>
          </a:p>
          <a:p>
            <a:pPr algn="just">
              <a:lnSpc>
                <a:spcPct val="100000"/>
              </a:lnSpc>
            </a:pP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Contribution made by a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resident individual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to established a shop for a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female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individual who is from a </a:t>
            </a:r>
            <a:r>
              <a:rPr lang="en-GB" sz="23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Samurdhi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beneficiary family.</a:t>
            </a:r>
            <a:r>
              <a:rPr lang="en-GB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(w.e.f. 01.04.2021)</a:t>
            </a:r>
          </a:p>
          <a:p>
            <a:pPr algn="just">
              <a:lnSpc>
                <a:spcPct val="100000"/>
              </a:lnSpc>
            </a:pP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Expenditure on acquisition or merger with any other financial institution incurred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by any financial institution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GB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(w.e.f. 01.04.2021)</a:t>
            </a:r>
          </a:p>
          <a:p>
            <a:pPr algn="just">
              <a:lnSpc>
                <a:spcPct val="100000"/>
              </a:lnSpc>
            </a:pP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Expenditure incurred on or after 01.04.2021,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by any person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in the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production of </a:t>
            </a:r>
            <a:r>
              <a:rPr lang="en-GB" sz="2300" b="1" i="1" u="sng" dirty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film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(minimum cost Rs. 5mn), on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construction and equipping of </a:t>
            </a:r>
            <a:r>
              <a:rPr lang="en-GB" sz="2300" b="1" i="1" u="sng" dirty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new cinema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(maximum cost Rs. 25mn),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upgrading of </a:t>
            </a:r>
            <a:r>
              <a:rPr lang="en-GB" sz="2300" b="1" i="1" u="sng" dirty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cinema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(maximum cost Rs. 10mn) subject to an upper limit of 1/3</a:t>
            </a:r>
            <a:r>
              <a:rPr lang="en-GB" sz="2300" b="1" i="1" baseline="30000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rd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taxable income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of the </a:t>
            </a:r>
            <a:r>
              <a:rPr lang="en-GB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year</a:t>
            </a:r>
            <a:r>
              <a:rPr lang="en-GB" sz="23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(with C/F facility). </a:t>
            </a:r>
            <a:r>
              <a:rPr lang="en-GB" sz="2300" b="1" dirty="0">
                <a:solidFill>
                  <a:srgbClr val="00B0F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(Why it says the “year” and not “Y/A”?) </a:t>
            </a:r>
            <a:endParaRPr lang="en-GB" sz="2300" b="1" dirty="0">
              <a:solidFill>
                <a:srgbClr val="00B0F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2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09312" y="6230416"/>
            <a:ext cx="744488" cy="491060"/>
          </a:xfrm>
        </p:spPr>
        <p:txBody>
          <a:bodyPr/>
          <a:lstStyle/>
          <a:p>
            <a:r>
              <a:rPr lang="en-US" dirty="0"/>
              <a:t>.</a:t>
            </a:r>
            <a:fld id="{B911D3BB-F4F1-4E3A-A10C-FC6C006EB99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85" y="136524"/>
            <a:ext cx="10501401" cy="141943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-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–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Assessable &amp; Taxable Income and Income Tax (Contd.)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ea typeface="Cambria" panose="02040503050406030204" pitchFamily="18" charset="0"/>
              </a:rPr>
              <a:t>Qualifying Payments &amp; Reliefs (Sec. 52 &amp; Fifth Schedule)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9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86" y="1806083"/>
            <a:ext cx="11887199" cy="486740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/>
              <a:t>QPs </a:t>
            </a:r>
            <a:r>
              <a:rPr lang="en-US" sz="2400" b="1" dirty="0" err="1"/>
              <a:t>Contd</a:t>
            </a:r>
            <a:r>
              <a:rPr lang="en-US" sz="2400" b="1" dirty="0"/>
              <a:t>… – </a:t>
            </a:r>
            <a:r>
              <a:rPr lang="en-GB" sz="2400" b="1" i="1" dirty="0">
                <a:solidFill>
                  <a:srgbClr val="FF0000"/>
                </a:solidFill>
              </a:rPr>
              <a:t>(Proposals, pending legislation are in Red Colour)</a:t>
            </a:r>
          </a:p>
          <a:p>
            <a:pPr marL="284163" marR="0" lvl="0" indent="-2841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W.e.f. 01.01.2020, a QP up to Rs. 1.2 million on the aggregate of following expenditure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incurred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by a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resident individual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endParaRPr lang="en-US" sz="2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marR="0" indent="-231775" algn="just">
              <a:spcBef>
                <a:spcPts val="0"/>
              </a:spcBef>
              <a:spcAft>
                <a:spcPts val="0"/>
              </a:spcAft>
              <a:tabLst>
                <a:tab pos="573088" algn="l"/>
                <a:tab pos="914400" algn="l"/>
              </a:tabLst>
            </a:pP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Health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expenditure including contribution to medical insurance.</a:t>
            </a:r>
            <a:endParaRPr lang="en-US" sz="2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marR="0" indent="-231775" algn="just">
              <a:spcBef>
                <a:spcPts val="0"/>
              </a:spcBef>
              <a:spcAft>
                <a:spcPts val="0"/>
              </a:spcAft>
              <a:tabLst>
                <a:tab pos="573088" algn="l"/>
                <a:tab pos="914400" algn="l"/>
              </a:tabLst>
            </a:pP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Vocational &amp; other </a:t>
            </a:r>
            <a:r>
              <a:rPr lang="en-US" sz="2300" b="1" i="1" u="sng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ducational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expenditure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incurred locally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(own and </a:t>
            </a:r>
            <a:r>
              <a:rPr lang="en-US" sz="2300" b="1" i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childrens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’).</a:t>
            </a:r>
            <a:endParaRPr lang="en-US" sz="2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marR="0" indent="-231775" algn="just">
              <a:spcBef>
                <a:spcPts val="0"/>
              </a:spcBef>
              <a:spcAft>
                <a:spcPts val="0"/>
              </a:spcAft>
              <a:tabLst>
                <a:tab pos="573088" algn="l"/>
                <a:tab pos="914400" algn="l"/>
              </a:tabLst>
            </a:pP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Interest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paid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on housing loans. </a:t>
            </a:r>
            <a:r>
              <a:rPr lang="en-US" sz="2000" b="1" dirty="0">
                <a:solidFill>
                  <a:srgbClr val="00B0F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Why it says “paid” and not </a:t>
            </a:r>
            <a:r>
              <a:rPr lang="en-US" sz="2000" b="1" dirty="0">
                <a:solidFill>
                  <a:srgbClr val="00B0F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“incurred”?</a:t>
            </a:r>
            <a:endParaRPr lang="en-US" sz="2000" dirty="0">
              <a:solidFill>
                <a:srgbClr val="00B0F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marR="0" indent="-231775" algn="just">
              <a:spcBef>
                <a:spcPts val="0"/>
              </a:spcBef>
              <a:spcAft>
                <a:spcPts val="0"/>
              </a:spcAft>
              <a:tabLst>
                <a:tab pos="573088" algn="l"/>
                <a:tab pos="914400" algn="l"/>
              </a:tabLst>
            </a:pP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Contribution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made by an employee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to any local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pension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schemes of employees.</a:t>
            </a:r>
            <a:endParaRPr lang="en-US" sz="2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marR="0" indent="-231775" algn="just">
              <a:lnSpc>
                <a:spcPct val="100000"/>
              </a:lnSpc>
              <a:spcBef>
                <a:spcPts val="0"/>
              </a:spcBef>
              <a:tabLst>
                <a:tab pos="573088" algn="l"/>
                <a:tab pos="914400" algn="l"/>
              </a:tabLst>
            </a:pP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Expenditure on purchase of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Treasury bonds/bills</a:t>
            </a:r>
            <a:r>
              <a:rPr lang="en-US" sz="23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&amp; </a:t>
            </a:r>
            <a:r>
              <a:rPr lang="en-US" sz="2300" b="1" i="1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CSE listed equity/security</a:t>
            </a:r>
            <a:r>
              <a:rPr lang="en-US" sz="2000" b="1" dirty="0">
                <a:solidFill>
                  <a:srgbClr val="00B0F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341313" marR="0" indent="288925" algn="just">
              <a:lnSpc>
                <a:spcPct val="100000"/>
              </a:lnSpc>
              <a:spcBef>
                <a:spcPts val="0"/>
              </a:spcBef>
              <a:buNone/>
              <a:tabLst>
                <a:tab pos="573088" algn="l"/>
                <a:tab pos="914400" algn="l"/>
              </a:tabLst>
            </a:pPr>
            <a:r>
              <a:rPr lang="en-US" sz="2000" b="1" dirty="0">
                <a:solidFill>
                  <a:srgbClr val="00B0F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(No commitment on the holding period)</a:t>
            </a:r>
            <a:endParaRPr lang="en-US" sz="2000" dirty="0">
              <a:solidFill>
                <a:srgbClr val="00B0F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284163" algn="l"/>
              </a:tabLst>
            </a:pPr>
            <a:r>
              <a:rPr lang="en-GB" sz="2300" b="1" i="1" dirty="0">
                <a:solidFill>
                  <a:srgbClr val="FF0000"/>
                </a:solidFill>
              </a:rPr>
              <a:t>˂ </a:t>
            </a:r>
            <a:r>
              <a:rPr lang="en-US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Rs. 600,000 </a:t>
            </a:r>
            <a:r>
              <a:rPr lang="en-US" sz="2300" b="1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each</a:t>
            </a:r>
            <a:r>
              <a:rPr lang="en-US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Y/A on </a:t>
            </a:r>
            <a:r>
              <a:rPr lang="en-US" sz="2300" b="1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expenditure</a:t>
            </a:r>
            <a:r>
              <a:rPr lang="en-US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incurred on/settlements of </a:t>
            </a:r>
            <a:r>
              <a:rPr lang="en-US" sz="2300" b="1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</a:t>
            </a:r>
            <a:r>
              <a:rPr lang="en-US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loan obtained for fixing solar </a:t>
            </a:r>
            <a:r>
              <a:rPr lang="en-US" sz="2300" b="1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panels</a:t>
            </a:r>
            <a:r>
              <a:rPr lang="en-US" sz="23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on his premises &amp; connected to National Grid by a resident individual.(Implied that the C/F facility is there).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Why only “panels” and not “systems”? 	Why only “banks” &amp; not “any financial institution”?</a:t>
            </a:r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" y="136524"/>
            <a:ext cx="10456013" cy="166955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–</a:t>
            </a:r>
            <a:b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Assessable &amp; Taxable Income and Income Tax (Contd.)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ea typeface="Cambria" panose="02040503050406030204" pitchFamily="18" charset="0"/>
              </a:rPr>
              <a:t>Qualifying Payments &amp; Reliefs (Sec. 52 &amp; Fifth Schedule)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6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86" y="1453953"/>
            <a:ext cx="11887199" cy="53444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/>
              <a:t>Reliefs for individuals – </a:t>
            </a:r>
            <a:r>
              <a:rPr lang="en-US" sz="2400" b="1" i="1" dirty="0">
                <a:solidFill>
                  <a:srgbClr val="FF0000"/>
                </a:solidFill>
              </a:rPr>
              <a:t>[</a:t>
            </a:r>
            <a:r>
              <a:rPr lang="en-GB" sz="2200" b="1" i="1" dirty="0">
                <a:solidFill>
                  <a:srgbClr val="FF0000"/>
                </a:solidFill>
              </a:rPr>
              <a:t>Items as per IR (Amendment) Bill of 18.03.2021 are in Red Colour]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Personal allowance of Rs. 500,000/=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per Y/A against any assessable income </a:t>
            </a:r>
            <a:r>
              <a:rPr lang="en-GB" sz="2400" u="sng" dirty="0"/>
              <a:t>except</a:t>
            </a:r>
            <a:r>
              <a:rPr lang="en-GB" sz="2400" dirty="0"/>
              <a:t> against capital gains </a:t>
            </a:r>
            <a:r>
              <a:rPr lang="en-GB" sz="2400" i="1" dirty="0"/>
              <a:t>(</a:t>
            </a:r>
            <a:r>
              <a:rPr lang="en-GB" sz="2400" i="1" u="sng" dirty="0"/>
              <a:t>for resident individuals &amp; N/R SL citizens only</a:t>
            </a:r>
            <a:r>
              <a:rPr lang="en-GB" sz="2400" i="1" dirty="0"/>
              <a:t>), 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[w.e.f. 01.01.2020, Rs.3 </a:t>
            </a:r>
            <a:r>
              <a:rPr lang="en-GB" sz="2400" b="1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mn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[2019/20 total (375,000 + 750,000)= Rs. 1,125,000)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endParaRPr lang="en-US" sz="2400" b="1" i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2400" dirty="0"/>
              <a:t>Employment allowance ˂ Rs. 700,000/= per Y/A </a:t>
            </a:r>
            <a:r>
              <a:rPr lang="en-GB" sz="2400" b="1" i="1" dirty="0">
                <a:solidFill>
                  <a:srgbClr val="FF0000"/>
                </a:solidFill>
              </a:rPr>
              <a:t>up to 31.12.2019 </a:t>
            </a:r>
            <a:r>
              <a:rPr lang="en-GB" sz="2400" i="1" dirty="0"/>
              <a:t>(</a:t>
            </a:r>
            <a:r>
              <a:rPr lang="en-GB" sz="2400" i="1" u="sng" dirty="0"/>
              <a:t>for residents only)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25% allowance on gross rent (for </a:t>
            </a:r>
            <a:r>
              <a:rPr lang="en-GB" sz="2400" u="sng" dirty="0"/>
              <a:t>repair</a:t>
            </a:r>
            <a:r>
              <a:rPr lang="en-GB" sz="2400" dirty="0"/>
              <a:t>*, </a:t>
            </a:r>
            <a:r>
              <a:rPr lang="en-GB" sz="2400" u="sng" dirty="0"/>
              <a:t>maintenance</a:t>
            </a:r>
            <a:r>
              <a:rPr lang="en-GB" sz="2400" dirty="0"/>
              <a:t>* &amp; depreciation) </a:t>
            </a:r>
            <a:r>
              <a:rPr lang="en-GB" sz="2400" i="1" dirty="0"/>
              <a:t>(</a:t>
            </a:r>
            <a:r>
              <a:rPr lang="en-GB" sz="2400" i="1" u="sng" dirty="0"/>
              <a:t>for resident individuals only</a:t>
            </a:r>
            <a:r>
              <a:rPr lang="en-GB" sz="2400" i="1" dirty="0"/>
              <a:t>), </a:t>
            </a:r>
            <a:r>
              <a:rPr lang="en-GB" sz="2400" i="1" dirty="0">
                <a:solidFill>
                  <a:srgbClr val="0070C0"/>
                </a:solidFill>
              </a:rPr>
              <a:t>(Either actual expenses </a:t>
            </a:r>
            <a:r>
              <a:rPr lang="en-GB" sz="2400" b="1" i="1" u="sng" dirty="0">
                <a:solidFill>
                  <a:srgbClr val="0070C0"/>
                </a:solidFill>
              </a:rPr>
              <a:t>or</a:t>
            </a:r>
            <a:r>
              <a:rPr lang="en-GB" sz="2400" i="1" dirty="0">
                <a:solidFill>
                  <a:srgbClr val="0070C0"/>
                </a:solidFill>
              </a:rPr>
              <a:t> 25% allowance) 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Senior citizen’s allowance on interest up to Rs. 1.5mn per Y/A </a:t>
            </a:r>
            <a:r>
              <a:rPr lang="en-GB" sz="2400" b="1" i="1" dirty="0">
                <a:solidFill>
                  <a:srgbClr val="FF0000"/>
                </a:solidFill>
              </a:rPr>
              <a:t>up to 31.12.2019 </a:t>
            </a:r>
            <a:r>
              <a:rPr lang="en-GB" sz="2400" i="1" dirty="0"/>
              <a:t>(</a:t>
            </a:r>
            <a:r>
              <a:rPr lang="en-GB" sz="2400" i="1" u="sng" dirty="0"/>
              <a:t>for resident individuals only)</a:t>
            </a:r>
            <a:endParaRPr lang="en-GB" sz="2400" b="1" i="1" u="sng" dirty="0"/>
          </a:p>
          <a:p>
            <a:pPr algn="just">
              <a:lnSpc>
                <a:spcPct val="100000"/>
              </a:lnSpc>
            </a:pPr>
            <a:r>
              <a:rPr lang="en-GB" sz="2400" dirty="0"/>
              <a:t>Resident individual’s/partner’s foreign currency service income allowance up to Rs. 15 million per Y/A </a:t>
            </a:r>
            <a:r>
              <a:rPr lang="en-GB" sz="2400" b="1" i="1" dirty="0">
                <a:solidFill>
                  <a:srgbClr val="FF0000"/>
                </a:solidFill>
              </a:rPr>
              <a:t>up to 31</a:t>
            </a:r>
            <a:r>
              <a:rPr lang="en-GB" sz="2400" b="1" i="1" baseline="30000" dirty="0">
                <a:solidFill>
                  <a:srgbClr val="FF0000"/>
                </a:solidFill>
              </a:rPr>
              <a:t>st</a:t>
            </a:r>
            <a:r>
              <a:rPr lang="en-GB" sz="2400" b="1" i="1" dirty="0">
                <a:solidFill>
                  <a:srgbClr val="FF0000"/>
                </a:solidFill>
              </a:rPr>
              <a:t> December 2019. </a:t>
            </a:r>
            <a:r>
              <a:rPr lang="en-GB" sz="2400" i="1" dirty="0"/>
              <a:t>(</a:t>
            </a:r>
            <a:r>
              <a:rPr lang="en-GB" sz="2400" i="1" u="sng" dirty="0"/>
              <a:t>for resident individuals only)</a:t>
            </a:r>
            <a:r>
              <a:rPr lang="en-GB" sz="2400" i="1" dirty="0"/>
              <a:t> 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[W.e.f. 01.01.2020 it is proposed to treat </a:t>
            </a:r>
            <a:r>
              <a:rPr lang="en-GB" sz="24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any such amount without an upper limit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as an </a:t>
            </a:r>
            <a:r>
              <a:rPr lang="en-GB" sz="2400" b="1" i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exempt income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under 3</a:t>
            </a:r>
            <a:r>
              <a:rPr lang="en-GB" sz="2400" b="1" i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rd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Schedule applicable to </a:t>
            </a:r>
            <a:r>
              <a:rPr lang="en-GB" sz="2400" b="1" i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 person</a:t>
            </a:r>
            <a:r>
              <a:rPr lang="en-GB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].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3504"/>
            <a:ext cx="12192000" cy="145044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" y="136524"/>
            <a:ext cx="10456013" cy="131742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–</a:t>
            </a:r>
            <a:b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Assessable &amp; Taxable Income and Income Tax (Contd.)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ea typeface="Cambria" panose="02040503050406030204" pitchFamily="18" charset="0"/>
              </a:rPr>
              <a:t>Qualifying Payments &amp; Reliefs (Sec. 52 &amp; Fifth Schedule)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9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AFA8-E790-4AD4-9B99-6123E849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85" y="1857198"/>
            <a:ext cx="11773610" cy="4578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Through the next Video Session (No. 04) we will study the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Tax Residency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situation.</a:t>
            </a:r>
            <a:b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</a:p>
          <a:p>
            <a:pPr marL="0" indent="0">
              <a:buNone/>
            </a:pP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		Thank You for giving the opportunity to share the knowledge.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BACA1-5D50-416D-8AE2-81EBCBA0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0651C-FEA8-408B-9DB9-BF648D16F1A6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03863-2B55-4EBC-9873-65BA6C96FA5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46A36-D226-461B-AFF0-C7AAD54F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0" y="-21110"/>
            <a:ext cx="10097610" cy="1710764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mbria" panose="02040503050406030204" pitchFamily="18" charset="0"/>
                <a:ea typeface="Cambria" panose="02040503050406030204" pitchFamily="18" charset="0"/>
              </a:rPr>
              <a:t>THE END OF VIDEO CLIP NO. 02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100" b="1" dirty="0">
                <a:latin typeface="Cambria" panose="02040503050406030204" pitchFamily="18" charset="0"/>
                <a:ea typeface="Cambria" panose="02040503050406030204" pitchFamily="18" charset="0"/>
              </a:rPr>
              <a:t>(Interpretation of a person and identifying of casual or non-recurring nature income).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6E1C5E2-6F78-43B1-8382-AB40BE78E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6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11644E-A480-471C-93E4-00C64A47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0A2741-7C18-45E5-9EAD-0D2661DDFA9D}"/>
              </a:ext>
            </a:extLst>
          </p:cNvPr>
          <p:cNvSpPr/>
          <p:nvPr/>
        </p:nvSpPr>
        <p:spPr>
          <a:xfrm>
            <a:off x="453358" y="985028"/>
            <a:ext cx="11637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Partner: </a:t>
            </a:r>
            <a:r>
              <a:rPr lang="en-GB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Ranaweera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Associates (Chartered Accountants) </a:t>
            </a: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Director -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Advisory Partners (Pvt) Ltd.</a:t>
            </a: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Secretarial Consultants (Pvt) Ltd.</a:t>
            </a:r>
          </a:p>
          <a:p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+94 777 305 123,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athula@ranaweeraasso.lk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athula@assentadvisory.lk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D8A4D744-2249-4252-B8A6-58823E28DE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8" y="5088835"/>
            <a:ext cx="1951746" cy="15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18">
            <a:extLst>
              <a:ext uri="{FF2B5EF4-FFF2-40B4-BE49-F238E27FC236}">
                <a16:creationId xmlns:a16="http://schemas.microsoft.com/office/drawing/2014/main" id="{0144BC29-0A55-4CCF-AB73-9B7BAB8CDF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36" y="5149804"/>
            <a:ext cx="1885595" cy="14753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6AC65E-370D-492C-BB91-6912CA5C5A7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5035" y="5344412"/>
            <a:ext cx="2743200" cy="12097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E43077-3D81-4F6B-AF30-B9DEC636ACC1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4AF27-1374-4BF1-BFB1-21A2AA4A0A26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6EC772-860A-48D1-8C30-E49FEC64DEFC}"/>
              </a:ext>
            </a:extLst>
          </p:cNvPr>
          <p:cNvSpPr txBox="1">
            <a:spLocks/>
          </p:cNvSpPr>
          <p:nvPr/>
        </p:nvSpPr>
        <p:spPr>
          <a:xfrm>
            <a:off x="471947" y="295807"/>
            <a:ext cx="8797413" cy="115256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For further clarifications please feel free to contact ………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68EC0F4-DC9C-4D92-BA3E-196971FF20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3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7827</TotalTime>
  <Words>1544</Words>
  <Application>Microsoft Office PowerPoint</Application>
  <PresentationFormat>Widescreen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   INCOME TAX OF SRI LANKA TECHNICAL ASPECTS IN SIMPLIFIED WAY                                                        </vt:lpstr>
      <vt:lpstr>IMPOSITION OF T AX –  Assessable &amp; Taxable Income and Income Tax</vt:lpstr>
      <vt:lpstr>IMPOSITION OF TAX –  Assessable &amp; Taxable Income and Income Tax (Contd.)</vt:lpstr>
      <vt:lpstr>IMPOSITION OF TAX – Assessable &amp; Taxable Income and Income Tax (Contd.)</vt:lpstr>
      <vt:lpstr>IMPOSITION OF TAX - IMPOSITION OF TAX – Assessable &amp; Taxable Income and Income Tax (Contd.)  Qualifying Payments &amp; Reliefs (Sec. 52 &amp; Fifth Schedule)</vt:lpstr>
      <vt:lpstr>IMPOSITION OF TAX – Assessable &amp; Taxable Income and Income Tax (Contd.)  Qualifying Payments &amp; Reliefs (Sec. 52 &amp; Fifth Schedule)</vt:lpstr>
      <vt:lpstr>IMPOSITION OF TAX – Assessable &amp; Taxable Income and Income Tax (Contd.)  Qualifying Payments &amp; Reliefs (Sec. 52 &amp; Fifth Schedule)</vt:lpstr>
      <vt:lpstr>THE END OF VIDEO CLIP NO. 02  (Interpretation of a person and identifying of casual or non-recurring nature income).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Pradeep</dc:creator>
  <cp:lastModifiedBy>MR Athula</cp:lastModifiedBy>
  <cp:revision>594</cp:revision>
  <cp:lastPrinted>2018-08-18T04:34:20Z</cp:lastPrinted>
  <dcterms:created xsi:type="dcterms:W3CDTF">2017-10-10T10:48:26Z</dcterms:created>
  <dcterms:modified xsi:type="dcterms:W3CDTF">2021-04-07T13:44:28Z</dcterms:modified>
</cp:coreProperties>
</file>