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77" r:id="rId2"/>
    <p:sldId id="256" r:id="rId3"/>
    <p:sldId id="339" r:id="rId4"/>
    <p:sldId id="350" r:id="rId5"/>
    <p:sldId id="340" r:id="rId6"/>
    <p:sldId id="351" r:id="rId7"/>
    <p:sldId id="348" r:id="rId8"/>
    <p:sldId id="345" r:id="rId9"/>
  </p:sldIdLst>
  <p:sldSz cx="12192000" cy="6858000"/>
  <p:notesSz cx="6858000" cy="9947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thula@assentadvisory.lk" initials="a" lastIdx="3" clrIdx="0">
    <p:extLst>
      <p:ext uri="{19B8F6BF-5375-455C-9EA6-DF929625EA0E}">
        <p15:presenceInfo xmlns:p15="http://schemas.microsoft.com/office/powerpoint/2012/main" userId="36eacaab72aa9b7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74" autoAdjust="0"/>
    <p:restoredTop sz="95342" autoAdjust="0"/>
  </p:normalViewPr>
  <p:slideViewPr>
    <p:cSldViewPr snapToGrid="0">
      <p:cViewPr>
        <p:scale>
          <a:sx n="84" d="100"/>
          <a:sy n="84" d="100"/>
        </p:scale>
        <p:origin x="9"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99091"/>
          </a:xfrm>
          <a:prstGeom prst="rect">
            <a:avLst/>
          </a:prstGeom>
        </p:spPr>
        <p:txBody>
          <a:bodyPr vert="horz" lIns="91440" tIns="45720" rIns="91440" bIns="45720" rtlCol="0"/>
          <a:lstStyle>
            <a:lvl1pPr algn="r">
              <a:defRPr sz="1200"/>
            </a:lvl1pPr>
          </a:lstStyle>
          <a:p>
            <a:fld id="{D227C9BC-39FD-4A18-92CD-11ADC49A2184}" type="datetimeFigureOut">
              <a:rPr lang="en-US" smtClean="0"/>
              <a:t>3/24/2021</a:t>
            </a:fld>
            <a:endParaRPr lang="en-US"/>
          </a:p>
        </p:txBody>
      </p:sp>
      <p:sp>
        <p:nvSpPr>
          <p:cNvPr id="4" name="Slide Image Placehold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787126"/>
            <a:ext cx="5486400" cy="391674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8185"/>
            <a:ext cx="2971800" cy="499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9448185"/>
            <a:ext cx="2971800" cy="499090"/>
          </a:xfrm>
          <a:prstGeom prst="rect">
            <a:avLst/>
          </a:prstGeom>
        </p:spPr>
        <p:txBody>
          <a:bodyPr vert="horz" lIns="91440" tIns="45720" rIns="91440" bIns="45720" rtlCol="0" anchor="b"/>
          <a:lstStyle>
            <a:lvl1pPr algn="r">
              <a:defRPr sz="1200"/>
            </a:lvl1pPr>
          </a:lstStyle>
          <a:p>
            <a:fld id="{1155D414-F596-42F3-98B4-7FE9299F2F65}" type="slidenum">
              <a:rPr lang="en-US" smtClean="0"/>
              <a:t>‹#›</a:t>
            </a:fld>
            <a:endParaRPr lang="en-US"/>
          </a:p>
        </p:txBody>
      </p:sp>
    </p:spTree>
    <p:extLst>
      <p:ext uri="{BB962C8B-B14F-4D97-AF65-F5344CB8AC3E}">
        <p14:creationId xmlns:p14="http://schemas.microsoft.com/office/powerpoint/2010/main" val="2196557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155D414-F596-42F3-98B4-7FE9299F2F65}" type="slidenum">
              <a:rPr lang="en-US" smtClean="0"/>
              <a:t>1</a:t>
            </a:fld>
            <a:endParaRPr lang="en-US" dirty="0"/>
          </a:p>
        </p:txBody>
      </p:sp>
    </p:spTree>
    <p:extLst>
      <p:ext uri="{BB962C8B-B14F-4D97-AF65-F5344CB8AC3E}">
        <p14:creationId xmlns:p14="http://schemas.microsoft.com/office/powerpoint/2010/main" val="101878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9E155A3-8BE1-40C8-9306-915C37A4F26C}" type="datetime1">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11D3BB-F4F1-4E3A-A10C-FC6C006EB99A}" type="slidenum">
              <a:rPr lang="en-US" smtClean="0"/>
              <a:t>‹#›</a:t>
            </a:fld>
            <a:endParaRPr lang="en-US"/>
          </a:p>
        </p:txBody>
      </p:sp>
    </p:spTree>
    <p:extLst>
      <p:ext uri="{BB962C8B-B14F-4D97-AF65-F5344CB8AC3E}">
        <p14:creationId xmlns:p14="http://schemas.microsoft.com/office/powerpoint/2010/main" val="1296760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ED3854-5361-4B71-AD94-0D6E489546FF}" type="datetime1">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11D3BB-F4F1-4E3A-A10C-FC6C006EB99A}" type="slidenum">
              <a:rPr lang="en-US" smtClean="0"/>
              <a:t>‹#›</a:t>
            </a:fld>
            <a:endParaRPr lang="en-US"/>
          </a:p>
        </p:txBody>
      </p:sp>
    </p:spTree>
    <p:extLst>
      <p:ext uri="{BB962C8B-B14F-4D97-AF65-F5344CB8AC3E}">
        <p14:creationId xmlns:p14="http://schemas.microsoft.com/office/powerpoint/2010/main" val="2483239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A9EA8C-76B7-4959-9A1D-0577F728A7AD}" type="datetime1">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11D3BB-F4F1-4E3A-A10C-FC6C006EB99A}" type="slidenum">
              <a:rPr lang="en-US" smtClean="0"/>
              <a:t>‹#›</a:t>
            </a:fld>
            <a:endParaRPr lang="en-US"/>
          </a:p>
        </p:txBody>
      </p:sp>
    </p:spTree>
    <p:extLst>
      <p:ext uri="{BB962C8B-B14F-4D97-AF65-F5344CB8AC3E}">
        <p14:creationId xmlns:p14="http://schemas.microsoft.com/office/powerpoint/2010/main" val="2664262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5DC61C-33B1-42B5-BC97-972517C820FA}" type="datetime1">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11D3BB-F4F1-4E3A-A10C-FC6C006EB99A}" type="slidenum">
              <a:rPr lang="en-US" smtClean="0"/>
              <a:pPr/>
              <a:t>‹#›</a:t>
            </a:fld>
            <a:endParaRPr lang="en-US"/>
          </a:p>
        </p:txBody>
      </p:sp>
    </p:spTree>
    <p:extLst>
      <p:ext uri="{BB962C8B-B14F-4D97-AF65-F5344CB8AC3E}">
        <p14:creationId xmlns:p14="http://schemas.microsoft.com/office/powerpoint/2010/main" val="3602723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1CCFDF8-5A77-415C-BA6B-8C2EE7C95725}" type="datetime1">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11D3BB-F4F1-4E3A-A10C-FC6C006EB99A}" type="slidenum">
              <a:rPr lang="en-US" smtClean="0"/>
              <a:t>‹#›</a:t>
            </a:fld>
            <a:endParaRPr lang="en-US"/>
          </a:p>
        </p:txBody>
      </p:sp>
    </p:spTree>
    <p:extLst>
      <p:ext uri="{BB962C8B-B14F-4D97-AF65-F5344CB8AC3E}">
        <p14:creationId xmlns:p14="http://schemas.microsoft.com/office/powerpoint/2010/main" val="624573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F993CD5-56F9-448A-8AF6-74A6C330FD15}" type="datetime1">
              <a:rPr lang="en-US" smtClean="0"/>
              <a:t>3/24/2021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11D3BB-F4F1-4E3A-A10C-FC6C006EB99A}" type="slidenum">
              <a:rPr lang="en-US" smtClean="0"/>
              <a:t>‹#›</a:t>
            </a:fld>
            <a:endParaRPr lang="en-US"/>
          </a:p>
        </p:txBody>
      </p:sp>
    </p:spTree>
    <p:extLst>
      <p:ext uri="{BB962C8B-B14F-4D97-AF65-F5344CB8AC3E}">
        <p14:creationId xmlns:p14="http://schemas.microsoft.com/office/powerpoint/2010/main" val="884776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36D8F71-74A8-4CBB-BA53-68E7BBBA542F}" type="datetime1">
              <a:rPr lang="en-US" smtClean="0"/>
              <a:t>3/24/2021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11D3BB-F4F1-4E3A-A10C-FC6C006EB99A}" type="slidenum">
              <a:rPr lang="en-US" smtClean="0"/>
              <a:t>‹#›</a:t>
            </a:fld>
            <a:endParaRPr lang="en-US"/>
          </a:p>
        </p:txBody>
      </p:sp>
    </p:spTree>
    <p:extLst>
      <p:ext uri="{BB962C8B-B14F-4D97-AF65-F5344CB8AC3E}">
        <p14:creationId xmlns:p14="http://schemas.microsoft.com/office/powerpoint/2010/main" val="512635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B4FEB0-22AE-48A0-99D7-8775C1338495}" type="datetime1">
              <a:rPr lang="en-US" smtClean="0"/>
              <a:t>3/24/2021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11D3BB-F4F1-4E3A-A10C-FC6C006EB99A}" type="slidenum">
              <a:rPr lang="en-US" smtClean="0"/>
              <a:t>‹#›</a:t>
            </a:fld>
            <a:endParaRPr lang="en-US"/>
          </a:p>
        </p:txBody>
      </p:sp>
    </p:spTree>
    <p:extLst>
      <p:ext uri="{BB962C8B-B14F-4D97-AF65-F5344CB8AC3E}">
        <p14:creationId xmlns:p14="http://schemas.microsoft.com/office/powerpoint/2010/main" val="4243954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C31486-E917-4EB6-9CC8-9AE42DB9D6AE}" type="datetime1">
              <a:rPr lang="en-US" smtClean="0"/>
              <a:t>3/24/2021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11D3BB-F4F1-4E3A-A10C-FC6C006EB99A}" type="slidenum">
              <a:rPr lang="en-US" smtClean="0"/>
              <a:t>‹#›</a:t>
            </a:fld>
            <a:endParaRPr lang="en-US"/>
          </a:p>
        </p:txBody>
      </p:sp>
    </p:spTree>
    <p:extLst>
      <p:ext uri="{BB962C8B-B14F-4D97-AF65-F5344CB8AC3E}">
        <p14:creationId xmlns:p14="http://schemas.microsoft.com/office/powerpoint/2010/main" val="3028229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44BA1F1-733E-45E9-82CC-BDABEE1C9708}" type="datetime1">
              <a:rPr lang="en-US" smtClean="0"/>
              <a:t>3/24/2021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11D3BB-F4F1-4E3A-A10C-FC6C006EB99A}" type="slidenum">
              <a:rPr lang="en-US" smtClean="0"/>
              <a:t>‹#›</a:t>
            </a:fld>
            <a:endParaRPr lang="en-US"/>
          </a:p>
        </p:txBody>
      </p:sp>
    </p:spTree>
    <p:extLst>
      <p:ext uri="{BB962C8B-B14F-4D97-AF65-F5344CB8AC3E}">
        <p14:creationId xmlns:p14="http://schemas.microsoft.com/office/powerpoint/2010/main" val="2407670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73E1697-D2A5-48E9-8506-1CC46F3F7F2E}" type="datetime1">
              <a:rPr lang="en-US" smtClean="0"/>
              <a:t>3/24/2021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11D3BB-F4F1-4E3A-A10C-FC6C006EB99A}" type="slidenum">
              <a:rPr lang="en-US" smtClean="0"/>
              <a:t>‹#›</a:t>
            </a:fld>
            <a:endParaRPr lang="en-US"/>
          </a:p>
        </p:txBody>
      </p:sp>
    </p:spTree>
    <p:extLst>
      <p:ext uri="{BB962C8B-B14F-4D97-AF65-F5344CB8AC3E}">
        <p14:creationId xmlns:p14="http://schemas.microsoft.com/office/powerpoint/2010/main" val="1693821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7000"/>
            <a:lum/>
          </a:blip>
          <a:srcRect/>
          <a:stretch>
            <a:fillRect l="70000" t="60000" r="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648679-206A-45E4-A330-6E766842C379}" type="datetime1">
              <a:rPr lang="en-US" smtClean="0"/>
              <a:t>3/24/2021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11D3BB-F4F1-4E3A-A10C-FC6C006EB99A}" type="slidenum">
              <a:rPr lang="en-US" smtClean="0"/>
              <a:t>‹#›</a:t>
            </a:fld>
            <a:endParaRPr lang="en-US"/>
          </a:p>
        </p:txBody>
      </p:sp>
    </p:spTree>
    <p:extLst>
      <p:ext uri="{BB962C8B-B14F-4D97-AF65-F5344CB8AC3E}">
        <p14:creationId xmlns:p14="http://schemas.microsoft.com/office/powerpoint/2010/main" val="248101093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jp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image" Target="../media/image2.jpeg"/><Relationship Id="rId4" Type="http://schemas.openxmlformats.org/officeDocument/2006/relationships/hyperlink" Target="mailto:athula@assentadvisory.lk"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athula@assentadvisory.lk" TargetMode="External"/><Relationship Id="rId7" Type="http://schemas.openxmlformats.org/officeDocument/2006/relationships/image" Target="../media/image5.png"/><Relationship Id="rId2" Type="http://schemas.openxmlformats.org/officeDocument/2006/relationships/hyperlink" Target="mailto:athula@ranaweeraasso.lk" TargetMode="Externa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l="70000" t="60000" r="5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437202-2429-45F9-84F2-9C22DDEF354D}"/>
              </a:ext>
            </a:extLst>
          </p:cNvPr>
          <p:cNvSpPr>
            <a:spLocks noGrp="1"/>
          </p:cNvSpPr>
          <p:nvPr>
            <p:ph idx="1"/>
          </p:nvPr>
        </p:nvSpPr>
        <p:spPr>
          <a:xfrm>
            <a:off x="113590" y="1896955"/>
            <a:ext cx="11722494" cy="4757418"/>
          </a:xfrm>
        </p:spPr>
        <p:txBody>
          <a:bodyPr>
            <a:normAutofit/>
          </a:bodyPr>
          <a:lstStyle/>
          <a:p>
            <a:pPr marL="0" indent="0">
              <a:lnSpc>
                <a:spcPct val="150000"/>
              </a:lnSpc>
              <a:buNone/>
            </a:pPr>
            <a:r>
              <a:rPr lang="en-GB" sz="2200" b="1" i="1" dirty="0">
                <a:solidFill>
                  <a:srgbClr val="FF0000"/>
                </a:solidFill>
                <a:latin typeface="Cambria" panose="02040503050406030204" pitchFamily="18" charset="0"/>
                <a:ea typeface="Cambria" panose="02040503050406030204" pitchFamily="18" charset="0"/>
              </a:rPr>
              <a:t> </a:t>
            </a:r>
            <a:r>
              <a:rPr lang="en-US" sz="2200" b="1" dirty="0">
                <a:latin typeface="Cambria" panose="02040503050406030204" pitchFamily="18" charset="0"/>
                <a:ea typeface="Cambria" panose="02040503050406030204" pitchFamily="18" charset="0"/>
              </a:rPr>
              <a:t>TAX EDUCATIONAL VIDEO SESSION No. 4 –						</a:t>
            </a:r>
            <a:r>
              <a:rPr lang="en-US" sz="1400" b="1" dirty="0">
                <a:solidFill>
                  <a:srgbClr val="FF0000"/>
                </a:solidFill>
                <a:latin typeface="Cambria" panose="02040503050406030204" pitchFamily="18" charset="0"/>
                <a:ea typeface="Cambria" panose="02040503050406030204" pitchFamily="18" charset="0"/>
              </a:rPr>
              <a:t>23.03.2021</a:t>
            </a:r>
          </a:p>
          <a:p>
            <a:pPr marL="0" indent="0">
              <a:lnSpc>
                <a:spcPct val="150000"/>
              </a:lnSpc>
              <a:buNone/>
            </a:pPr>
            <a:endParaRPr lang="en-US" sz="2200" b="1" dirty="0">
              <a:solidFill>
                <a:srgbClr val="FF0000"/>
              </a:solidFill>
              <a:latin typeface="Cambria" panose="02040503050406030204" pitchFamily="18" charset="0"/>
              <a:ea typeface="Cambria" panose="02040503050406030204" pitchFamily="18" charset="0"/>
            </a:endParaRPr>
          </a:p>
          <a:p>
            <a:pPr marL="460375" indent="0">
              <a:lnSpc>
                <a:spcPct val="150000"/>
              </a:lnSpc>
              <a:buNone/>
            </a:pPr>
            <a:r>
              <a:rPr lang="en-US" sz="3200" b="1"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Tax Residency (Sec. 69)</a:t>
            </a:r>
          </a:p>
          <a:p>
            <a:pPr marL="460375" indent="0">
              <a:lnSpc>
                <a:spcPct val="150000"/>
              </a:lnSpc>
              <a:buNone/>
            </a:pPr>
            <a:r>
              <a:rPr lang="en-US" b="1" dirty="0">
                <a:latin typeface="Cambria" panose="02040503050406030204" pitchFamily="18" charset="0"/>
                <a:ea typeface="Cambria" panose="02040503050406030204" pitchFamily="18" charset="0"/>
              </a:rPr>
              <a:t> 		</a:t>
            </a:r>
          </a:p>
          <a:p>
            <a:pPr marL="0" indent="0">
              <a:lnSpc>
                <a:spcPct val="150000"/>
              </a:lnSpc>
              <a:buNone/>
            </a:pPr>
            <a:r>
              <a:rPr lang="en-US" sz="2200" b="1" dirty="0">
                <a:latin typeface="Cambria" panose="02040503050406030204" pitchFamily="18" charset="0"/>
                <a:ea typeface="Cambria" panose="02040503050406030204" pitchFamily="18" charset="0"/>
              </a:rPr>
              <a:t>	</a:t>
            </a:r>
            <a:r>
              <a:rPr lang="en-GB" sz="1400" b="1" i="1" dirty="0">
                <a:solidFill>
                  <a:srgbClr val="FF0000"/>
                </a:solidFill>
                <a:latin typeface="Cambria" panose="02040503050406030204" pitchFamily="18" charset="0"/>
                <a:ea typeface="Cambria" panose="02040503050406030204" pitchFamily="18" charset="0"/>
              </a:rPr>
              <a:t>	</a:t>
            </a:r>
            <a:endParaRPr lang="en-GB" sz="2000" b="1" dirty="0">
              <a:latin typeface="Cambria" panose="02040503050406030204" pitchFamily="18" charset="0"/>
              <a:ea typeface="Cambria" panose="02040503050406030204" pitchFamily="18" charset="0"/>
            </a:endParaRPr>
          </a:p>
          <a:p>
            <a:pPr marL="0" indent="0">
              <a:buNone/>
            </a:pPr>
            <a:r>
              <a:rPr lang="en-GB" sz="2000" b="1" dirty="0">
                <a:latin typeface="Cambria" panose="02040503050406030204" pitchFamily="18" charset="0"/>
                <a:ea typeface="Cambria" panose="02040503050406030204" pitchFamily="18" charset="0"/>
              </a:rPr>
              <a:t>ATHULA RANAWEERA (BSc., FCA, FCMA, FMAAT)</a:t>
            </a:r>
            <a:br>
              <a:rPr lang="en-GB" sz="2000" i="1" dirty="0">
                <a:latin typeface="Cambria" panose="02040503050406030204" pitchFamily="18" charset="0"/>
                <a:ea typeface="Cambria" panose="02040503050406030204" pitchFamily="18" charset="0"/>
              </a:rPr>
            </a:br>
            <a:r>
              <a:rPr lang="en-GB" sz="1800" b="1" dirty="0">
                <a:latin typeface="Cambria" panose="02040503050406030204" pitchFamily="18" charset="0"/>
                <a:ea typeface="Cambria" panose="02040503050406030204" pitchFamily="18" charset="0"/>
              </a:rPr>
              <a:t>email – </a:t>
            </a:r>
            <a:r>
              <a:rPr lang="en-GB" sz="1800" b="1" dirty="0">
                <a:latin typeface="Cambria" panose="02040503050406030204" pitchFamily="18" charset="0"/>
                <a:ea typeface="Cambria" panose="02040503050406030204" pitchFamily="18" charset="0"/>
                <a:hlinkClick r:id="rId4"/>
              </a:rPr>
              <a:t>athula@assentadvisory.lk</a:t>
            </a:r>
            <a:r>
              <a:rPr lang="en-GB" sz="1800" b="1" dirty="0">
                <a:latin typeface="Cambria" panose="02040503050406030204" pitchFamily="18" charset="0"/>
                <a:ea typeface="Cambria" panose="02040503050406030204" pitchFamily="18" charset="0"/>
              </a:rPr>
              <a:t>, athula@ranaweeraasso.lk </a:t>
            </a:r>
          </a:p>
          <a:p>
            <a:pPr marL="0" indent="0">
              <a:buNone/>
            </a:pPr>
            <a:r>
              <a:rPr lang="en-GB" sz="1800" b="1" dirty="0">
                <a:latin typeface="Cambria" panose="02040503050406030204" pitchFamily="18" charset="0"/>
                <a:ea typeface="Cambria" panose="02040503050406030204" pitchFamily="18" charset="0"/>
              </a:rPr>
              <a:t>Phone – +94 777 305 123</a:t>
            </a:r>
          </a:p>
          <a:p>
            <a:pPr marL="2873375" indent="-1620838">
              <a:buNone/>
            </a:pPr>
            <a:endParaRPr lang="en-US" b="1" dirty="0">
              <a:latin typeface="Cambria" panose="020405030504060302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2C7A6C99-B9B1-4078-9A01-57777475056D}"/>
              </a:ext>
            </a:extLst>
          </p:cNvPr>
          <p:cNvSpPr>
            <a:spLocks noGrp="1"/>
          </p:cNvSpPr>
          <p:nvPr>
            <p:ph type="sldNum" sz="quarter" idx="12"/>
          </p:nvPr>
        </p:nvSpPr>
        <p:spPr/>
        <p:txBody>
          <a:bodyPr/>
          <a:lstStyle/>
          <a:p>
            <a:fld id="{B911D3BB-F4F1-4E3A-A10C-FC6C006EB99A}" type="slidenum">
              <a:rPr lang="en-US" smtClean="0"/>
              <a:t>1</a:t>
            </a:fld>
            <a:endParaRPr lang="en-US" dirty="0"/>
          </a:p>
        </p:txBody>
      </p:sp>
      <p:pic>
        <p:nvPicPr>
          <p:cNvPr id="7" name="Picture 6" descr="C:\Users\athula.ranaweera\AppData\Local\Microsoft\Windows\INetCache\Content.Word\Logo - Assent advisory JPG.JPG">
            <a:extLst>
              <a:ext uri="{FF2B5EF4-FFF2-40B4-BE49-F238E27FC236}">
                <a16:creationId xmlns:a16="http://schemas.microsoft.com/office/drawing/2014/main" id="{C726C606-EF4C-4533-8D8B-25CD8372CC61}"/>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144000" y="3589447"/>
            <a:ext cx="2209800" cy="1612978"/>
          </a:xfrm>
          <a:prstGeom prst="rect">
            <a:avLst/>
          </a:prstGeom>
          <a:noFill/>
          <a:ln>
            <a:noFill/>
          </a:ln>
        </p:spPr>
      </p:pic>
      <p:pic>
        <p:nvPicPr>
          <p:cNvPr id="8" name="Content Placeholder 18">
            <a:extLst>
              <a:ext uri="{FF2B5EF4-FFF2-40B4-BE49-F238E27FC236}">
                <a16:creationId xmlns:a16="http://schemas.microsoft.com/office/drawing/2014/main" id="{D57FA5BB-DE7F-48A2-97A1-8A5205EEBFF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95116" y="5043399"/>
            <a:ext cx="2073017" cy="1533466"/>
          </a:xfrm>
          <a:prstGeom prst="rect">
            <a:avLst/>
          </a:prstGeom>
        </p:spPr>
      </p:pic>
      <p:sp>
        <p:nvSpPr>
          <p:cNvPr id="10" name="Rectangle 9">
            <a:extLst>
              <a:ext uri="{FF2B5EF4-FFF2-40B4-BE49-F238E27FC236}">
                <a16:creationId xmlns:a16="http://schemas.microsoft.com/office/drawing/2014/main" id="{95B34512-AB02-418E-9B57-36444EC6DA21}"/>
              </a:ext>
            </a:extLst>
          </p:cNvPr>
          <p:cNvSpPr/>
          <p:nvPr/>
        </p:nvSpPr>
        <p:spPr>
          <a:xfrm>
            <a:off x="0" y="3504"/>
            <a:ext cx="12192000" cy="1744182"/>
          </a:xfrm>
          <a:prstGeom prst="rect">
            <a:avLst/>
          </a:prstGeom>
          <a:gradFill flip="none" rotWithShape="1">
            <a:gsLst>
              <a:gs pos="0">
                <a:schemeClr val="accent1">
                  <a:tint val="66000"/>
                  <a:satMod val="160000"/>
                </a:schemeClr>
              </a:gs>
              <a:gs pos="45000">
                <a:srgbClr val="70BFFB">
                  <a:lumMod val="96000"/>
                  <a:lumOff val="4000"/>
                </a:srgbClr>
              </a:gs>
              <a:gs pos="0">
                <a:srgbClr val="0099FF">
                  <a:lumMod val="99000"/>
                </a:srgbClr>
              </a:gs>
              <a:gs pos="84000">
                <a:schemeClr val="accent1">
                  <a:tint val="23500"/>
                  <a:satMod val="160000"/>
                  <a:lumMod val="32000"/>
                  <a:lumOff val="68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ABE44A06-EED1-41E1-9560-CA3CF5641AA7}"/>
              </a:ext>
            </a:extLst>
          </p:cNvPr>
          <p:cNvPicPr/>
          <p:nvPr/>
        </p:nvPicPr>
        <p:blipFill>
          <a:blip r:embed="rId7" cstate="print">
            <a:extLst>
              <a:ext uri="{28A0092B-C50C-407E-A947-70E740481C1C}">
                <a14:useLocalDpi xmlns:a14="http://schemas.microsoft.com/office/drawing/2010/main" val="0"/>
              </a:ext>
            </a:extLst>
          </a:blip>
          <a:stretch>
            <a:fillRect/>
          </a:stretch>
        </p:blipFill>
        <p:spPr bwMode="auto">
          <a:xfrm>
            <a:off x="8917293" y="2415795"/>
            <a:ext cx="2436507" cy="1096144"/>
          </a:xfrm>
          <a:prstGeom prst="rect">
            <a:avLst/>
          </a:prstGeom>
          <a:ln>
            <a:noFill/>
          </a:ln>
          <a:extLst>
            <a:ext uri="{53640926-AAD7-44D8-BBD7-CCE9431645EC}">
              <a14:shadowObscured xmlns:a14="http://schemas.microsoft.com/office/drawing/2010/main"/>
            </a:ext>
          </a:extLst>
        </p:spPr>
      </p:pic>
      <p:sp>
        <p:nvSpPr>
          <p:cNvPr id="2" name="Title 1">
            <a:extLst>
              <a:ext uri="{FF2B5EF4-FFF2-40B4-BE49-F238E27FC236}">
                <a16:creationId xmlns:a16="http://schemas.microsoft.com/office/drawing/2014/main" id="{C6B34B9A-132F-47D8-AF16-9BBCA2948969}"/>
              </a:ext>
            </a:extLst>
          </p:cNvPr>
          <p:cNvSpPr>
            <a:spLocks noGrp="1"/>
          </p:cNvSpPr>
          <p:nvPr>
            <p:ph type="title"/>
          </p:nvPr>
        </p:nvSpPr>
        <p:spPr>
          <a:xfrm>
            <a:off x="187425" y="499796"/>
            <a:ext cx="8022250" cy="954157"/>
          </a:xfrm>
        </p:spPr>
        <p:txBody>
          <a:bodyPr>
            <a:normAutofit fontScale="90000"/>
          </a:bodyPr>
          <a:lstStyle/>
          <a:p>
            <a:br>
              <a:rPr lang="en-US" b="1" dirty="0">
                <a:latin typeface="Cambria" panose="02040503050406030204" pitchFamily="18" charset="0"/>
                <a:ea typeface="Cambria" panose="02040503050406030204" pitchFamily="18" charset="0"/>
              </a:rPr>
            </a:br>
            <a:br>
              <a:rPr lang="en-US" b="1" dirty="0">
                <a:latin typeface="Cambria" panose="02040503050406030204" pitchFamily="18" charset="0"/>
                <a:ea typeface="Cambria" panose="02040503050406030204" pitchFamily="18" charset="0"/>
                <a:cs typeface="AngsanaUPC" panose="02020603050405020304" pitchFamily="18" charset="-34"/>
              </a:rPr>
            </a:br>
            <a:br>
              <a:rPr lang="en-US" b="1" dirty="0">
                <a:latin typeface="Cambria" panose="02040503050406030204" pitchFamily="18" charset="0"/>
                <a:ea typeface="Cambria" panose="02040503050406030204" pitchFamily="18" charset="0"/>
                <a:cs typeface="AngsanaUPC" panose="02020603050405020304" pitchFamily="18" charset="-34"/>
              </a:rPr>
            </a:br>
            <a:r>
              <a:rPr lang="en-US" sz="4000" b="1"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AngsanaUPC" panose="02020603050405020304" pitchFamily="18" charset="-34"/>
              </a:rPr>
              <a:t>INCOME TAX OF SRI LANKA </a:t>
            </a:r>
            <a:r>
              <a:rPr lang="en-US" sz="3600" b="1"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AngsanaUPC" panose="02020603050405020304" pitchFamily="18" charset="-34"/>
              </a:rPr>
              <a:t>TECHNICAL ASPECTS IN SIMPLIFIED WAY</a:t>
            </a:r>
            <a:r>
              <a:rPr lang="en-US" sz="3600" b="1"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a:t>
            </a:r>
            <a:br>
              <a:rPr lang="en-US" dirty="0">
                <a:latin typeface="Cambria" panose="02040503050406030204" pitchFamily="18" charset="0"/>
                <a:ea typeface="Cambria" panose="02040503050406030204" pitchFamily="18" charset="0"/>
              </a:rPr>
            </a:br>
            <a:r>
              <a:rPr lang="en-US" dirty="0">
                <a:latin typeface="Cambria" panose="02040503050406030204" pitchFamily="18" charset="0"/>
                <a:ea typeface="Cambria" panose="02040503050406030204" pitchFamily="18" charset="0"/>
              </a:rPr>
              <a:t>                            </a:t>
            </a:r>
            <a:br>
              <a:rPr lang="en-US" dirty="0">
                <a:latin typeface="Cambria" panose="02040503050406030204" pitchFamily="18" charset="0"/>
                <a:ea typeface="Cambria" panose="02040503050406030204" pitchFamily="18" charset="0"/>
              </a:rPr>
            </a:br>
            <a:r>
              <a:rPr lang="en-US" dirty="0">
                <a:latin typeface="Cambria" panose="02040503050406030204" pitchFamily="18" charset="0"/>
                <a:ea typeface="Cambria" panose="02040503050406030204" pitchFamily="18" charset="0"/>
              </a:rPr>
              <a:t>                  </a:t>
            </a:r>
            <a:br>
              <a:rPr lang="en-US" dirty="0">
                <a:latin typeface="Cambria" panose="02040503050406030204" pitchFamily="18" charset="0"/>
                <a:ea typeface="Cambria" panose="02040503050406030204" pitchFamily="18" charset="0"/>
              </a:rPr>
            </a:br>
            <a:br>
              <a:rPr lang="en-US" dirty="0">
                <a:latin typeface="Cambria" panose="02040503050406030204" pitchFamily="18" charset="0"/>
                <a:ea typeface="Cambria" panose="02040503050406030204" pitchFamily="18" charset="0"/>
              </a:rPr>
            </a:br>
            <a:r>
              <a:rPr lang="en-US" dirty="0">
                <a:latin typeface="Cambria" panose="02040503050406030204" pitchFamily="18" charset="0"/>
                <a:ea typeface="Cambria" panose="02040503050406030204" pitchFamily="18" charset="0"/>
              </a:rPr>
              <a:t>     </a:t>
            </a:r>
            <a:endParaRPr lang="en-US" sz="4000" b="1" u="sng" dirty="0">
              <a:latin typeface="Cambria" panose="02040503050406030204" pitchFamily="18" charset="0"/>
              <a:ea typeface="Cambria" panose="02040503050406030204" pitchFamily="18" charset="0"/>
            </a:endParaRPr>
          </a:p>
        </p:txBody>
      </p:sp>
      <p:pic>
        <p:nvPicPr>
          <p:cNvPr id="15" name="Picture 14" descr="Text&#10;&#10;Description automatically generated">
            <a:extLst>
              <a:ext uri="{FF2B5EF4-FFF2-40B4-BE49-F238E27FC236}">
                <a16:creationId xmlns:a16="http://schemas.microsoft.com/office/drawing/2014/main" id="{30388645-D685-4753-8007-78A21952477D}"/>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481708" y="-37819"/>
            <a:ext cx="1865148" cy="1744183"/>
          </a:xfrm>
          <a:prstGeom prst="rect">
            <a:avLst/>
          </a:prstGeom>
        </p:spPr>
      </p:pic>
      <p:sp>
        <p:nvSpPr>
          <p:cNvPr id="23" name="Rectangle 22">
            <a:extLst>
              <a:ext uri="{FF2B5EF4-FFF2-40B4-BE49-F238E27FC236}">
                <a16:creationId xmlns:a16="http://schemas.microsoft.com/office/drawing/2014/main" id="{5FC37C9C-EF62-459B-BC42-AE795D21BA31}"/>
              </a:ext>
            </a:extLst>
          </p:cNvPr>
          <p:cNvSpPr/>
          <p:nvPr/>
        </p:nvSpPr>
        <p:spPr>
          <a:xfrm>
            <a:off x="0" y="6731880"/>
            <a:ext cx="12192000" cy="206205"/>
          </a:xfrm>
          <a:prstGeom prst="rect">
            <a:avLst/>
          </a:prstGeom>
          <a:gradFill flip="none" rotWithShape="1">
            <a:gsLst>
              <a:gs pos="0">
                <a:schemeClr val="accent1">
                  <a:tint val="66000"/>
                  <a:satMod val="160000"/>
                </a:schemeClr>
              </a:gs>
              <a:gs pos="45000">
                <a:srgbClr val="70BFFB">
                  <a:lumMod val="96000"/>
                  <a:lumOff val="4000"/>
                </a:srgbClr>
              </a:gs>
              <a:gs pos="0">
                <a:srgbClr val="0099FF">
                  <a:lumMod val="99000"/>
                </a:srgbClr>
              </a:gs>
              <a:gs pos="84000">
                <a:schemeClr val="accent1">
                  <a:tint val="23500"/>
                  <a:satMod val="160000"/>
                  <a:lumMod val="32000"/>
                  <a:lumOff val="68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07144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3FD710D-3A4D-4FCC-9399-3C900653B490}"/>
              </a:ext>
            </a:extLst>
          </p:cNvPr>
          <p:cNvSpPr>
            <a:spLocks noGrp="1"/>
          </p:cNvSpPr>
          <p:nvPr>
            <p:ph type="subTitle" idx="1"/>
          </p:nvPr>
        </p:nvSpPr>
        <p:spPr>
          <a:xfrm>
            <a:off x="127064" y="1871680"/>
            <a:ext cx="11794213" cy="4818877"/>
          </a:xfrm>
        </p:spPr>
        <p:txBody>
          <a:bodyPr>
            <a:normAutofit/>
          </a:bodyPr>
          <a:lstStyle/>
          <a:p>
            <a:pPr marL="169862" marR="0" lvl="1" algn="just">
              <a:lnSpc>
                <a:spcPct val="107000"/>
              </a:lnSpc>
              <a:spcBef>
                <a:spcPts val="0"/>
              </a:spcBef>
              <a:spcAft>
                <a:spcPts val="0"/>
              </a:spcAft>
            </a:pPr>
            <a:r>
              <a:rPr lang="en-GB" sz="2800" b="1" dirty="0"/>
              <a:t>Why the Tax Residency is Important;</a:t>
            </a:r>
          </a:p>
          <a:p>
            <a:pPr marL="169862" marR="0" lvl="1" algn="just">
              <a:lnSpc>
                <a:spcPct val="107000"/>
              </a:lnSpc>
              <a:spcBef>
                <a:spcPts val="0"/>
              </a:spcBef>
              <a:spcAft>
                <a:spcPts val="0"/>
              </a:spcAft>
            </a:pPr>
            <a:endParaRPr lang="en-GB" sz="2800" b="1" dirty="0"/>
          </a:p>
          <a:p>
            <a:pPr marL="169862" marR="0" lvl="1" algn="just">
              <a:lnSpc>
                <a:spcPct val="107000"/>
              </a:lnSpc>
              <a:spcBef>
                <a:spcPts val="0"/>
              </a:spcBef>
              <a:spcAft>
                <a:spcPts val="0"/>
              </a:spcAft>
            </a:pPr>
            <a:r>
              <a:rPr lang="en-GB" sz="2800" b="1" dirty="0"/>
              <a:t>On what income, the IT payable in Sri Lanka (Sec. 4);</a:t>
            </a:r>
          </a:p>
          <a:p>
            <a:pPr marL="854075" indent="-457200" algn="l">
              <a:buFont typeface="Arial" panose="020B0604020202020204" pitchFamily="34" charset="0"/>
              <a:buChar char="•"/>
            </a:pPr>
            <a:r>
              <a:rPr lang="en-GB" sz="2800" b="1" dirty="0"/>
              <a:t>A resident person 		- on the </a:t>
            </a:r>
            <a:r>
              <a:rPr lang="en-GB" sz="2800" b="1" u="sng" dirty="0"/>
              <a:t>world income</a:t>
            </a:r>
          </a:p>
          <a:p>
            <a:pPr marL="854075" indent="-457200" algn="l">
              <a:buFont typeface="Arial" panose="020B0604020202020204" pitchFamily="34" charset="0"/>
              <a:buChar char="•"/>
            </a:pPr>
            <a:r>
              <a:rPr lang="en-GB" sz="2800" b="1" dirty="0"/>
              <a:t>A non-resident person 	- on the </a:t>
            </a:r>
            <a:r>
              <a:rPr lang="en-GB" sz="2800" b="1" u="sng" dirty="0"/>
              <a:t>income arises in /from Sri Lanka</a:t>
            </a:r>
            <a:r>
              <a:rPr lang="en-GB" sz="2800" b="1" dirty="0"/>
              <a:t>.</a:t>
            </a:r>
          </a:p>
          <a:p>
            <a:pPr marL="396875" algn="l"/>
            <a:endParaRPr lang="en-GB" sz="2800" b="1" dirty="0"/>
          </a:p>
          <a:p>
            <a:pPr marL="114300" indent="112713" algn="l"/>
            <a:r>
              <a:rPr lang="en-GB" sz="2800" b="1" dirty="0"/>
              <a:t>Not connected with Immigration &amp; Emigration Residency? ………… </a:t>
            </a:r>
            <a:endParaRPr lang="en-US" sz="2800" b="1" dirty="0">
              <a:latin typeface="Calibri" panose="020F0502020204030204" pitchFamily="34" charset="0"/>
              <a:ea typeface="Times New Roman" panose="02020603050405020304" pitchFamily="18" charset="0"/>
              <a:cs typeface="Times New Roman" panose="02020603050405020304" pitchFamily="18" charset="0"/>
            </a:endParaRPr>
          </a:p>
          <a:p>
            <a:pPr marL="169862" marR="0" lvl="1" algn="just">
              <a:lnSpc>
                <a:spcPct val="107000"/>
              </a:lnSpc>
              <a:spcBef>
                <a:spcPts val="0"/>
              </a:spcBef>
              <a:spcAft>
                <a:spcPts val="0"/>
              </a:spcAft>
            </a:pPr>
            <a:endParaRPr lang="en-US" sz="2800" dirty="0">
              <a:effectLst/>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B5CD25DC-7141-49F1-B260-C4CD5CE8CC12}"/>
              </a:ext>
            </a:extLst>
          </p:cNvPr>
          <p:cNvSpPr>
            <a:spLocks noGrp="1"/>
          </p:cNvSpPr>
          <p:nvPr>
            <p:ph type="sldNum" sz="quarter" idx="12"/>
          </p:nvPr>
        </p:nvSpPr>
        <p:spPr/>
        <p:txBody>
          <a:bodyPr/>
          <a:lstStyle/>
          <a:p>
            <a:fld id="{B911D3BB-F4F1-4E3A-A10C-FC6C006EB99A}" type="slidenum">
              <a:rPr lang="en-US" smtClean="0"/>
              <a:t>2</a:t>
            </a:fld>
            <a:endParaRPr lang="en-US" dirty="0"/>
          </a:p>
        </p:txBody>
      </p:sp>
      <p:sp>
        <p:nvSpPr>
          <p:cNvPr id="10" name="Rectangle 9">
            <a:extLst>
              <a:ext uri="{FF2B5EF4-FFF2-40B4-BE49-F238E27FC236}">
                <a16:creationId xmlns:a16="http://schemas.microsoft.com/office/drawing/2014/main" id="{588E2F4F-9DB8-4A2E-8676-7679E35CABA2}"/>
              </a:ext>
            </a:extLst>
          </p:cNvPr>
          <p:cNvSpPr/>
          <p:nvPr/>
        </p:nvSpPr>
        <p:spPr>
          <a:xfrm>
            <a:off x="0" y="3504"/>
            <a:ext cx="12192000" cy="1744182"/>
          </a:xfrm>
          <a:prstGeom prst="rect">
            <a:avLst/>
          </a:prstGeom>
          <a:gradFill flip="none" rotWithShape="1">
            <a:gsLst>
              <a:gs pos="0">
                <a:schemeClr val="accent1">
                  <a:tint val="66000"/>
                  <a:satMod val="160000"/>
                </a:schemeClr>
              </a:gs>
              <a:gs pos="45000">
                <a:srgbClr val="70BFFB">
                  <a:lumMod val="96000"/>
                  <a:lumOff val="4000"/>
                </a:srgbClr>
              </a:gs>
              <a:gs pos="0">
                <a:srgbClr val="0099FF">
                  <a:lumMod val="99000"/>
                </a:srgbClr>
              </a:gs>
              <a:gs pos="84000">
                <a:schemeClr val="accent1">
                  <a:tint val="23500"/>
                  <a:satMod val="160000"/>
                  <a:lumMod val="32000"/>
                  <a:lumOff val="68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5AFF982-90F8-49D5-BFFC-9B9CB8D5762B}"/>
              </a:ext>
            </a:extLst>
          </p:cNvPr>
          <p:cNvSpPr>
            <a:spLocks noGrp="1"/>
          </p:cNvSpPr>
          <p:nvPr>
            <p:ph type="ctrTitle"/>
          </p:nvPr>
        </p:nvSpPr>
        <p:spPr>
          <a:xfrm>
            <a:off x="56795" y="55312"/>
            <a:ext cx="10512760" cy="1692374"/>
          </a:xfrm>
        </p:spPr>
        <p:txBody>
          <a:bodyPr vert="horz" lIns="91440" tIns="45720" rIns="91440" bIns="45720" rtlCol="0" anchor="ctr">
            <a:normAutofit/>
          </a:bodyPr>
          <a:lstStyle/>
          <a:p>
            <a:pPr algn="l"/>
            <a:r>
              <a:rPr lang="en-US" sz="4000" b="1" dirty="0">
                <a:latin typeface="Cambria" panose="02040503050406030204" pitchFamily="18" charset="0"/>
                <a:ea typeface="Cambria" panose="02040503050406030204" pitchFamily="18" charset="0"/>
                <a:cs typeface="AngsanaUPC" panose="02020603050405020304" pitchFamily="18" charset="-34"/>
              </a:rPr>
              <a:t>IMPOSITION OF TAX –</a:t>
            </a:r>
            <a:br>
              <a:rPr lang="en-US" sz="4000" b="1" dirty="0">
                <a:latin typeface="Cambria" panose="02040503050406030204" pitchFamily="18" charset="0"/>
                <a:ea typeface="Cambria" panose="02040503050406030204" pitchFamily="18" charset="0"/>
                <a:cs typeface="AngsanaUPC" panose="02020603050405020304" pitchFamily="18" charset="-34"/>
              </a:rPr>
            </a:br>
            <a:r>
              <a:rPr lang="en-US" sz="3600" b="1" dirty="0">
                <a:latin typeface="Cambria" panose="02040503050406030204" pitchFamily="18" charset="0"/>
                <a:ea typeface="Cambria" panose="02040503050406030204" pitchFamily="18" charset="0"/>
                <a:cs typeface="AngsanaUPC" panose="02020603050405020304" pitchFamily="18" charset="-34"/>
              </a:rPr>
              <a:t>Tax Residency (Sec. 69)</a:t>
            </a:r>
            <a:endParaRPr lang="en-US" sz="4000" b="1" dirty="0">
              <a:latin typeface="Cambria" panose="02040503050406030204" pitchFamily="18" charset="0"/>
              <a:ea typeface="Cambria" panose="02040503050406030204" pitchFamily="18" charset="0"/>
              <a:cs typeface="AngsanaUPC" panose="02020603050405020304" pitchFamily="18" charset="-34"/>
            </a:endParaRPr>
          </a:p>
        </p:txBody>
      </p:sp>
      <p:sp>
        <p:nvSpPr>
          <p:cNvPr id="11" name="Rectangle 10">
            <a:extLst>
              <a:ext uri="{FF2B5EF4-FFF2-40B4-BE49-F238E27FC236}">
                <a16:creationId xmlns:a16="http://schemas.microsoft.com/office/drawing/2014/main" id="{684E8C6B-F816-4724-93EF-D35D73006BEA}"/>
              </a:ext>
            </a:extLst>
          </p:cNvPr>
          <p:cNvSpPr/>
          <p:nvPr/>
        </p:nvSpPr>
        <p:spPr>
          <a:xfrm>
            <a:off x="0" y="6731880"/>
            <a:ext cx="12192000" cy="206205"/>
          </a:xfrm>
          <a:prstGeom prst="rect">
            <a:avLst/>
          </a:prstGeom>
          <a:gradFill flip="none" rotWithShape="1">
            <a:gsLst>
              <a:gs pos="0">
                <a:schemeClr val="accent1">
                  <a:tint val="66000"/>
                  <a:satMod val="160000"/>
                </a:schemeClr>
              </a:gs>
              <a:gs pos="45000">
                <a:srgbClr val="70BFFB">
                  <a:lumMod val="96000"/>
                  <a:lumOff val="4000"/>
                </a:srgbClr>
              </a:gs>
              <a:gs pos="0">
                <a:srgbClr val="0099FF">
                  <a:lumMod val="99000"/>
                </a:srgbClr>
              </a:gs>
              <a:gs pos="84000">
                <a:schemeClr val="accent1">
                  <a:tint val="23500"/>
                  <a:satMod val="160000"/>
                  <a:lumMod val="32000"/>
                  <a:lumOff val="68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Text&#10;&#10;Description automatically generated">
            <a:extLst>
              <a:ext uri="{FF2B5EF4-FFF2-40B4-BE49-F238E27FC236}">
                <a16:creationId xmlns:a16="http://schemas.microsoft.com/office/drawing/2014/main" id="{33F6B450-1775-45A3-BC93-63C12F98E7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81708" y="-37819"/>
            <a:ext cx="1865148" cy="1744183"/>
          </a:xfrm>
          <a:prstGeom prst="rect">
            <a:avLst/>
          </a:prstGeom>
        </p:spPr>
      </p:pic>
    </p:spTree>
    <p:extLst>
      <p:ext uri="{BB962C8B-B14F-4D97-AF65-F5344CB8AC3E}">
        <p14:creationId xmlns:p14="http://schemas.microsoft.com/office/powerpoint/2010/main" val="2498512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242CDE-F786-4155-A80A-DF015A6ED414}"/>
              </a:ext>
            </a:extLst>
          </p:cNvPr>
          <p:cNvSpPr>
            <a:spLocks noGrp="1"/>
          </p:cNvSpPr>
          <p:nvPr>
            <p:ph idx="1"/>
          </p:nvPr>
        </p:nvSpPr>
        <p:spPr>
          <a:xfrm>
            <a:off x="160919" y="1851519"/>
            <a:ext cx="11870162" cy="4839040"/>
          </a:xfrm>
        </p:spPr>
        <p:txBody>
          <a:bodyPr>
            <a:normAutofit/>
          </a:bodyPr>
          <a:lstStyle/>
          <a:p>
            <a:pPr marL="227012" indent="0" algn="just">
              <a:lnSpc>
                <a:spcPct val="100000"/>
              </a:lnSpc>
              <a:spcBef>
                <a:spcPts val="0"/>
              </a:spcBef>
              <a:buNone/>
            </a:pPr>
            <a:endParaRPr lang="en-GB" sz="2400" dirty="0">
              <a:latin typeface="Cambria" panose="02040503050406030204" pitchFamily="18" charset="0"/>
              <a:ea typeface="Cambria" panose="02040503050406030204" pitchFamily="18" charset="0"/>
            </a:endParaRPr>
          </a:p>
          <a:p>
            <a:pPr marL="0" indent="0">
              <a:buNone/>
            </a:pPr>
            <a:endParaRPr lang="en-US" sz="2400" dirty="0">
              <a:latin typeface="Cambria" panose="020405030504060302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1A95BEE2-E6C8-4E2D-BEAE-692493A571BD}"/>
              </a:ext>
            </a:extLst>
          </p:cNvPr>
          <p:cNvSpPr>
            <a:spLocks noGrp="1"/>
          </p:cNvSpPr>
          <p:nvPr>
            <p:ph type="sldNum" sz="quarter" idx="12"/>
          </p:nvPr>
        </p:nvSpPr>
        <p:spPr/>
        <p:txBody>
          <a:bodyPr/>
          <a:lstStyle/>
          <a:p>
            <a:fld id="{B911D3BB-F4F1-4E3A-A10C-FC6C006EB99A}" type="slidenum">
              <a:rPr lang="en-US" smtClean="0"/>
              <a:pPr/>
              <a:t>3</a:t>
            </a:fld>
            <a:endParaRPr lang="en-US"/>
          </a:p>
        </p:txBody>
      </p:sp>
      <p:sp>
        <p:nvSpPr>
          <p:cNvPr id="6" name="Rectangle 5">
            <a:extLst>
              <a:ext uri="{FF2B5EF4-FFF2-40B4-BE49-F238E27FC236}">
                <a16:creationId xmlns:a16="http://schemas.microsoft.com/office/drawing/2014/main" id="{32CE2216-69CE-4EC1-AC20-B3E479011B65}"/>
              </a:ext>
            </a:extLst>
          </p:cNvPr>
          <p:cNvSpPr/>
          <p:nvPr/>
        </p:nvSpPr>
        <p:spPr>
          <a:xfrm>
            <a:off x="0" y="3504"/>
            <a:ext cx="12192000" cy="1744182"/>
          </a:xfrm>
          <a:prstGeom prst="rect">
            <a:avLst/>
          </a:prstGeom>
          <a:gradFill flip="none" rotWithShape="1">
            <a:gsLst>
              <a:gs pos="0">
                <a:schemeClr val="accent1">
                  <a:tint val="66000"/>
                  <a:satMod val="160000"/>
                </a:schemeClr>
              </a:gs>
              <a:gs pos="45000">
                <a:srgbClr val="70BFFB">
                  <a:lumMod val="96000"/>
                  <a:lumOff val="4000"/>
                </a:srgbClr>
              </a:gs>
              <a:gs pos="0">
                <a:srgbClr val="0099FF">
                  <a:lumMod val="99000"/>
                </a:srgbClr>
              </a:gs>
              <a:gs pos="84000">
                <a:schemeClr val="accent1">
                  <a:tint val="23500"/>
                  <a:satMod val="160000"/>
                  <a:lumMod val="32000"/>
                  <a:lumOff val="68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FCBF4D08-8868-42A2-A5F7-5585317BE99A}"/>
              </a:ext>
            </a:extLst>
          </p:cNvPr>
          <p:cNvSpPr/>
          <p:nvPr/>
        </p:nvSpPr>
        <p:spPr>
          <a:xfrm>
            <a:off x="0" y="6828432"/>
            <a:ext cx="12192000" cy="206205"/>
          </a:xfrm>
          <a:prstGeom prst="rect">
            <a:avLst/>
          </a:prstGeom>
          <a:gradFill flip="none" rotWithShape="1">
            <a:gsLst>
              <a:gs pos="0">
                <a:schemeClr val="accent1">
                  <a:tint val="66000"/>
                  <a:satMod val="160000"/>
                </a:schemeClr>
              </a:gs>
              <a:gs pos="45000">
                <a:srgbClr val="70BFFB">
                  <a:lumMod val="96000"/>
                  <a:lumOff val="4000"/>
                </a:srgbClr>
              </a:gs>
              <a:gs pos="0">
                <a:srgbClr val="0099FF">
                  <a:lumMod val="99000"/>
                </a:srgbClr>
              </a:gs>
              <a:gs pos="84000">
                <a:schemeClr val="accent1">
                  <a:tint val="23500"/>
                  <a:satMod val="160000"/>
                  <a:lumMod val="32000"/>
                  <a:lumOff val="68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2611D9C-BBB6-41F1-ACCB-AFB9199F8058}"/>
              </a:ext>
            </a:extLst>
          </p:cNvPr>
          <p:cNvSpPr>
            <a:spLocks noGrp="1"/>
          </p:cNvSpPr>
          <p:nvPr>
            <p:ph type="title"/>
          </p:nvPr>
        </p:nvSpPr>
        <p:spPr>
          <a:xfrm>
            <a:off x="68154" y="51116"/>
            <a:ext cx="10671786" cy="1544823"/>
          </a:xfrm>
        </p:spPr>
        <p:txBody>
          <a:bodyPr>
            <a:normAutofit/>
          </a:bodyPr>
          <a:lstStyle/>
          <a:p>
            <a:r>
              <a:rPr lang="en-US" sz="4000" b="1" dirty="0">
                <a:latin typeface="Cambria" panose="02040503050406030204" pitchFamily="18" charset="0"/>
                <a:ea typeface="Cambria" panose="02040503050406030204" pitchFamily="18" charset="0"/>
                <a:cs typeface="AngsanaUPC" panose="02020603050405020304" pitchFamily="18" charset="-34"/>
              </a:rPr>
              <a:t>IMPOSITION OF TAX </a:t>
            </a:r>
            <a:r>
              <a:rPr lang="en-US" sz="3600" b="1" dirty="0">
                <a:latin typeface="Cambria" panose="02040503050406030204" pitchFamily="18" charset="0"/>
                <a:ea typeface="Cambria" panose="02040503050406030204" pitchFamily="18" charset="0"/>
                <a:cs typeface="AngsanaUPC" panose="02020603050405020304" pitchFamily="18" charset="-34"/>
              </a:rPr>
              <a:t>– </a:t>
            </a:r>
            <a:br>
              <a:rPr lang="en-US" sz="3600" b="1" dirty="0">
                <a:latin typeface="Cambria" panose="02040503050406030204" pitchFamily="18" charset="0"/>
                <a:ea typeface="Cambria" panose="02040503050406030204" pitchFamily="18" charset="0"/>
                <a:cs typeface="AngsanaUPC" panose="02020603050405020304" pitchFamily="18" charset="-34"/>
              </a:rPr>
            </a:br>
            <a:r>
              <a:rPr lang="en-US" sz="3600" b="1" dirty="0">
                <a:latin typeface="Cambria" panose="02040503050406030204" pitchFamily="18" charset="0"/>
                <a:ea typeface="Cambria" panose="02040503050406030204" pitchFamily="18" charset="0"/>
                <a:cs typeface="AngsanaUPC" panose="02020603050405020304" pitchFamily="18" charset="-34"/>
              </a:rPr>
              <a:t>Tax Residency (Contd.)</a:t>
            </a:r>
          </a:p>
        </p:txBody>
      </p:sp>
      <p:pic>
        <p:nvPicPr>
          <p:cNvPr id="8" name="Picture 7" descr="Text&#10;&#10;Description automatically generated">
            <a:extLst>
              <a:ext uri="{FF2B5EF4-FFF2-40B4-BE49-F238E27FC236}">
                <a16:creationId xmlns:a16="http://schemas.microsoft.com/office/drawing/2014/main" id="{B73DA5D2-8FB0-49D1-85E1-2A26A814F8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81708" y="-37819"/>
            <a:ext cx="1865148" cy="1744183"/>
          </a:xfrm>
          <a:prstGeom prst="rect">
            <a:avLst/>
          </a:prstGeom>
        </p:spPr>
      </p:pic>
      <p:sp>
        <p:nvSpPr>
          <p:cNvPr id="9" name="TextBox 8">
            <a:extLst>
              <a:ext uri="{FF2B5EF4-FFF2-40B4-BE49-F238E27FC236}">
                <a16:creationId xmlns:a16="http://schemas.microsoft.com/office/drawing/2014/main" id="{4DEB6847-2745-4452-94C7-C4B0BEFC6D5F}"/>
              </a:ext>
            </a:extLst>
          </p:cNvPr>
          <p:cNvSpPr txBox="1"/>
          <p:nvPr/>
        </p:nvSpPr>
        <p:spPr>
          <a:xfrm>
            <a:off x="118323" y="1851519"/>
            <a:ext cx="11955354" cy="4370427"/>
          </a:xfrm>
          <a:prstGeom prst="rect">
            <a:avLst/>
          </a:prstGeom>
          <a:noFill/>
        </p:spPr>
        <p:txBody>
          <a:bodyPr wrap="square">
            <a:spAutoFit/>
          </a:bodyPr>
          <a:lstStyle/>
          <a:p>
            <a:pPr marL="0" indent="0">
              <a:lnSpc>
                <a:spcPct val="100000"/>
              </a:lnSpc>
              <a:spcBef>
                <a:spcPts val="0"/>
              </a:spcBef>
              <a:buNone/>
              <a:tabLst>
                <a:tab pos="1828800" algn="l"/>
                <a:tab pos="1974850" algn="l"/>
              </a:tabLst>
            </a:pPr>
            <a:r>
              <a:rPr lang="en-GB" sz="2800" b="1" dirty="0"/>
              <a:t>Individuals- 		:</a:t>
            </a:r>
            <a:r>
              <a:rPr lang="en-GB" sz="2800" dirty="0"/>
              <a:t> If resides in SL,</a:t>
            </a:r>
          </a:p>
          <a:p>
            <a:pPr marL="0" indent="0">
              <a:lnSpc>
                <a:spcPct val="100000"/>
              </a:lnSpc>
              <a:spcBef>
                <a:spcPts val="0"/>
              </a:spcBef>
              <a:buNone/>
              <a:tabLst>
                <a:tab pos="1828800" algn="l"/>
                <a:tab pos="1974850" algn="l"/>
              </a:tabLst>
            </a:pPr>
            <a:r>
              <a:rPr lang="en-GB" sz="2800" dirty="0"/>
              <a:t>		</a:t>
            </a:r>
            <a:r>
              <a:rPr lang="en-GB" sz="2800" b="1" dirty="0"/>
              <a:t>:</a:t>
            </a:r>
            <a:r>
              <a:rPr lang="en-GB" sz="2800" dirty="0"/>
              <a:t> If present in SL aggregate to ˃ 183 days in </a:t>
            </a:r>
            <a:r>
              <a:rPr lang="en-GB" sz="2800" u="sng" dirty="0"/>
              <a:t>any</a:t>
            </a:r>
            <a:r>
              <a:rPr lang="en-GB" sz="2800" dirty="0"/>
              <a:t> 12 months period</a:t>
            </a:r>
          </a:p>
          <a:p>
            <a:pPr marL="0" indent="358775">
              <a:lnSpc>
                <a:spcPct val="100000"/>
              </a:lnSpc>
              <a:spcBef>
                <a:spcPts val="0"/>
              </a:spcBef>
              <a:buNone/>
              <a:tabLst>
                <a:tab pos="1828800" algn="l"/>
                <a:tab pos="1974850" algn="l"/>
              </a:tabLst>
            </a:pPr>
            <a:r>
              <a:rPr lang="en-GB" sz="2800" dirty="0"/>
              <a:t>		</a:t>
            </a:r>
            <a:r>
              <a:rPr lang="en-GB" sz="2800" u="sng" dirty="0"/>
              <a:t>commences</a:t>
            </a:r>
            <a:r>
              <a:rPr lang="en-GB" sz="2800" dirty="0"/>
              <a:t>/</a:t>
            </a:r>
            <a:r>
              <a:rPr lang="en-GB" sz="2800" u="sng" dirty="0"/>
              <a:t>end</a:t>
            </a:r>
            <a:r>
              <a:rPr lang="en-GB" sz="2800" dirty="0"/>
              <a:t> during </a:t>
            </a:r>
            <a:r>
              <a:rPr lang="en-GB" sz="2800" u="sng" dirty="0"/>
              <a:t>the year</a:t>
            </a:r>
            <a:r>
              <a:rPr lang="en-GB" sz="2800" dirty="0"/>
              <a:t> (Y/A),</a:t>
            </a:r>
          </a:p>
          <a:p>
            <a:pPr marL="1828800" indent="-1470025">
              <a:lnSpc>
                <a:spcPct val="100000"/>
              </a:lnSpc>
              <a:spcBef>
                <a:spcPts val="0"/>
              </a:spcBef>
              <a:buNone/>
              <a:tabLst>
                <a:tab pos="1828800" algn="l"/>
                <a:tab pos="1974850" algn="l"/>
              </a:tabLst>
            </a:pPr>
            <a:r>
              <a:rPr lang="en-GB" sz="2800" dirty="0"/>
              <a:t>		</a:t>
            </a:r>
            <a:r>
              <a:rPr lang="en-GB" sz="2800" b="1" dirty="0"/>
              <a:t>:</a:t>
            </a:r>
            <a:r>
              <a:rPr lang="en-GB" sz="2800" dirty="0"/>
              <a:t> If a Government official/employee and/or spouse posted abroad, 	</a:t>
            </a:r>
            <a:r>
              <a:rPr lang="en-GB" sz="2800" b="1" dirty="0"/>
              <a:t>or</a:t>
            </a:r>
          </a:p>
          <a:p>
            <a:pPr marL="0" indent="358775">
              <a:lnSpc>
                <a:spcPct val="100000"/>
              </a:lnSpc>
              <a:spcBef>
                <a:spcPts val="0"/>
              </a:spcBef>
              <a:buNone/>
              <a:tabLst>
                <a:tab pos="1828800" algn="l"/>
                <a:tab pos="1974850" algn="l"/>
              </a:tabLst>
            </a:pPr>
            <a:r>
              <a:rPr lang="en-GB" sz="2800" dirty="0"/>
              <a:t>		</a:t>
            </a:r>
            <a:r>
              <a:rPr lang="en-GB" sz="2800" b="1" dirty="0"/>
              <a:t>:</a:t>
            </a:r>
            <a:r>
              <a:rPr lang="en-GB" sz="2800" dirty="0"/>
              <a:t> If employed on a SL ship, during the period of employment.</a:t>
            </a:r>
          </a:p>
          <a:p>
            <a:pPr marL="0" indent="358775">
              <a:lnSpc>
                <a:spcPct val="100000"/>
              </a:lnSpc>
              <a:spcBef>
                <a:spcPts val="0"/>
              </a:spcBef>
              <a:buNone/>
              <a:tabLst>
                <a:tab pos="1828800" algn="l"/>
                <a:tab pos="1974850" algn="l"/>
              </a:tabLst>
            </a:pPr>
            <a:endParaRPr lang="en-GB" sz="2800" dirty="0"/>
          </a:p>
          <a:p>
            <a:pPr marL="0" indent="0">
              <a:lnSpc>
                <a:spcPct val="100000"/>
              </a:lnSpc>
              <a:spcBef>
                <a:spcPts val="0"/>
              </a:spcBef>
              <a:buNone/>
              <a:tabLst>
                <a:tab pos="1828800" algn="l"/>
                <a:tab pos="2063750" algn="l"/>
              </a:tabLst>
            </a:pPr>
            <a:r>
              <a:rPr lang="en-GB" sz="2800" b="1" dirty="0"/>
              <a:t>Partnerships-  : </a:t>
            </a:r>
            <a:r>
              <a:rPr lang="en-GB" sz="2800" dirty="0"/>
              <a:t>If formed in SL, </a:t>
            </a:r>
            <a:r>
              <a:rPr lang="en-GB" sz="2800" b="1" dirty="0"/>
              <a:t>or</a:t>
            </a:r>
          </a:p>
          <a:p>
            <a:pPr marL="0" indent="358775">
              <a:lnSpc>
                <a:spcPct val="100000"/>
              </a:lnSpc>
              <a:spcBef>
                <a:spcPts val="0"/>
              </a:spcBef>
              <a:buNone/>
              <a:tabLst>
                <a:tab pos="1828800" algn="l"/>
                <a:tab pos="2063750" algn="l"/>
              </a:tabLst>
            </a:pPr>
            <a:r>
              <a:rPr lang="en-GB" sz="2800" b="1" dirty="0"/>
              <a:t>		: </a:t>
            </a:r>
            <a:r>
              <a:rPr lang="en-GB" sz="2800" dirty="0"/>
              <a:t>Mgt. and control of affairs of the partnership exercised in SL.</a:t>
            </a:r>
          </a:p>
          <a:p>
            <a:pPr marL="0" indent="358775">
              <a:lnSpc>
                <a:spcPct val="100000"/>
              </a:lnSpc>
              <a:spcBef>
                <a:spcPts val="0"/>
              </a:spcBef>
              <a:buNone/>
              <a:tabLst>
                <a:tab pos="1828800" algn="l"/>
                <a:tab pos="1974850" algn="l"/>
              </a:tabLst>
            </a:pPr>
            <a:endParaRPr lang="en-GB" sz="2600" b="1" u="sng" dirty="0"/>
          </a:p>
        </p:txBody>
      </p:sp>
    </p:spTree>
    <p:extLst>
      <p:ext uri="{BB962C8B-B14F-4D97-AF65-F5344CB8AC3E}">
        <p14:creationId xmlns:p14="http://schemas.microsoft.com/office/powerpoint/2010/main" val="4044142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242CDE-F786-4155-A80A-DF015A6ED414}"/>
              </a:ext>
            </a:extLst>
          </p:cNvPr>
          <p:cNvSpPr>
            <a:spLocks noGrp="1"/>
          </p:cNvSpPr>
          <p:nvPr>
            <p:ph idx="1"/>
          </p:nvPr>
        </p:nvSpPr>
        <p:spPr>
          <a:xfrm>
            <a:off x="192156" y="1874236"/>
            <a:ext cx="11807687" cy="4753744"/>
          </a:xfrm>
        </p:spPr>
        <p:txBody>
          <a:bodyPr>
            <a:normAutofit/>
          </a:bodyPr>
          <a:lstStyle/>
          <a:p>
            <a:pPr marL="227012" indent="0" algn="just">
              <a:lnSpc>
                <a:spcPct val="100000"/>
              </a:lnSpc>
              <a:spcBef>
                <a:spcPts val="0"/>
              </a:spcBef>
              <a:buNone/>
            </a:pPr>
            <a:endParaRPr lang="en-GB" sz="2400" dirty="0">
              <a:latin typeface="Cambria" panose="02040503050406030204" pitchFamily="18" charset="0"/>
              <a:ea typeface="Cambria" panose="02040503050406030204" pitchFamily="18" charset="0"/>
            </a:endParaRPr>
          </a:p>
          <a:p>
            <a:pPr marL="0" indent="0">
              <a:buNone/>
            </a:pPr>
            <a:endParaRPr lang="en-US" sz="2400" dirty="0">
              <a:latin typeface="Cambria" panose="020405030504060302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1A95BEE2-E6C8-4E2D-BEAE-692493A571BD}"/>
              </a:ext>
            </a:extLst>
          </p:cNvPr>
          <p:cNvSpPr>
            <a:spLocks noGrp="1"/>
          </p:cNvSpPr>
          <p:nvPr>
            <p:ph type="sldNum" sz="quarter" idx="12"/>
          </p:nvPr>
        </p:nvSpPr>
        <p:spPr/>
        <p:txBody>
          <a:bodyPr/>
          <a:lstStyle/>
          <a:p>
            <a:fld id="{B911D3BB-F4F1-4E3A-A10C-FC6C006EB99A}" type="slidenum">
              <a:rPr lang="en-US" smtClean="0"/>
              <a:pPr/>
              <a:t>4</a:t>
            </a:fld>
            <a:endParaRPr lang="en-US"/>
          </a:p>
        </p:txBody>
      </p:sp>
      <p:sp>
        <p:nvSpPr>
          <p:cNvPr id="6" name="Rectangle 5">
            <a:extLst>
              <a:ext uri="{FF2B5EF4-FFF2-40B4-BE49-F238E27FC236}">
                <a16:creationId xmlns:a16="http://schemas.microsoft.com/office/drawing/2014/main" id="{32CE2216-69CE-4EC1-AC20-B3E479011B65}"/>
              </a:ext>
            </a:extLst>
          </p:cNvPr>
          <p:cNvSpPr/>
          <p:nvPr/>
        </p:nvSpPr>
        <p:spPr>
          <a:xfrm>
            <a:off x="0" y="3504"/>
            <a:ext cx="12192000" cy="1744182"/>
          </a:xfrm>
          <a:prstGeom prst="rect">
            <a:avLst/>
          </a:prstGeom>
          <a:gradFill flip="none" rotWithShape="1">
            <a:gsLst>
              <a:gs pos="0">
                <a:schemeClr val="accent1">
                  <a:tint val="66000"/>
                  <a:satMod val="160000"/>
                </a:schemeClr>
              </a:gs>
              <a:gs pos="45000">
                <a:srgbClr val="70BFFB">
                  <a:lumMod val="96000"/>
                  <a:lumOff val="4000"/>
                </a:srgbClr>
              </a:gs>
              <a:gs pos="0">
                <a:srgbClr val="0099FF">
                  <a:lumMod val="99000"/>
                </a:srgbClr>
              </a:gs>
              <a:gs pos="84000">
                <a:schemeClr val="accent1">
                  <a:tint val="23500"/>
                  <a:satMod val="160000"/>
                  <a:lumMod val="32000"/>
                  <a:lumOff val="68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FCBF4D08-8868-42A2-A5F7-5585317BE99A}"/>
              </a:ext>
            </a:extLst>
          </p:cNvPr>
          <p:cNvSpPr/>
          <p:nvPr/>
        </p:nvSpPr>
        <p:spPr>
          <a:xfrm>
            <a:off x="0" y="6731880"/>
            <a:ext cx="12192000" cy="206205"/>
          </a:xfrm>
          <a:prstGeom prst="rect">
            <a:avLst/>
          </a:prstGeom>
          <a:gradFill flip="none" rotWithShape="1">
            <a:gsLst>
              <a:gs pos="0">
                <a:schemeClr val="accent1">
                  <a:tint val="66000"/>
                  <a:satMod val="160000"/>
                </a:schemeClr>
              </a:gs>
              <a:gs pos="45000">
                <a:srgbClr val="70BFFB">
                  <a:lumMod val="96000"/>
                  <a:lumOff val="4000"/>
                </a:srgbClr>
              </a:gs>
              <a:gs pos="0">
                <a:srgbClr val="0099FF">
                  <a:lumMod val="99000"/>
                </a:srgbClr>
              </a:gs>
              <a:gs pos="84000">
                <a:schemeClr val="accent1">
                  <a:tint val="23500"/>
                  <a:satMod val="160000"/>
                  <a:lumMod val="32000"/>
                  <a:lumOff val="68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2611D9C-BBB6-41F1-ACCB-AFB9199F8058}"/>
              </a:ext>
            </a:extLst>
          </p:cNvPr>
          <p:cNvSpPr>
            <a:spLocks noGrp="1"/>
          </p:cNvSpPr>
          <p:nvPr>
            <p:ph type="title"/>
          </p:nvPr>
        </p:nvSpPr>
        <p:spPr>
          <a:xfrm>
            <a:off x="68155" y="136526"/>
            <a:ext cx="10501399" cy="1465938"/>
          </a:xfrm>
        </p:spPr>
        <p:txBody>
          <a:bodyPr>
            <a:normAutofit/>
          </a:bodyPr>
          <a:lstStyle/>
          <a:p>
            <a:r>
              <a:rPr lang="en-US" sz="4000" b="1" dirty="0">
                <a:latin typeface="Cambria" panose="02040503050406030204" pitchFamily="18" charset="0"/>
                <a:ea typeface="Cambria" panose="02040503050406030204" pitchFamily="18" charset="0"/>
                <a:cs typeface="AngsanaUPC" panose="02020603050405020304" pitchFamily="18" charset="-34"/>
              </a:rPr>
              <a:t>IMPOSITION OF TAX </a:t>
            </a:r>
            <a:r>
              <a:rPr lang="en-US" sz="3600" b="1" dirty="0">
                <a:latin typeface="Cambria" panose="02040503050406030204" pitchFamily="18" charset="0"/>
                <a:ea typeface="Cambria" panose="02040503050406030204" pitchFamily="18" charset="0"/>
                <a:cs typeface="AngsanaUPC" panose="02020603050405020304" pitchFamily="18" charset="-34"/>
              </a:rPr>
              <a:t>–</a:t>
            </a:r>
            <a:br>
              <a:rPr lang="en-US" sz="3600" b="1" dirty="0">
                <a:latin typeface="Cambria" panose="02040503050406030204" pitchFamily="18" charset="0"/>
                <a:ea typeface="Cambria" panose="02040503050406030204" pitchFamily="18" charset="0"/>
                <a:cs typeface="AngsanaUPC" panose="02020603050405020304" pitchFamily="18" charset="-34"/>
              </a:rPr>
            </a:br>
            <a:r>
              <a:rPr lang="en-US" sz="3600" b="1" dirty="0">
                <a:latin typeface="Cambria" panose="02040503050406030204" pitchFamily="18" charset="0"/>
                <a:ea typeface="Cambria" panose="02040503050406030204" pitchFamily="18" charset="0"/>
                <a:cs typeface="AngsanaUPC" panose="02020603050405020304" pitchFamily="18" charset="-34"/>
              </a:rPr>
              <a:t>Tax Residency (Contd.)</a:t>
            </a:r>
          </a:p>
        </p:txBody>
      </p:sp>
      <p:pic>
        <p:nvPicPr>
          <p:cNvPr id="8" name="Picture 7" descr="Text&#10;&#10;Description automatically generated">
            <a:extLst>
              <a:ext uri="{FF2B5EF4-FFF2-40B4-BE49-F238E27FC236}">
                <a16:creationId xmlns:a16="http://schemas.microsoft.com/office/drawing/2014/main" id="{B73DA5D2-8FB0-49D1-85E1-2A26A814F8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81708" y="-37819"/>
            <a:ext cx="1865148" cy="1744183"/>
          </a:xfrm>
          <a:prstGeom prst="rect">
            <a:avLst/>
          </a:prstGeom>
        </p:spPr>
      </p:pic>
      <p:sp>
        <p:nvSpPr>
          <p:cNvPr id="11" name="TextBox 10">
            <a:extLst>
              <a:ext uri="{FF2B5EF4-FFF2-40B4-BE49-F238E27FC236}">
                <a16:creationId xmlns:a16="http://schemas.microsoft.com/office/drawing/2014/main" id="{EFEF0623-2C9B-4073-99A9-C16D1546D2F9}"/>
              </a:ext>
            </a:extLst>
          </p:cNvPr>
          <p:cNvSpPr txBox="1"/>
          <p:nvPr/>
        </p:nvSpPr>
        <p:spPr>
          <a:xfrm>
            <a:off x="147667" y="1716769"/>
            <a:ext cx="11909917" cy="5015111"/>
          </a:xfrm>
          <a:prstGeom prst="rect">
            <a:avLst/>
          </a:prstGeom>
          <a:noFill/>
        </p:spPr>
        <p:txBody>
          <a:bodyPr wrap="square">
            <a:spAutoFit/>
          </a:bodyPr>
          <a:lstStyle/>
          <a:p>
            <a:pPr marL="0" indent="0">
              <a:lnSpc>
                <a:spcPct val="100000"/>
              </a:lnSpc>
              <a:spcBef>
                <a:spcPts val="0"/>
              </a:spcBef>
              <a:buNone/>
              <a:tabLst>
                <a:tab pos="1828800" algn="l"/>
                <a:tab pos="2063750" algn="l"/>
              </a:tabLst>
            </a:pPr>
            <a:r>
              <a:rPr lang="en-GB" sz="2800" b="1" dirty="0"/>
              <a:t>Companies- 	:</a:t>
            </a:r>
            <a:r>
              <a:rPr lang="en-GB" sz="2800" dirty="0"/>
              <a:t> Incorporated/formed under laws of SL</a:t>
            </a:r>
          </a:p>
          <a:p>
            <a:pPr marL="0" indent="0">
              <a:lnSpc>
                <a:spcPct val="100000"/>
              </a:lnSpc>
              <a:spcBef>
                <a:spcPts val="0"/>
              </a:spcBef>
              <a:buNone/>
              <a:tabLst>
                <a:tab pos="1828800" algn="l"/>
                <a:tab pos="2063750" algn="l"/>
              </a:tabLst>
            </a:pPr>
            <a:r>
              <a:rPr lang="en-GB" sz="2800" b="1" dirty="0"/>
              <a:t>	:</a:t>
            </a:r>
            <a:r>
              <a:rPr lang="en-GB" sz="2800" dirty="0"/>
              <a:t> </a:t>
            </a:r>
            <a:r>
              <a:rPr lang="en-GB" sz="2800" u="sng" dirty="0"/>
              <a:t>If it is registered</a:t>
            </a:r>
            <a:r>
              <a:rPr lang="en-GB" sz="2800" dirty="0">
                <a:solidFill>
                  <a:srgbClr val="FF0000"/>
                </a:solidFill>
              </a:rPr>
              <a:t>*</a:t>
            </a:r>
            <a:r>
              <a:rPr lang="en-GB" sz="2800" dirty="0"/>
              <a:t> </a:t>
            </a:r>
            <a:r>
              <a:rPr lang="en-GB" sz="2800" i="1" dirty="0"/>
              <a:t>(</a:t>
            </a:r>
            <a:r>
              <a:rPr lang="en-GB" sz="2800" i="1" dirty="0" err="1"/>
              <a:t>Eg</a:t>
            </a:r>
            <a:r>
              <a:rPr lang="en-GB" sz="2800" i="1" dirty="0"/>
              <a:t>; Branch Offices) / </a:t>
            </a:r>
            <a:r>
              <a:rPr lang="en-GB" sz="2800" u="sng" dirty="0"/>
              <a:t>the</a:t>
            </a:r>
            <a:r>
              <a:rPr lang="en-GB" sz="2800" i="1" dirty="0"/>
              <a:t> </a:t>
            </a:r>
            <a:r>
              <a:rPr lang="en-GB" sz="2800" dirty="0"/>
              <a:t>principal office is in SL, 	</a:t>
            </a:r>
            <a:r>
              <a:rPr lang="en-GB" sz="2800" b="1" dirty="0"/>
              <a:t>or</a:t>
            </a:r>
          </a:p>
          <a:p>
            <a:pPr marL="0" indent="0">
              <a:lnSpc>
                <a:spcPct val="100000"/>
              </a:lnSpc>
              <a:spcBef>
                <a:spcPts val="0"/>
              </a:spcBef>
              <a:buNone/>
              <a:tabLst>
                <a:tab pos="1828800" algn="l"/>
                <a:tab pos="2063750" algn="l"/>
              </a:tabLst>
            </a:pPr>
            <a:r>
              <a:rPr lang="en-GB" sz="2800" b="1" dirty="0"/>
              <a:t>                      	:</a:t>
            </a:r>
            <a:r>
              <a:rPr lang="en-GB" sz="2800" dirty="0"/>
              <a:t> Mgt. and control of affairs of the company exercised in SL.</a:t>
            </a:r>
          </a:p>
          <a:p>
            <a:pPr marL="114300" algn="just">
              <a:lnSpc>
                <a:spcPct val="100000"/>
              </a:lnSpc>
              <a:spcBef>
                <a:spcPts val="0"/>
              </a:spcBef>
              <a:buNone/>
              <a:tabLst>
                <a:tab pos="0" algn="l"/>
                <a:tab pos="57150" algn="l"/>
              </a:tabLst>
            </a:pPr>
            <a:r>
              <a:rPr lang="en-GB" sz="2400" b="1" dirty="0">
                <a:solidFill>
                  <a:srgbClr val="00B0F0"/>
                </a:solidFill>
              </a:rPr>
              <a:t>*</a:t>
            </a:r>
            <a:r>
              <a:rPr lang="en-GB" sz="2400" b="1" i="1" dirty="0">
                <a:solidFill>
                  <a:srgbClr val="00B0F0"/>
                </a:solidFill>
              </a:rPr>
              <a:t>Old Act meaning differs. Wordings of the Act No. 10 of 2006 is as follows; </a:t>
            </a:r>
          </a:p>
          <a:p>
            <a:pPr marL="114300" algn="just">
              <a:lnSpc>
                <a:spcPct val="100000"/>
              </a:lnSpc>
              <a:spcBef>
                <a:spcPts val="0"/>
              </a:spcBef>
              <a:buNone/>
              <a:tabLst>
                <a:tab pos="0" algn="l"/>
                <a:tab pos="57150" algn="l"/>
              </a:tabLst>
            </a:pPr>
            <a:r>
              <a:rPr lang="en-GB" sz="2400" b="1" i="1" dirty="0">
                <a:solidFill>
                  <a:srgbClr val="00B0F0"/>
                </a:solidFill>
              </a:rPr>
              <a:t>“Where a company or a body of persons has </a:t>
            </a:r>
            <a:r>
              <a:rPr lang="en-GB" sz="2400" b="1" i="1" u="sng" dirty="0">
                <a:solidFill>
                  <a:srgbClr val="00B0F0"/>
                </a:solidFill>
              </a:rPr>
              <a:t>its registered or principal office</a:t>
            </a:r>
            <a:r>
              <a:rPr lang="en-GB" sz="2400" b="1" i="1" dirty="0">
                <a:solidFill>
                  <a:srgbClr val="00B0F0"/>
                </a:solidFill>
              </a:rPr>
              <a:t> in Sri Lanka, or where the control or management of its business are exercised in Sri Lanka, such company or body of persons shall be deemed to be resident in Sri Lanka.</a:t>
            </a:r>
          </a:p>
          <a:p>
            <a:pPr marL="0" indent="0">
              <a:lnSpc>
                <a:spcPct val="100000"/>
              </a:lnSpc>
              <a:spcBef>
                <a:spcPts val="0"/>
              </a:spcBef>
              <a:buNone/>
              <a:tabLst>
                <a:tab pos="1828800" algn="l"/>
                <a:tab pos="2063750" algn="l"/>
              </a:tabLst>
            </a:pPr>
            <a:endParaRPr lang="en-GB" sz="2800" dirty="0"/>
          </a:p>
          <a:p>
            <a:pPr marL="0" indent="0">
              <a:lnSpc>
                <a:spcPct val="100000"/>
              </a:lnSpc>
              <a:spcBef>
                <a:spcPts val="0"/>
              </a:spcBef>
              <a:buNone/>
              <a:tabLst>
                <a:tab pos="1828800" algn="l"/>
                <a:tab pos="2063750" algn="l"/>
              </a:tabLst>
            </a:pPr>
            <a:r>
              <a:rPr lang="en-GB" sz="2800" b="1" dirty="0"/>
              <a:t>Trusts-	: </a:t>
            </a:r>
            <a:r>
              <a:rPr lang="en-GB" sz="2800" dirty="0"/>
              <a:t>If it was established in Sri Lanka,</a:t>
            </a:r>
          </a:p>
          <a:p>
            <a:pPr marL="0" indent="0">
              <a:lnSpc>
                <a:spcPct val="100000"/>
              </a:lnSpc>
              <a:spcBef>
                <a:spcPts val="0"/>
              </a:spcBef>
              <a:buNone/>
              <a:tabLst>
                <a:tab pos="1828800" algn="l"/>
                <a:tab pos="2063750" algn="l"/>
              </a:tabLst>
            </a:pPr>
            <a:r>
              <a:rPr lang="en-GB" sz="2800" b="1" dirty="0"/>
              <a:t>                      	: </a:t>
            </a:r>
            <a:r>
              <a:rPr lang="en-GB" sz="2800" dirty="0"/>
              <a:t>At any time a trustee of the trust is resident in SL, </a:t>
            </a:r>
            <a:r>
              <a:rPr lang="en-GB" sz="2800" b="1" dirty="0"/>
              <a:t>or</a:t>
            </a:r>
          </a:p>
          <a:p>
            <a:pPr marL="0" indent="0">
              <a:lnSpc>
                <a:spcPct val="100000"/>
              </a:lnSpc>
              <a:spcBef>
                <a:spcPts val="0"/>
              </a:spcBef>
              <a:buNone/>
              <a:tabLst>
                <a:tab pos="1828800" algn="l"/>
                <a:tab pos="2063750" algn="l"/>
              </a:tabLst>
            </a:pPr>
            <a:r>
              <a:rPr lang="en-GB" sz="2800" b="1" dirty="0"/>
              <a:t>                      	:</a:t>
            </a:r>
            <a:r>
              <a:rPr lang="en-GB" sz="2800" dirty="0"/>
              <a:t> A SL resident person directs (influence) the trust’s mgt. decisions.</a:t>
            </a:r>
          </a:p>
        </p:txBody>
      </p:sp>
    </p:spTree>
    <p:extLst>
      <p:ext uri="{BB962C8B-B14F-4D97-AF65-F5344CB8AC3E}">
        <p14:creationId xmlns:p14="http://schemas.microsoft.com/office/powerpoint/2010/main" val="2168499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BFE9A6-E889-4103-B8DE-759E21300A03}"/>
              </a:ext>
            </a:extLst>
          </p:cNvPr>
          <p:cNvSpPr>
            <a:spLocks noGrp="1"/>
          </p:cNvSpPr>
          <p:nvPr>
            <p:ph idx="1"/>
          </p:nvPr>
        </p:nvSpPr>
        <p:spPr>
          <a:xfrm>
            <a:off x="102231" y="1789009"/>
            <a:ext cx="11995110" cy="4901549"/>
          </a:xfrm>
        </p:spPr>
        <p:txBody>
          <a:bodyPr>
            <a:noAutofit/>
          </a:bodyPr>
          <a:lstStyle/>
          <a:p>
            <a:pPr marL="0" indent="0">
              <a:buNone/>
            </a:pPr>
            <a:r>
              <a:rPr lang="en-US" b="1" dirty="0">
                <a:latin typeface="Cambria" panose="02040503050406030204" pitchFamily="18" charset="0"/>
                <a:ea typeface="Cambria" panose="02040503050406030204" pitchFamily="18" charset="0"/>
              </a:rPr>
              <a:t>Implications on Tax Residency</a:t>
            </a:r>
          </a:p>
          <a:p>
            <a:r>
              <a:rPr lang="en-US" b="1" dirty="0">
                <a:latin typeface="Cambria" panose="02040503050406030204" pitchFamily="18" charset="0"/>
                <a:ea typeface="Cambria" panose="02040503050406030204" pitchFamily="18" charset="0"/>
              </a:rPr>
              <a:t>Some persons may be resident for tax in more than one country!</a:t>
            </a:r>
          </a:p>
          <a:p>
            <a:pPr marL="687388" indent="-57150">
              <a:buNone/>
            </a:pPr>
            <a:r>
              <a:rPr lang="en-US" b="1" dirty="0">
                <a:latin typeface="Cambria" panose="02040503050406030204" pitchFamily="18" charset="0"/>
                <a:ea typeface="Cambria" panose="02040503050406030204" pitchFamily="18" charset="0"/>
              </a:rPr>
              <a:t>Effects? …………….</a:t>
            </a:r>
          </a:p>
          <a:p>
            <a:pPr marL="687388" indent="-57150">
              <a:buNone/>
            </a:pPr>
            <a:r>
              <a:rPr lang="en-US" b="1" dirty="0">
                <a:latin typeface="Cambria" panose="02040503050406030204" pitchFamily="18" charset="0"/>
                <a:ea typeface="Cambria" panose="02040503050406030204" pitchFamily="18" charset="0"/>
              </a:rPr>
              <a:t>How are those issues manage?....................</a:t>
            </a:r>
          </a:p>
          <a:p>
            <a:pPr marL="0" indent="0">
              <a:buNone/>
            </a:pPr>
            <a:endParaRPr lang="en-US" b="1" dirty="0">
              <a:latin typeface="Cambria" panose="02040503050406030204" pitchFamily="18" charset="0"/>
              <a:ea typeface="Cambria" panose="02040503050406030204" pitchFamily="18" charset="0"/>
            </a:endParaRPr>
          </a:p>
          <a:p>
            <a:r>
              <a:rPr lang="en-US" b="1" dirty="0">
                <a:latin typeface="Cambria" panose="02040503050406030204" pitchFamily="18" charset="0"/>
                <a:ea typeface="Cambria" panose="02040503050406030204" pitchFamily="18" charset="0"/>
              </a:rPr>
              <a:t>Some persons may not be resident for tax in any country!</a:t>
            </a:r>
          </a:p>
          <a:p>
            <a:pPr marL="687388" indent="-57150">
              <a:buNone/>
            </a:pPr>
            <a:r>
              <a:rPr lang="en-US" b="1" dirty="0">
                <a:latin typeface="Cambria" panose="02040503050406030204" pitchFamily="18" charset="0"/>
                <a:ea typeface="Cambria" panose="02040503050406030204" pitchFamily="18" charset="0"/>
              </a:rPr>
              <a:t>Effects? ………………..</a:t>
            </a:r>
          </a:p>
          <a:p>
            <a:pPr marL="687388" indent="-57150">
              <a:buNone/>
            </a:pPr>
            <a:r>
              <a:rPr lang="en-US" b="1" dirty="0">
                <a:latin typeface="Cambria" panose="02040503050406030204" pitchFamily="18" charset="0"/>
                <a:ea typeface="Cambria" panose="02040503050406030204" pitchFamily="18" charset="0"/>
              </a:rPr>
              <a:t>How are those issues manage? ………………</a:t>
            </a:r>
          </a:p>
          <a:p>
            <a:pPr marL="0" indent="0">
              <a:buNone/>
            </a:pPr>
            <a:endParaRPr lang="en-US" b="1" dirty="0">
              <a:latin typeface="Cambria" panose="020405030504060302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F86EFE2F-F6A7-467E-95F2-2D8529866318}"/>
              </a:ext>
            </a:extLst>
          </p:cNvPr>
          <p:cNvSpPr>
            <a:spLocks noGrp="1"/>
          </p:cNvSpPr>
          <p:nvPr>
            <p:ph type="sldNum" sz="quarter" idx="12"/>
          </p:nvPr>
        </p:nvSpPr>
        <p:spPr/>
        <p:txBody>
          <a:bodyPr/>
          <a:lstStyle/>
          <a:p>
            <a:fld id="{B911D3BB-F4F1-4E3A-A10C-FC6C006EB99A}" type="slidenum">
              <a:rPr lang="en-US" smtClean="0"/>
              <a:pPr/>
              <a:t>5</a:t>
            </a:fld>
            <a:endParaRPr lang="en-US"/>
          </a:p>
        </p:txBody>
      </p:sp>
      <p:sp>
        <p:nvSpPr>
          <p:cNvPr id="8" name="Rectangle 7">
            <a:extLst>
              <a:ext uri="{FF2B5EF4-FFF2-40B4-BE49-F238E27FC236}">
                <a16:creationId xmlns:a16="http://schemas.microsoft.com/office/drawing/2014/main" id="{B8063C72-FD4F-43A3-BAA4-5F544E1B92FF}"/>
              </a:ext>
            </a:extLst>
          </p:cNvPr>
          <p:cNvSpPr/>
          <p:nvPr/>
        </p:nvSpPr>
        <p:spPr>
          <a:xfrm>
            <a:off x="0" y="3504"/>
            <a:ext cx="12192000" cy="1744182"/>
          </a:xfrm>
          <a:prstGeom prst="rect">
            <a:avLst/>
          </a:prstGeom>
          <a:gradFill flip="none" rotWithShape="1">
            <a:gsLst>
              <a:gs pos="0">
                <a:schemeClr val="accent1">
                  <a:tint val="66000"/>
                  <a:satMod val="160000"/>
                </a:schemeClr>
              </a:gs>
              <a:gs pos="45000">
                <a:srgbClr val="70BFFB">
                  <a:lumMod val="96000"/>
                  <a:lumOff val="4000"/>
                </a:srgbClr>
              </a:gs>
              <a:gs pos="0">
                <a:srgbClr val="0099FF">
                  <a:lumMod val="99000"/>
                </a:srgbClr>
              </a:gs>
              <a:gs pos="84000">
                <a:schemeClr val="accent1">
                  <a:tint val="23500"/>
                  <a:satMod val="160000"/>
                  <a:lumMod val="32000"/>
                  <a:lumOff val="68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ED2C11AC-F5F7-4F3B-A542-D28EF01CD489}"/>
              </a:ext>
            </a:extLst>
          </p:cNvPr>
          <p:cNvSpPr/>
          <p:nvPr/>
        </p:nvSpPr>
        <p:spPr>
          <a:xfrm>
            <a:off x="0" y="6731880"/>
            <a:ext cx="12192000" cy="206205"/>
          </a:xfrm>
          <a:prstGeom prst="rect">
            <a:avLst/>
          </a:prstGeom>
          <a:gradFill flip="none" rotWithShape="1">
            <a:gsLst>
              <a:gs pos="0">
                <a:schemeClr val="accent1">
                  <a:tint val="66000"/>
                  <a:satMod val="160000"/>
                </a:schemeClr>
              </a:gs>
              <a:gs pos="45000">
                <a:srgbClr val="70BFFB">
                  <a:lumMod val="96000"/>
                  <a:lumOff val="4000"/>
                </a:srgbClr>
              </a:gs>
              <a:gs pos="0">
                <a:srgbClr val="0099FF">
                  <a:lumMod val="99000"/>
                </a:srgbClr>
              </a:gs>
              <a:gs pos="84000">
                <a:schemeClr val="accent1">
                  <a:tint val="23500"/>
                  <a:satMod val="160000"/>
                  <a:lumMod val="32000"/>
                  <a:lumOff val="68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1F1A91E-867F-4E63-9E7B-25A35F413C9C}"/>
              </a:ext>
            </a:extLst>
          </p:cNvPr>
          <p:cNvSpPr>
            <a:spLocks noGrp="1"/>
          </p:cNvSpPr>
          <p:nvPr>
            <p:ph type="title"/>
          </p:nvPr>
        </p:nvSpPr>
        <p:spPr>
          <a:xfrm>
            <a:off x="170385" y="136524"/>
            <a:ext cx="10501401" cy="1419431"/>
          </a:xfrm>
        </p:spPr>
        <p:txBody>
          <a:bodyPr>
            <a:normAutofit/>
          </a:bodyPr>
          <a:lstStyle/>
          <a:p>
            <a:r>
              <a:rPr lang="en-US" sz="4000" b="1" dirty="0">
                <a:latin typeface="Cambria" panose="02040503050406030204" pitchFamily="18" charset="0"/>
                <a:ea typeface="Cambria" panose="02040503050406030204" pitchFamily="18" charset="0"/>
                <a:cs typeface="AngsanaUPC" panose="02020603050405020304" pitchFamily="18" charset="-34"/>
              </a:rPr>
              <a:t>IMPOSITION OF TAX - </a:t>
            </a:r>
            <a:r>
              <a:rPr lang="en-US" sz="3600" b="1" dirty="0">
                <a:latin typeface="Cambria" panose="02040503050406030204" pitchFamily="18" charset="0"/>
                <a:ea typeface="Cambria" panose="02040503050406030204" pitchFamily="18" charset="0"/>
                <a:cs typeface="AngsanaUPC" panose="02020603050405020304" pitchFamily="18" charset="-34"/>
              </a:rPr>
              <a:t>IMPOSITION OF TAX –</a:t>
            </a:r>
            <a:br>
              <a:rPr lang="en-US" sz="3600" b="1" dirty="0">
                <a:latin typeface="Cambria" panose="02040503050406030204" pitchFamily="18" charset="0"/>
                <a:ea typeface="Cambria" panose="02040503050406030204" pitchFamily="18" charset="0"/>
                <a:cs typeface="AngsanaUPC" panose="02020603050405020304" pitchFamily="18" charset="-34"/>
              </a:rPr>
            </a:br>
            <a:r>
              <a:rPr lang="en-US" sz="3600" b="1" dirty="0">
                <a:latin typeface="Cambria" panose="02040503050406030204" pitchFamily="18" charset="0"/>
                <a:ea typeface="Cambria" panose="02040503050406030204" pitchFamily="18" charset="0"/>
                <a:cs typeface="AngsanaUPC" panose="02020603050405020304" pitchFamily="18" charset="-34"/>
              </a:rPr>
              <a:t>Tax Residency (Contd.)</a:t>
            </a:r>
          </a:p>
        </p:txBody>
      </p:sp>
      <p:pic>
        <p:nvPicPr>
          <p:cNvPr id="11" name="Picture 10" descr="Text&#10;&#10;Description automatically generated">
            <a:extLst>
              <a:ext uri="{FF2B5EF4-FFF2-40B4-BE49-F238E27FC236}">
                <a16:creationId xmlns:a16="http://schemas.microsoft.com/office/drawing/2014/main" id="{DE88BF53-4A2A-4891-81F8-49AC0DF1B2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81708" y="-37819"/>
            <a:ext cx="1865148" cy="1744183"/>
          </a:xfrm>
          <a:prstGeom prst="rect">
            <a:avLst/>
          </a:prstGeom>
        </p:spPr>
      </p:pic>
    </p:spTree>
    <p:extLst>
      <p:ext uri="{BB962C8B-B14F-4D97-AF65-F5344CB8AC3E}">
        <p14:creationId xmlns:p14="http://schemas.microsoft.com/office/powerpoint/2010/main" val="3106799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BFE9A6-E889-4103-B8DE-759E21300A03}"/>
              </a:ext>
            </a:extLst>
          </p:cNvPr>
          <p:cNvSpPr>
            <a:spLocks noGrp="1"/>
          </p:cNvSpPr>
          <p:nvPr>
            <p:ph idx="1"/>
          </p:nvPr>
        </p:nvSpPr>
        <p:spPr>
          <a:xfrm>
            <a:off x="170386" y="1806083"/>
            <a:ext cx="11887199" cy="4867402"/>
          </a:xfrm>
        </p:spPr>
        <p:txBody>
          <a:bodyPr>
            <a:noAutofit/>
          </a:bodyPr>
          <a:lstStyle/>
          <a:p>
            <a:pPr marL="0" indent="0">
              <a:buNone/>
            </a:pPr>
            <a:r>
              <a:rPr lang="en-US" sz="2400" b="1" dirty="0">
                <a:latin typeface="Cambria" panose="02040503050406030204" pitchFamily="18" charset="0"/>
                <a:ea typeface="Cambria" panose="02040503050406030204" pitchFamily="18" charset="0"/>
              </a:rPr>
              <a:t>Why Double Tax Treaties/Agreements required?...............</a:t>
            </a:r>
          </a:p>
          <a:p>
            <a:pPr marL="0" indent="0">
              <a:buNone/>
            </a:pPr>
            <a:endParaRPr lang="en-US" sz="2400" b="1" dirty="0">
              <a:latin typeface="Cambria" panose="02040503050406030204" pitchFamily="18" charset="0"/>
              <a:ea typeface="Cambria" panose="02040503050406030204" pitchFamily="18" charset="0"/>
            </a:endParaRPr>
          </a:p>
          <a:p>
            <a:pPr marL="0" indent="0">
              <a:buNone/>
            </a:pPr>
            <a:r>
              <a:rPr lang="en-US" sz="2400" b="1" dirty="0">
                <a:latin typeface="Cambria" panose="02040503050406030204" pitchFamily="18" charset="0"/>
                <a:ea typeface="Cambria" panose="02040503050406030204" pitchFamily="18" charset="0"/>
              </a:rPr>
              <a:t>Sri Lanka’s Double Tax Agreements? ………..</a:t>
            </a:r>
          </a:p>
        </p:txBody>
      </p:sp>
      <p:sp>
        <p:nvSpPr>
          <p:cNvPr id="4" name="Slide Number Placeholder 3">
            <a:extLst>
              <a:ext uri="{FF2B5EF4-FFF2-40B4-BE49-F238E27FC236}">
                <a16:creationId xmlns:a16="http://schemas.microsoft.com/office/drawing/2014/main" id="{F86EFE2F-F6A7-467E-95F2-2D8529866318}"/>
              </a:ext>
            </a:extLst>
          </p:cNvPr>
          <p:cNvSpPr>
            <a:spLocks noGrp="1"/>
          </p:cNvSpPr>
          <p:nvPr>
            <p:ph type="sldNum" sz="quarter" idx="12"/>
          </p:nvPr>
        </p:nvSpPr>
        <p:spPr/>
        <p:txBody>
          <a:bodyPr/>
          <a:lstStyle/>
          <a:p>
            <a:fld id="{B911D3BB-F4F1-4E3A-A10C-FC6C006EB99A}" type="slidenum">
              <a:rPr lang="en-US" smtClean="0"/>
              <a:pPr/>
              <a:t>6</a:t>
            </a:fld>
            <a:endParaRPr lang="en-US"/>
          </a:p>
        </p:txBody>
      </p:sp>
      <p:sp>
        <p:nvSpPr>
          <p:cNvPr id="8" name="Rectangle 7">
            <a:extLst>
              <a:ext uri="{FF2B5EF4-FFF2-40B4-BE49-F238E27FC236}">
                <a16:creationId xmlns:a16="http://schemas.microsoft.com/office/drawing/2014/main" id="{B8063C72-FD4F-43A3-BAA4-5F544E1B92FF}"/>
              </a:ext>
            </a:extLst>
          </p:cNvPr>
          <p:cNvSpPr/>
          <p:nvPr/>
        </p:nvSpPr>
        <p:spPr>
          <a:xfrm>
            <a:off x="0" y="3504"/>
            <a:ext cx="12192000" cy="1744182"/>
          </a:xfrm>
          <a:prstGeom prst="rect">
            <a:avLst/>
          </a:prstGeom>
          <a:gradFill flip="none" rotWithShape="1">
            <a:gsLst>
              <a:gs pos="0">
                <a:schemeClr val="accent1">
                  <a:tint val="66000"/>
                  <a:satMod val="160000"/>
                </a:schemeClr>
              </a:gs>
              <a:gs pos="45000">
                <a:srgbClr val="70BFFB">
                  <a:lumMod val="96000"/>
                  <a:lumOff val="4000"/>
                </a:srgbClr>
              </a:gs>
              <a:gs pos="0">
                <a:srgbClr val="0099FF">
                  <a:lumMod val="99000"/>
                </a:srgbClr>
              </a:gs>
              <a:gs pos="84000">
                <a:schemeClr val="accent1">
                  <a:tint val="23500"/>
                  <a:satMod val="160000"/>
                  <a:lumMod val="32000"/>
                  <a:lumOff val="68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ED2C11AC-F5F7-4F3B-A542-D28EF01CD489}"/>
              </a:ext>
            </a:extLst>
          </p:cNvPr>
          <p:cNvSpPr/>
          <p:nvPr/>
        </p:nvSpPr>
        <p:spPr>
          <a:xfrm>
            <a:off x="0" y="6731880"/>
            <a:ext cx="12192000" cy="206205"/>
          </a:xfrm>
          <a:prstGeom prst="rect">
            <a:avLst/>
          </a:prstGeom>
          <a:gradFill flip="none" rotWithShape="1">
            <a:gsLst>
              <a:gs pos="0">
                <a:schemeClr val="accent1">
                  <a:tint val="66000"/>
                  <a:satMod val="160000"/>
                </a:schemeClr>
              </a:gs>
              <a:gs pos="45000">
                <a:srgbClr val="70BFFB">
                  <a:lumMod val="96000"/>
                  <a:lumOff val="4000"/>
                </a:srgbClr>
              </a:gs>
              <a:gs pos="0">
                <a:srgbClr val="0099FF">
                  <a:lumMod val="99000"/>
                </a:srgbClr>
              </a:gs>
              <a:gs pos="84000">
                <a:schemeClr val="accent1">
                  <a:tint val="23500"/>
                  <a:satMod val="160000"/>
                  <a:lumMod val="32000"/>
                  <a:lumOff val="68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1F1A91E-867F-4E63-9E7B-25A35F413C9C}"/>
              </a:ext>
            </a:extLst>
          </p:cNvPr>
          <p:cNvSpPr>
            <a:spLocks noGrp="1"/>
          </p:cNvSpPr>
          <p:nvPr>
            <p:ph type="title"/>
          </p:nvPr>
        </p:nvSpPr>
        <p:spPr>
          <a:xfrm>
            <a:off x="79513" y="136524"/>
            <a:ext cx="10456013" cy="1669558"/>
          </a:xfrm>
        </p:spPr>
        <p:txBody>
          <a:bodyPr>
            <a:normAutofit/>
          </a:bodyPr>
          <a:lstStyle/>
          <a:p>
            <a:r>
              <a:rPr lang="en-US" sz="4000" b="1" dirty="0">
                <a:latin typeface="Cambria" panose="02040503050406030204" pitchFamily="18" charset="0"/>
                <a:ea typeface="Cambria" panose="02040503050406030204" pitchFamily="18" charset="0"/>
                <a:cs typeface="AngsanaUPC" panose="02020603050405020304" pitchFamily="18" charset="-34"/>
              </a:rPr>
              <a:t>IMPOSITION OF TAX –</a:t>
            </a:r>
            <a:br>
              <a:rPr lang="en-US" sz="4000" b="1" dirty="0">
                <a:latin typeface="Cambria" panose="02040503050406030204" pitchFamily="18" charset="0"/>
                <a:ea typeface="Cambria" panose="02040503050406030204" pitchFamily="18" charset="0"/>
                <a:cs typeface="AngsanaUPC" panose="02020603050405020304" pitchFamily="18" charset="-34"/>
              </a:rPr>
            </a:br>
            <a:r>
              <a:rPr lang="en-US" sz="3600" b="1" dirty="0">
                <a:latin typeface="Cambria" panose="02040503050406030204" pitchFamily="18" charset="0"/>
                <a:ea typeface="Cambria" panose="02040503050406030204" pitchFamily="18" charset="0"/>
                <a:cs typeface="AngsanaUPC" panose="02020603050405020304" pitchFamily="18" charset="-34"/>
              </a:rPr>
              <a:t>Tax Residency (Contd.)</a:t>
            </a:r>
          </a:p>
        </p:txBody>
      </p:sp>
      <p:pic>
        <p:nvPicPr>
          <p:cNvPr id="11" name="Picture 10" descr="Text&#10;&#10;Description automatically generated">
            <a:extLst>
              <a:ext uri="{FF2B5EF4-FFF2-40B4-BE49-F238E27FC236}">
                <a16:creationId xmlns:a16="http://schemas.microsoft.com/office/drawing/2014/main" id="{DE88BF53-4A2A-4891-81F8-49AC0DF1B2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81708" y="-37819"/>
            <a:ext cx="1865148" cy="1744183"/>
          </a:xfrm>
          <a:prstGeom prst="rect">
            <a:avLst/>
          </a:prstGeom>
        </p:spPr>
      </p:pic>
    </p:spTree>
    <p:extLst>
      <p:ext uri="{BB962C8B-B14F-4D97-AF65-F5344CB8AC3E}">
        <p14:creationId xmlns:p14="http://schemas.microsoft.com/office/powerpoint/2010/main" val="2456466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ECAFA8-E790-4AD4-9B99-6123E8495B49}"/>
              </a:ext>
            </a:extLst>
          </p:cNvPr>
          <p:cNvSpPr>
            <a:spLocks noGrp="1"/>
          </p:cNvSpPr>
          <p:nvPr>
            <p:ph idx="1"/>
          </p:nvPr>
        </p:nvSpPr>
        <p:spPr>
          <a:xfrm>
            <a:off x="170385" y="1857198"/>
            <a:ext cx="11773610" cy="4578875"/>
          </a:xfrm>
        </p:spPr>
        <p:txBody>
          <a:bodyPr>
            <a:normAutofit/>
          </a:bodyPr>
          <a:lstStyle/>
          <a:p>
            <a:pPr marL="0" indent="0">
              <a:buNone/>
            </a:pPr>
            <a:endParaRPr lang="en-US" sz="2400" b="1" dirty="0">
              <a:latin typeface="Cambria" panose="02040503050406030204" pitchFamily="18" charset="0"/>
              <a:ea typeface="Cambria" panose="02040503050406030204" pitchFamily="18" charset="0"/>
            </a:endParaRPr>
          </a:p>
          <a:p>
            <a:pPr marL="0" indent="0">
              <a:buNone/>
            </a:pPr>
            <a:r>
              <a:rPr lang="en-US" i="1" dirty="0">
                <a:latin typeface="Cambria" panose="02040503050406030204" pitchFamily="18" charset="0"/>
                <a:ea typeface="Cambria" panose="02040503050406030204" pitchFamily="18" charset="0"/>
              </a:rPr>
              <a:t>Through the next few Video Sessions (No. 05 onwards) we will study each </a:t>
            </a:r>
            <a:r>
              <a:rPr lang="en-US" b="1" i="1" dirty="0">
                <a:latin typeface="Cambria" panose="02040503050406030204" pitchFamily="18" charset="0"/>
                <a:ea typeface="Cambria" panose="02040503050406030204" pitchFamily="18" charset="0"/>
              </a:rPr>
              <a:t>Assessable Income sources in depth</a:t>
            </a:r>
            <a:r>
              <a:rPr lang="en-US" i="1" dirty="0">
                <a:latin typeface="Cambria" panose="02040503050406030204" pitchFamily="18" charset="0"/>
                <a:ea typeface="Cambria" panose="02040503050406030204" pitchFamily="18" charset="0"/>
              </a:rPr>
              <a:t>.</a:t>
            </a:r>
            <a:br>
              <a:rPr lang="en-GB" b="1" i="1" dirty="0">
                <a:latin typeface="Cambria" panose="02040503050406030204" pitchFamily="18" charset="0"/>
                <a:ea typeface="Cambria" panose="02040503050406030204" pitchFamily="18" charset="0"/>
              </a:rPr>
            </a:br>
            <a:r>
              <a:rPr lang="en-GB" b="1" i="1" dirty="0">
                <a:latin typeface="Cambria" panose="02040503050406030204" pitchFamily="18" charset="0"/>
                <a:ea typeface="Cambria" panose="02040503050406030204" pitchFamily="18" charset="0"/>
              </a:rPr>
              <a:t>		</a:t>
            </a:r>
          </a:p>
          <a:p>
            <a:pPr marL="0" indent="0">
              <a:buNone/>
            </a:pPr>
            <a:r>
              <a:rPr lang="en-GB" b="1" i="1" dirty="0">
                <a:latin typeface="Cambria" panose="02040503050406030204" pitchFamily="18" charset="0"/>
                <a:ea typeface="Cambria" panose="02040503050406030204" pitchFamily="18" charset="0"/>
              </a:rPr>
              <a:t>		Thank You for giving the opportunity to share the knowledge.</a:t>
            </a:r>
            <a:endParaRPr lang="en-US" b="1" dirty="0">
              <a:latin typeface="Cambria" panose="020405030504060302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1DEBACA1-5D50-416D-8AE2-81EBCBA0739B}"/>
              </a:ext>
            </a:extLst>
          </p:cNvPr>
          <p:cNvSpPr>
            <a:spLocks noGrp="1"/>
          </p:cNvSpPr>
          <p:nvPr>
            <p:ph type="sldNum" sz="quarter" idx="12"/>
          </p:nvPr>
        </p:nvSpPr>
        <p:spPr/>
        <p:txBody>
          <a:bodyPr/>
          <a:lstStyle/>
          <a:p>
            <a:fld id="{B911D3BB-F4F1-4E3A-A10C-FC6C006EB99A}" type="slidenum">
              <a:rPr lang="en-US" smtClean="0"/>
              <a:pPr/>
              <a:t>7</a:t>
            </a:fld>
            <a:endParaRPr lang="en-US"/>
          </a:p>
        </p:txBody>
      </p:sp>
      <p:sp>
        <p:nvSpPr>
          <p:cNvPr id="6" name="Rectangle 5">
            <a:extLst>
              <a:ext uri="{FF2B5EF4-FFF2-40B4-BE49-F238E27FC236}">
                <a16:creationId xmlns:a16="http://schemas.microsoft.com/office/drawing/2014/main" id="{8460651C-FEA8-408B-9DB9-BF648D16F1A6}"/>
              </a:ext>
            </a:extLst>
          </p:cNvPr>
          <p:cNvSpPr/>
          <p:nvPr/>
        </p:nvSpPr>
        <p:spPr>
          <a:xfrm>
            <a:off x="0" y="0"/>
            <a:ext cx="12192000" cy="1744182"/>
          </a:xfrm>
          <a:prstGeom prst="rect">
            <a:avLst/>
          </a:prstGeom>
          <a:gradFill flip="none" rotWithShape="1">
            <a:gsLst>
              <a:gs pos="0">
                <a:schemeClr val="accent1">
                  <a:tint val="66000"/>
                  <a:satMod val="160000"/>
                </a:schemeClr>
              </a:gs>
              <a:gs pos="45000">
                <a:srgbClr val="70BFFB">
                  <a:lumMod val="96000"/>
                  <a:lumOff val="4000"/>
                </a:srgbClr>
              </a:gs>
              <a:gs pos="0">
                <a:srgbClr val="0099FF">
                  <a:lumMod val="99000"/>
                </a:srgbClr>
              </a:gs>
              <a:gs pos="84000">
                <a:schemeClr val="accent1">
                  <a:tint val="23500"/>
                  <a:satMod val="160000"/>
                  <a:lumMod val="32000"/>
                  <a:lumOff val="68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AEC03863-2B55-4EBC-9873-65BA6C96FA5D}"/>
              </a:ext>
            </a:extLst>
          </p:cNvPr>
          <p:cNvSpPr/>
          <p:nvPr/>
        </p:nvSpPr>
        <p:spPr>
          <a:xfrm>
            <a:off x="0" y="6731880"/>
            <a:ext cx="12192000" cy="206205"/>
          </a:xfrm>
          <a:prstGeom prst="rect">
            <a:avLst/>
          </a:prstGeom>
          <a:gradFill flip="none" rotWithShape="1">
            <a:gsLst>
              <a:gs pos="0">
                <a:schemeClr val="accent1">
                  <a:tint val="66000"/>
                  <a:satMod val="160000"/>
                </a:schemeClr>
              </a:gs>
              <a:gs pos="45000">
                <a:srgbClr val="70BFFB">
                  <a:lumMod val="96000"/>
                  <a:lumOff val="4000"/>
                </a:srgbClr>
              </a:gs>
              <a:gs pos="0">
                <a:srgbClr val="0099FF">
                  <a:lumMod val="99000"/>
                </a:srgbClr>
              </a:gs>
              <a:gs pos="84000">
                <a:schemeClr val="accent1">
                  <a:tint val="23500"/>
                  <a:satMod val="160000"/>
                  <a:lumMod val="32000"/>
                  <a:lumOff val="68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4446A36-D226-461B-AFF0-C7AAD54F7BF0}"/>
              </a:ext>
            </a:extLst>
          </p:cNvPr>
          <p:cNvSpPr>
            <a:spLocks noGrp="1"/>
          </p:cNvSpPr>
          <p:nvPr>
            <p:ph type="title"/>
          </p:nvPr>
        </p:nvSpPr>
        <p:spPr>
          <a:xfrm>
            <a:off x="80060" y="-21110"/>
            <a:ext cx="10097610" cy="1710764"/>
          </a:xfrm>
        </p:spPr>
        <p:txBody>
          <a:bodyPr>
            <a:normAutofit/>
          </a:bodyPr>
          <a:lstStyle/>
          <a:p>
            <a:r>
              <a:rPr lang="en-US" sz="3400" b="1" dirty="0">
                <a:latin typeface="Cambria" panose="02040503050406030204" pitchFamily="18" charset="0"/>
                <a:ea typeface="Cambria" panose="02040503050406030204" pitchFamily="18" charset="0"/>
              </a:rPr>
              <a:t>THE END OF VIDEO CLIP NO. 02 </a:t>
            </a:r>
            <a:br>
              <a:rPr lang="en-US" sz="3600" b="1" dirty="0">
                <a:latin typeface="Cambria" panose="02040503050406030204" pitchFamily="18" charset="0"/>
                <a:ea typeface="Cambria" panose="02040503050406030204" pitchFamily="18" charset="0"/>
              </a:rPr>
            </a:br>
            <a:r>
              <a:rPr lang="en-US" sz="3200" b="1" dirty="0">
                <a:latin typeface="Cambria" panose="02040503050406030204" pitchFamily="18" charset="0"/>
                <a:ea typeface="Cambria" panose="02040503050406030204" pitchFamily="18" charset="0"/>
                <a:cs typeface="AngsanaUPC" panose="02020603050405020304" pitchFamily="18" charset="-34"/>
              </a:rPr>
              <a:t>Tax Residency (Contd.)</a:t>
            </a:r>
            <a:endParaRPr lang="en-US" sz="3100" b="1" dirty="0">
              <a:latin typeface="Cambria" panose="02040503050406030204" pitchFamily="18" charset="0"/>
              <a:ea typeface="Cambria" panose="02040503050406030204" pitchFamily="18" charset="0"/>
            </a:endParaRPr>
          </a:p>
        </p:txBody>
      </p:sp>
      <p:pic>
        <p:nvPicPr>
          <p:cNvPr id="8" name="Picture 7" descr="Text&#10;&#10;Description automatically generated">
            <a:extLst>
              <a:ext uri="{FF2B5EF4-FFF2-40B4-BE49-F238E27FC236}">
                <a16:creationId xmlns:a16="http://schemas.microsoft.com/office/drawing/2014/main" id="{46E1C5E2-6F78-43B1-8382-AB40BE78E5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81708" y="-37819"/>
            <a:ext cx="1865148" cy="1744183"/>
          </a:xfrm>
          <a:prstGeom prst="rect">
            <a:avLst/>
          </a:prstGeom>
        </p:spPr>
      </p:pic>
    </p:spTree>
    <p:extLst>
      <p:ext uri="{BB962C8B-B14F-4D97-AF65-F5344CB8AC3E}">
        <p14:creationId xmlns:p14="http://schemas.microsoft.com/office/powerpoint/2010/main" val="3236360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311644E-A480-471C-93E4-00C64A475545}"/>
              </a:ext>
            </a:extLst>
          </p:cNvPr>
          <p:cNvSpPr>
            <a:spLocks noGrp="1"/>
          </p:cNvSpPr>
          <p:nvPr>
            <p:ph type="sldNum" sz="quarter" idx="12"/>
          </p:nvPr>
        </p:nvSpPr>
        <p:spPr/>
        <p:txBody>
          <a:bodyPr/>
          <a:lstStyle/>
          <a:p>
            <a:fld id="{B911D3BB-F4F1-4E3A-A10C-FC6C006EB99A}" type="slidenum">
              <a:rPr lang="en-US" smtClean="0"/>
              <a:t>8</a:t>
            </a:fld>
            <a:endParaRPr lang="en-US"/>
          </a:p>
        </p:txBody>
      </p:sp>
      <p:sp>
        <p:nvSpPr>
          <p:cNvPr id="3" name="Rectangle 2">
            <a:extLst>
              <a:ext uri="{FF2B5EF4-FFF2-40B4-BE49-F238E27FC236}">
                <a16:creationId xmlns:a16="http://schemas.microsoft.com/office/drawing/2014/main" id="{360A2741-7C18-45E5-9EAD-0D2661DDFA9D}"/>
              </a:ext>
            </a:extLst>
          </p:cNvPr>
          <p:cNvSpPr/>
          <p:nvPr/>
        </p:nvSpPr>
        <p:spPr>
          <a:xfrm>
            <a:off x="453358" y="985028"/>
            <a:ext cx="11637302" cy="3539430"/>
          </a:xfrm>
          <a:prstGeom prst="rect">
            <a:avLst/>
          </a:prstGeom>
        </p:spPr>
        <p:txBody>
          <a:bodyPr wrap="square">
            <a:spAutoFit/>
          </a:bodyPr>
          <a:lstStyle/>
          <a:p>
            <a:br>
              <a:rPr lang="en-GB" sz="2400" b="1" i="1" dirty="0">
                <a:latin typeface="Cambria" panose="02040503050406030204" pitchFamily="18" charset="0"/>
                <a:ea typeface="Cambria" panose="02040503050406030204" pitchFamily="18" charset="0"/>
              </a:rPr>
            </a:br>
            <a:endParaRPr lang="en-GB" sz="2400" b="1" i="1" dirty="0">
              <a:latin typeface="Cambria" panose="02040503050406030204" pitchFamily="18" charset="0"/>
              <a:ea typeface="Cambria" panose="02040503050406030204" pitchFamily="18" charset="0"/>
            </a:endParaRPr>
          </a:p>
          <a:p>
            <a:br>
              <a:rPr lang="en-GB" sz="2400" b="1" i="1" dirty="0">
                <a:latin typeface="Cambria" panose="02040503050406030204" pitchFamily="18" charset="0"/>
                <a:ea typeface="Cambria" panose="02040503050406030204" pitchFamily="18" charset="0"/>
              </a:rPr>
            </a:br>
            <a:r>
              <a:rPr lang="en-GB" sz="2400" b="1" i="1" dirty="0">
                <a:latin typeface="Cambria" panose="02040503050406030204" pitchFamily="18" charset="0"/>
                <a:ea typeface="Cambria" panose="02040503050406030204" pitchFamily="18" charset="0"/>
              </a:rPr>
              <a:t> </a:t>
            </a:r>
          </a:p>
          <a:p>
            <a:r>
              <a:rPr lang="en-GB" sz="2400" b="1" dirty="0">
                <a:latin typeface="Cambria" panose="02040503050406030204" pitchFamily="18" charset="0"/>
                <a:ea typeface="Cambria" panose="02040503050406030204" pitchFamily="18" charset="0"/>
              </a:rPr>
              <a:t>ATHULA RANAWEERA (BSc., FCA, FCMA, FMAAT)</a:t>
            </a:r>
            <a:br>
              <a:rPr lang="en-GB" sz="2400" i="1" dirty="0">
                <a:latin typeface="Cambria" panose="02040503050406030204" pitchFamily="18" charset="0"/>
                <a:ea typeface="Cambria" panose="02040503050406030204" pitchFamily="18" charset="0"/>
              </a:rPr>
            </a:br>
            <a:r>
              <a:rPr lang="en-GB" sz="2000" b="1" i="1" dirty="0">
                <a:latin typeface="Cambria" panose="02040503050406030204" pitchFamily="18" charset="0"/>
                <a:ea typeface="Cambria" panose="02040503050406030204" pitchFamily="18" charset="0"/>
              </a:rPr>
              <a:t>Managing Partner: </a:t>
            </a:r>
            <a:r>
              <a:rPr lang="en-GB" sz="2000" b="1" i="1" dirty="0" err="1">
                <a:latin typeface="Cambria" panose="02040503050406030204" pitchFamily="18" charset="0"/>
                <a:ea typeface="Cambria" panose="02040503050406030204" pitchFamily="18" charset="0"/>
              </a:rPr>
              <a:t>Ranaweera</a:t>
            </a:r>
            <a:r>
              <a:rPr lang="en-GB" sz="2000" b="1" i="1" dirty="0">
                <a:latin typeface="Cambria" panose="02040503050406030204" pitchFamily="18" charset="0"/>
                <a:ea typeface="Cambria" panose="02040503050406030204" pitchFamily="18" charset="0"/>
              </a:rPr>
              <a:t> Associates (Chartered Accountants) </a:t>
            </a:r>
          </a:p>
          <a:p>
            <a:r>
              <a:rPr lang="en-GB" sz="2000" b="1" i="1" dirty="0">
                <a:latin typeface="Cambria" panose="02040503050406030204" pitchFamily="18" charset="0"/>
                <a:ea typeface="Cambria" panose="02040503050406030204" pitchFamily="18" charset="0"/>
              </a:rPr>
              <a:t>Managing Director -</a:t>
            </a:r>
            <a:r>
              <a:rPr lang="en-GB" sz="2000" i="1" dirty="0">
                <a:latin typeface="Cambria" panose="02040503050406030204" pitchFamily="18" charset="0"/>
                <a:ea typeface="Cambria" panose="02040503050406030204" pitchFamily="18" charset="0"/>
              </a:rPr>
              <a:t> </a:t>
            </a:r>
            <a:r>
              <a:rPr lang="en-GB" sz="2000" b="1" i="1" dirty="0">
                <a:latin typeface="Cambria" panose="02040503050406030204" pitchFamily="18" charset="0"/>
                <a:ea typeface="Cambria" panose="02040503050406030204" pitchFamily="18" charset="0"/>
              </a:rPr>
              <a:t>Assent Advisory Partners (Pvt) Ltd.</a:t>
            </a:r>
          </a:p>
          <a:p>
            <a:r>
              <a:rPr lang="en-GB" sz="2000" b="1" i="1" dirty="0">
                <a:latin typeface="Cambria" panose="02040503050406030204" pitchFamily="18" charset="0"/>
                <a:ea typeface="Cambria" panose="02040503050406030204" pitchFamily="18" charset="0"/>
              </a:rPr>
              <a:t>Assent Secretarial Consultants (Pvt) Ltd.</a:t>
            </a:r>
          </a:p>
          <a:p>
            <a:endParaRPr lang="en-GB" sz="2400" b="1" i="1" dirty="0">
              <a:latin typeface="Cambria" panose="02040503050406030204" pitchFamily="18" charset="0"/>
              <a:ea typeface="Cambria" panose="02040503050406030204" pitchFamily="18" charset="0"/>
            </a:endParaRPr>
          </a:p>
          <a:p>
            <a:r>
              <a:rPr lang="en-GB" sz="2000" b="1" i="1" dirty="0">
                <a:latin typeface="Cambria" panose="02040503050406030204" pitchFamily="18" charset="0"/>
                <a:ea typeface="Cambria" panose="02040503050406030204" pitchFamily="18" charset="0"/>
              </a:rPr>
              <a:t>+94 777 305 123, </a:t>
            </a:r>
            <a:r>
              <a:rPr lang="en-GB" sz="2000" b="1" i="1" dirty="0">
                <a:latin typeface="Cambria" panose="02040503050406030204" pitchFamily="18" charset="0"/>
                <a:ea typeface="Cambria" panose="02040503050406030204" pitchFamily="18" charset="0"/>
                <a:hlinkClick r:id="rId2"/>
              </a:rPr>
              <a:t>athula@ranaweeraasso.lk</a:t>
            </a:r>
            <a:r>
              <a:rPr lang="en-GB" sz="2000" b="1" i="1" dirty="0">
                <a:latin typeface="Cambria" panose="02040503050406030204" pitchFamily="18" charset="0"/>
                <a:ea typeface="Cambria" panose="02040503050406030204" pitchFamily="18" charset="0"/>
              </a:rPr>
              <a:t>	</a:t>
            </a:r>
            <a:r>
              <a:rPr lang="en-GB" sz="2000" b="1" dirty="0">
                <a:latin typeface="Cambria" panose="02040503050406030204" pitchFamily="18" charset="0"/>
                <a:ea typeface="Cambria" panose="02040503050406030204" pitchFamily="18" charset="0"/>
                <a:hlinkClick r:id="rId3"/>
              </a:rPr>
              <a:t> athula@assentadvisory.lk</a:t>
            </a:r>
            <a:endParaRPr lang="en-US" sz="2000" dirty="0">
              <a:latin typeface="Cambria" panose="02040503050406030204" pitchFamily="18" charset="0"/>
              <a:ea typeface="Cambria" panose="02040503050406030204" pitchFamily="18" charset="0"/>
            </a:endParaRPr>
          </a:p>
        </p:txBody>
      </p:sp>
      <p:pic>
        <p:nvPicPr>
          <p:cNvPr id="4" name="Picture 3" descr="C:\Users\athula.ranaweera\AppData\Local\Microsoft\Windows\INetCache\Content.Word\Logo - Assent advisory JPG.JPG">
            <a:extLst>
              <a:ext uri="{FF2B5EF4-FFF2-40B4-BE49-F238E27FC236}">
                <a16:creationId xmlns:a16="http://schemas.microsoft.com/office/drawing/2014/main" id="{D8A4D744-2249-4252-B8A6-58823E28DE79}"/>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3358" y="5149805"/>
            <a:ext cx="1951746" cy="1475334"/>
          </a:xfrm>
          <a:prstGeom prst="rect">
            <a:avLst/>
          </a:prstGeom>
          <a:noFill/>
          <a:ln>
            <a:noFill/>
          </a:ln>
        </p:spPr>
      </p:pic>
      <p:pic>
        <p:nvPicPr>
          <p:cNvPr id="5" name="Content Placeholder 18">
            <a:extLst>
              <a:ext uri="{FF2B5EF4-FFF2-40B4-BE49-F238E27FC236}">
                <a16:creationId xmlns:a16="http://schemas.microsoft.com/office/drawing/2014/main" id="{0144BC29-0A55-4CCF-AB73-9B7BAB8CDFB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88636" y="5149804"/>
            <a:ext cx="1885595" cy="1475335"/>
          </a:xfrm>
          <a:prstGeom prst="rect">
            <a:avLst/>
          </a:prstGeom>
        </p:spPr>
      </p:pic>
      <p:pic>
        <p:nvPicPr>
          <p:cNvPr id="6" name="Picture 5">
            <a:extLst>
              <a:ext uri="{FF2B5EF4-FFF2-40B4-BE49-F238E27FC236}">
                <a16:creationId xmlns:a16="http://schemas.microsoft.com/office/drawing/2014/main" id="{9B6AC65E-370D-492C-BB91-6912CA5C5A7F}"/>
              </a:ext>
            </a:extLst>
          </p:cNvPr>
          <p:cNvPicPr/>
          <p:nvPr/>
        </p:nvPicPr>
        <p:blipFill>
          <a:blip r:embed="rId6" cstate="print">
            <a:extLst>
              <a:ext uri="{28A0092B-C50C-407E-A947-70E740481C1C}">
                <a14:useLocalDpi xmlns:a14="http://schemas.microsoft.com/office/drawing/2010/main" val="0"/>
              </a:ext>
            </a:extLst>
          </a:blip>
          <a:stretch>
            <a:fillRect/>
          </a:stretch>
        </p:blipFill>
        <p:spPr bwMode="auto">
          <a:xfrm>
            <a:off x="5325035" y="5361451"/>
            <a:ext cx="2743200" cy="1192696"/>
          </a:xfrm>
          <a:prstGeom prst="rect">
            <a:avLst/>
          </a:prstGeom>
          <a:ln>
            <a:noFill/>
          </a:ln>
          <a:extLst>
            <a:ext uri="{53640926-AAD7-44D8-BBD7-CCE9431645EC}">
              <a14:shadowObscured xmlns:a14="http://schemas.microsoft.com/office/drawing/2010/main"/>
            </a:ext>
          </a:extLst>
        </p:spPr>
      </p:pic>
      <p:sp>
        <p:nvSpPr>
          <p:cNvPr id="8" name="Rectangle 7">
            <a:extLst>
              <a:ext uri="{FF2B5EF4-FFF2-40B4-BE49-F238E27FC236}">
                <a16:creationId xmlns:a16="http://schemas.microsoft.com/office/drawing/2014/main" id="{15E43077-3D81-4F6B-AF30-B9DEC636ACC1}"/>
              </a:ext>
            </a:extLst>
          </p:cNvPr>
          <p:cNvSpPr/>
          <p:nvPr/>
        </p:nvSpPr>
        <p:spPr>
          <a:xfrm>
            <a:off x="0" y="0"/>
            <a:ext cx="12192000" cy="1744182"/>
          </a:xfrm>
          <a:prstGeom prst="rect">
            <a:avLst/>
          </a:prstGeom>
          <a:gradFill flip="none" rotWithShape="1">
            <a:gsLst>
              <a:gs pos="0">
                <a:schemeClr val="accent1">
                  <a:tint val="66000"/>
                  <a:satMod val="160000"/>
                </a:schemeClr>
              </a:gs>
              <a:gs pos="45000">
                <a:srgbClr val="70BFFB">
                  <a:lumMod val="96000"/>
                  <a:lumOff val="4000"/>
                </a:srgbClr>
              </a:gs>
              <a:gs pos="0">
                <a:srgbClr val="0099FF">
                  <a:lumMod val="99000"/>
                </a:srgbClr>
              </a:gs>
              <a:gs pos="84000">
                <a:schemeClr val="accent1">
                  <a:tint val="23500"/>
                  <a:satMod val="160000"/>
                  <a:lumMod val="32000"/>
                  <a:lumOff val="68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mbria" panose="02040503050406030204" pitchFamily="18" charset="0"/>
              <a:ea typeface="Cambria" panose="02040503050406030204" pitchFamily="18" charset="0"/>
            </a:endParaRPr>
          </a:p>
        </p:txBody>
      </p:sp>
      <p:sp>
        <p:nvSpPr>
          <p:cNvPr id="9" name="Rectangle 8">
            <a:extLst>
              <a:ext uri="{FF2B5EF4-FFF2-40B4-BE49-F238E27FC236}">
                <a16:creationId xmlns:a16="http://schemas.microsoft.com/office/drawing/2014/main" id="{3654AF27-1374-4BF1-BFB1-21A2AA4A0A26}"/>
              </a:ext>
            </a:extLst>
          </p:cNvPr>
          <p:cNvSpPr/>
          <p:nvPr/>
        </p:nvSpPr>
        <p:spPr>
          <a:xfrm>
            <a:off x="0" y="6731880"/>
            <a:ext cx="12192000" cy="206205"/>
          </a:xfrm>
          <a:prstGeom prst="rect">
            <a:avLst/>
          </a:prstGeom>
          <a:gradFill flip="none" rotWithShape="1">
            <a:gsLst>
              <a:gs pos="0">
                <a:schemeClr val="accent1">
                  <a:tint val="66000"/>
                  <a:satMod val="160000"/>
                </a:schemeClr>
              </a:gs>
              <a:gs pos="45000">
                <a:srgbClr val="70BFFB">
                  <a:lumMod val="96000"/>
                  <a:lumOff val="4000"/>
                </a:srgbClr>
              </a:gs>
              <a:gs pos="0">
                <a:srgbClr val="0099FF">
                  <a:lumMod val="99000"/>
                </a:srgbClr>
              </a:gs>
              <a:gs pos="84000">
                <a:schemeClr val="accent1">
                  <a:tint val="23500"/>
                  <a:satMod val="160000"/>
                  <a:lumMod val="32000"/>
                  <a:lumOff val="68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1">
            <a:extLst>
              <a:ext uri="{FF2B5EF4-FFF2-40B4-BE49-F238E27FC236}">
                <a16:creationId xmlns:a16="http://schemas.microsoft.com/office/drawing/2014/main" id="{956EC772-860A-48D1-8C30-E49FEC64DEFC}"/>
              </a:ext>
            </a:extLst>
          </p:cNvPr>
          <p:cNvSpPr txBox="1">
            <a:spLocks/>
          </p:cNvSpPr>
          <p:nvPr/>
        </p:nvSpPr>
        <p:spPr>
          <a:xfrm>
            <a:off x="471947" y="295807"/>
            <a:ext cx="8797413" cy="1152568"/>
          </a:xfrm>
          <a:prstGeom prst="rect">
            <a:avLst/>
          </a:prstGeom>
        </p:spPr>
        <p:txBody>
          <a:bodyP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Cambria" panose="02040503050406030204" pitchFamily="18" charset="0"/>
                <a:ea typeface="Cambria" panose="02040503050406030204" pitchFamily="18" charset="0"/>
              </a:rPr>
              <a:t>For further clarifications please feel free to contact ………</a:t>
            </a:r>
          </a:p>
        </p:txBody>
      </p:sp>
      <p:pic>
        <p:nvPicPr>
          <p:cNvPr id="11" name="Picture 10" descr="Text&#10;&#10;Description automatically generated">
            <a:extLst>
              <a:ext uri="{FF2B5EF4-FFF2-40B4-BE49-F238E27FC236}">
                <a16:creationId xmlns:a16="http://schemas.microsoft.com/office/drawing/2014/main" id="{C68EC0F4-DC9C-4D92-BA3E-196971FF205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481708" y="-37819"/>
            <a:ext cx="1865148" cy="1744183"/>
          </a:xfrm>
          <a:prstGeom prst="rect">
            <a:avLst/>
          </a:prstGeom>
        </p:spPr>
      </p:pic>
    </p:spTree>
    <p:extLst>
      <p:ext uri="{BB962C8B-B14F-4D97-AF65-F5344CB8AC3E}">
        <p14:creationId xmlns:p14="http://schemas.microsoft.com/office/powerpoint/2010/main" val="30880352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7352</TotalTime>
  <Words>646</Words>
  <Application>Microsoft Office PowerPoint</Application>
  <PresentationFormat>Widescreen</PresentationFormat>
  <Paragraphs>69</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Cambria</vt:lpstr>
      <vt:lpstr>Office Theme</vt:lpstr>
      <vt:lpstr>   INCOME TAX OF SRI LANKA TECHNICAL ASPECTS IN SIMPLIFIED WAY                                                         </vt:lpstr>
      <vt:lpstr>IMPOSITION OF TAX – Tax Residency (Sec. 69)</vt:lpstr>
      <vt:lpstr>IMPOSITION OF TAX –  Tax Residency (Contd.)</vt:lpstr>
      <vt:lpstr>IMPOSITION OF TAX – Tax Residency (Contd.)</vt:lpstr>
      <vt:lpstr>IMPOSITION OF TAX - IMPOSITION OF TAX – Tax Residency (Contd.)</vt:lpstr>
      <vt:lpstr>IMPOSITION OF TAX – Tax Residency (Contd.)</vt:lpstr>
      <vt:lpstr>THE END OF VIDEO CLIP NO. 02  Tax Residency (Contd.)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Pradeep</dc:creator>
  <cp:lastModifiedBy>MR Athula</cp:lastModifiedBy>
  <cp:revision>575</cp:revision>
  <cp:lastPrinted>2018-08-18T04:34:20Z</cp:lastPrinted>
  <dcterms:created xsi:type="dcterms:W3CDTF">2017-10-10T10:48:26Z</dcterms:created>
  <dcterms:modified xsi:type="dcterms:W3CDTF">2021-03-24T06:35:58Z</dcterms:modified>
</cp:coreProperties>
</file>