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3"/>
  </p:notesMasterIdLst>
  <p:sldIdLst>
    <p:sldId id="277" r:id="rId2"/>
    <p:sldId id="256" r:id="rId3"/>
    <p:sldId id="368" r:id="rId4"/>
    <p:sldId id="367" r:id="rId5"/>
    <p:sldId id="374" r:id="rId6"/>
    <p:sldId id="370" r:id="rId7"/>
    <p:sldId id="366" r:id="rId8"/>
    <p:sldId id="339" r:id="rId9"/>
    <p:sldId id="360" r:id="rId10"/>
    <p:sldId id="371" r:id="rId11"/>
    <p:sldId id="340" r:id="rId12"/>
    <p:sldId id="361" r:id="rId13"/>
    <p:sldId id="362" r:id="rId14"/>
    <p:sldId id="372" r:id="rId15"/>
    <p:sldId id="369" r:id="rId16"/>
    <p:sldId id="376" r:id="rId17"/>
    <p:sldId id="373" r:id="rId18"/>
    <p:sldId id="365" r:id="rId19"/>
    <p:sldId id="375" r:id="rId20"/>
    <p:sldId id="379" r:id="rId21"/>
    <p:sldId id="345" r:id="rId22"/>
  </p:sldIdLst>
  <p:sldSz cx="12192000" cy="6858000"/>
  <p:notesSz cx="6858000" cy="99472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thula@assentadvisory.lk" initials="a" lastIdx="3" clrIdx="0">
    <p:extLst>
      <p:ext uri="{19B8F6BF-5375-455C-9EA6-DF929625EA0E}">
        <p15:presenceInfo xmlns:p15="http://schemas.microsoft.com/office/powerpoint/2012/main" userId="36eacaab72aa9b7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74" autoAdjust="0"/>
    <p:restoredTop sz="95342" autoAdjust="0"/>
  </p:normalViewPr>
  <p:slideViewPr>
    <p:cSldViewPr snapToGrid="0">
      <p:cViewPr varScale="1">
        <p:scale>
          <a:sx n="84" d="100"/>
          <a:sy n="84" d="100"/>
        </p:scale>
        <p:origin x="30" y="8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99091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99091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r">
              <a:defRPr sz="1200"/>
            </a:lvl1pPr>
          </a:lstStyle>
          <a:p>
            <a:fld id="{D227C9BC-39FD-4A18-92CD-11ADC49A2184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9" tIns="45715" rIns="91429" bIns="457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1" y="4787126"/>
            <a:ext cx="5486400" cy="3916740"/>
          </a:xfrm>
          <a:prstGeom prst="rect">
            <a:avLst/>
          </a:prstGeom>
        </p:spPr>
        <p:txBody>
          <a:bodyPr vert="horz" lIns="91429" tIns="45715" rIns="91429" bIns="45715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r">
              <a:defRPr sz="1200"/>
            </a:lvl1pPr>
          </a:lstStyle>
          <a:p>
            <a:fld id="{1155D414-F596-42F3-98B4-7FE9299F2F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557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5D414-F596-42F3-98B4-7FE9299F2F6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78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155A3-8BE1-40C8-9306-915C37A4F26C}" type="datetime1">
              <a:rPr lang="en-US" smtClean="0"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1D3BB-F4F1-4E3A-A10C-FC6C006EB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760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D3854-5361-4B71-AD94-0D6E489546FF}" type="datetime1">
              <a:rPr lang="en-US" smtClean="0"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1D3BB-F4F1-4E3A-A10C-FC6C006EB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239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9EA8C-76B7-4959-9A1D-0577F728A7AD}" type="datetime1">
              <a:rPr lang="en-US" smtClean="0"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1D3BB-F4F1-4E3A-A10C-FC6C006EB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262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DC61C-33B1-42B5-BC97-972517C820FA}" type="datetime1">
              <a:rPr lang="en-US" smtClean="0"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1D3BB-F4F1-4E3A-A10C-FC6C006EB9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723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CFDF8-5A77-415C-BA6B-8C2EE7C95725}" type="datetime1">
              <a:rPr lang="en-US" smtClean="0"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1D3BB-F4F1-4E3A-A10C-FC6C006EB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573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93CD5-56F9-448A-8AF6-74A6C330FD15}" type="datetime1">
              <a:rPr lang="en-US" smtClean="0"/>
              <a:t>1/11/2021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1D3BB-F4F1-4E3A-A10C-FC6C006EB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776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D8F71-74A8-4CBB-BA53-68E7BBBA542F}" type="datetime1">
              <a:rPr lang="en-US" smtClean="0"/>
              <a:t>1/11/2021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1D3BB-F4F1-4E3A-A10C-FC6C006EB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635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4FEB0-22AE-48A0-99D7-8775C1338495}" type="datetime1">
              <a:rPr lang="en-US" smtClean="0"/>
              <a:t>1/11/2021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1D3BB-F4F1-4E3A-A10C-FC6C006EB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954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31486-E917-4EB6-9CC8-9AE42DB9D6AE}" type="datetime1">
              <a:rPr lang="en-US" smtClean="0"/>
              <a:t>1/11/2021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1D3BB-F4F1-4E3A-A10C-FC6C006EB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229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BA1F1-733E-45E9-82CC-BDABEE1C9708}" type="datetime1">
              <a:rPr lang="en-US" smtClean="0"/>
              <a:t>1/11/2021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1D3BB-F4F1-4E3A-A10C-FC6C006EB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670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1697-D2A5-48E9-8506-1CC46F3F7F2E}" type="datetime1">
              <a:rPr lang="en-US" smtClean="0"/>
              <a:t>1/11/2021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1D3BB-F4F1-4E3A-A10C-FC6C006EB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821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7000"/>
            <a:lum/>
          </a:blip>
          <a:srcRect/>
          <a:stretch>
            <a:fillRect l="70000" t="60000" r="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648679-206A-45E4-A330-6E766842C379}" type="datetime1">
              <a:rPr lang="en-US" smtClean="0"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11D3BB-F4F1-4E3A-A10C-FC6C006EB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010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jpg"/><Relationship Id="rId7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hyperlink" Target="mailto:athula@assentadvisory.lk" TargetMode="External"/><Relationship Id="rId4" Type="http://schemas.openxmlformats.org/officeDocument/2006/relationships/image" Target="../media/image2.jp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hyperlink" Target="mailto:athula@assentadvisory.lk" TargetMode="External"/><Relationship Id="rId7" Type="http://schemas.openxmlformats.org/officeDocument/2006/relationships/image" Target="../media/image6.png"/><Relationship Id="rId2" Type="http://schemas.openxmlformats.org/officeDocument/2006/relationships/hyperlink" Target="mailto:athula@ranaweeraasso.lk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0"/>
            <a:lum/>
          </a:blip>
          <a:srcRect/>
          <a:stretch>
            <a:fillRect l="70000" t="60000" r="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Graphical user interface, diagram&#10;&#10;Description automatically generated">
            <a:extLst>
              <a:ext uri="{FF2B5EF4-FFF2-40B4-BE49-F238E27FC236}">
                <a16:creationId xmlns:a16="http://schemas.microsoft.com/office/drawing/2014/main" id="{B6A7C73D-64EA-423F-8975-C61E7EF8A2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40" y="1755502"/>
            <a:ext cx="6895476" cy="3940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437202-2429-45F9-84F2-9C22DDEF35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898" y="2347300"/>
            <a:ext cx="11586186" cy="4535917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endParaRPr lang="en-US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              </a:t>
            </a:r>
          </a:p>
          <a:p>
            <a:pPr marL="0" indent="0">
              <a:lnSpc>
                <a:spcPct val="150000"/>
              </a:lnSpc>
              <a:buNone/>
            </a:pPr>
            <a:endParaRPr lang="en-US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	 		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200" b="1" dirty="0"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r>
              <a:rPr lang="en-GB" sz="14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endParaRPr lang="en-GB"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en-GB" sz="1800" b="1" dirty="0">
                <a:latin typeface="Cambria" panose="02040503050406030204" pitchFamily="18" charset="0"/>
                <a:ea typeface="Cambria" panose="02040503050406030204" pitchFamily="18" charset="0"/>
              </a:rPr>
              <a:t>ATHULA RANAWEERA (BSc., FCA, FCMA, FMAAT)</a:t>
            </a:r>
            <a:br>
              <a:rPr lang="en-GB" sz="1800" i="1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GB" sz="1800" b="1" dirty="0">
                <a:latin typeface="Cambria" panose="02040503050406030204" pitchFamily="18" charset="0"/>
                <a:ea typeface="Cambria" panose="02040503050406030204" pitchFamily="18" charset="0"/>
              </a:rPr>
              <a:t>email – </a:t>
            </a:r>
            <a:r>
              <a:rPr lang="en-GB" sz="1800" b="1" dirty="0">
                <a:latin typeface="Cambria" panose="02040503050406030204" pitchFamily="18" charset="0"/>
                <a:ea typeface="Cambria" panose="02040503050406030204" pitchFamily="18" charset="0"/>
                <a:hlinkClick r:id="rId5"/>
              </a:rPr>
              <a:t>athula@assentadvisory.lk</a:t>
            </a:r>
            <a:r>
              <a:rPr lang="en-GB" sz="1800" b="1" dirty="0">
                <a:latin typeface="Cambria" panose="02040503050406030204" pitchFamily="18" charset="0"/>
                <a:ea typeface="Cambria" panose="02040503050406030204" pitchFamily="18" charset="0"/>
              </a:rPr>
              <a:t>, athula@ranaweeraasso.lk </a:t>
            </a:r>
          </a:p>
          <a:p>
            <a:pPr marL="0" indent="0">
              <a:buNone/>
            </a:pPr>
            <a:r>
              <a:rPr lang="en-GB" sz="1800" b="1" dirty="0">
                <a:latin typeface="Cambria" panose="02040503050406030204" pitchFamily="18" charset="0"/>
                <a:ea typeface="Cambria" panose="02040503050406030204" pitchFamily="18" charset="0"/>
              </a:rPr>
              <a:t>Phone – +94 777 305 123                                                                                                  </a:t>
            </a:r>
            <a:r>
              <a:rPr lang="en-GB" sz="1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11. 01. 2021</a:t>
            </a:r>
          </a:p>
          <a:p>
            <a:pPr marL="2873375" indent="-1620838">
              <a:buNone/>
            </a:pPr>
            <a:endParaRPr lang="en-US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7A6C99-B9B1-4078-9A01-577774750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44991"/>
            <a:ext cx="2743200" cy="365125"/>
          </a:xfrm>
        </p:spPr>
        <p:txBody>
          <a:bodyPr/>
          <a:lstStyle/>
          <a:p>
            <a:fld id="{B911D3BB-F4F1-4E3A-A10C-FC6C006EB99A}" type="slidenum">
              <a:rPr lang="en-US" smtClean="0"/>
              <a:t>1</a:t>
            </a:fld>
            <a:endParaRPr lang="en-US" dirty="0"/>
          </a:p>
        </p:txBody>
      </p:sp>
      <p:pic>
        <p:nvPicPr>
          <p:cNvPr id="7" name="Picture 6" descr="C:\Users\athula.ranaweera\AppData\Local\Microsoft\Windows\INetCache\Content.Word\Logo - Assent advisory JPG.JPG">
            <a:extLst>
              <a:ext uri="{FF2B5EF4-FFF2-40B4-BE49-F238E27FC236}">
                <a16:creationId xmlns:a16="http://schemas.microsoft.com/office/drawing/2014/main" id="{C726C606-EF4C-4533-8D8B-25CD8372CC61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3589447"/>
            <a:ext cx="2209800" cy="161297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Content Placeholder 18">
            <a:extLst>
              <a:ext uri="{FF2B5EF4-FFF2-40B4-BE49-F238E27FC236}">
                <a16:creationId xmlns:a16="http://schemas.microsoft.com/office/drawing/2014/main" id="{D57FA5BB-DE7F-48A2-97A1-8A5205EEBFF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5005446"/>
            <a:ext cx="2073017" cy="153346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5B34512-AB02-418E-9B57-36444EC6DA21}"/>
              </a:ext>
            </a:extLst>
          </p:cNvPr>
          <p:cNvSpPr/>
          <p:nvPr/>
        </p:nvSpPr>
        <p:spPr>
          <a:xfrm>
            <a:off x="0" y="3504"/>
            <a:ext cx="12192000" cy="174418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45000">
                <a:srgbClr val="70BFFB">
                  <a:lumMod val="96000"/>
                  <a:lumOff val="4000"/>
                </a:srgbClr>
              </a:gs>
              <a:gs pos="0">
                <a:srgbClr val="0099FF">
                  <a:lumMod val="99000"/>
                </a:srgbClr>
              </a:gs>
              <a:gs pos="84000">
                <a:schemeClr val="accent1">
                  <a:tint val="23500"/>
                  <a:satMod val="160000"/>
                  <a:lumMod val="32000"/>
                  <a:lumOff val="68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BE44A06-EED1-41E1-9560-CA3CF5641AA7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17293" y="2415795"/>
            <a:ext cx="2436507" cy="10961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6B34B9A-132F-47D8-AF16-9BBCA2948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898" y="203627"/>
            <a:ext cx="10132234" cy="1371279"/>
          </a:xfrm>
        </p:spPr>
        <p:txBody>
          <a:bodyPr>
            <a:noAutofit/>
          </a:bodyPr>
          <a:lstStyle/>
          <a:p>
            <a:br>
              <a:rPr 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UPC" panose="02020603050405020304" pitchFamily="18" charset="-34"/>
              </a:rPr>
            </a:b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UPC" panose="02020603050405020304" pitchFamily="18" charset="-34"/>
              </a:rPr>
              <a:t>Future of SME with Budget 2021</a:t>
            </a:r>
            <a:b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UPC" panose="02020603050405020304" pitchFamily="18" charset="-34"/>
              </a:rPr>
            </a:b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UPC" panose="02020603050405020304" pitchFamily="18" charset="-34"/>
              </a:rPr>
              <a:t>(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UPC" panose="02020603050405020304" pitchFamily="18" charset="-34"/>
              </a:rPr>
              <a:t>Mainly in Tax Angle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mbria" panose="02040503050406030204" pitchFamily="18" charset="0"/>
                <a:cs typeface="AngsanaUPC" panose="02020603050405020304" pitchFamily="18" charset="-34"/>
              </a:rPr>
              <a:t>)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       </a:t>
            </a:r>
            <a:b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</a:b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                                 </a:t>
            </a:r>
            <a:b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</a:b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                       </a:t>
            </a:r>
            <a:endParaRPr lang="en-US" sz="2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15" name="Picture 14" descr="Text&#10;&#10;Description automatically generated">
            <a:extLst>
              <a:ext uri="{FF2B5EF4-FFF2-40B4-BE49-F238E27FC236}">
                <a16:creationId xmlns:a16="http://schemas.microsoft.com/office/drawing/2014/main" id="{30388645-D685-4753-8007-78A21952477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7466" y="-242282"/>
            <a:ext cx="1669390" cy="1744183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5FC37C9C-EF62-459B-BC42-AE795D21BA31}"/>
              </a:ext>
            </a:extLst>
          </p:cNvPr>
          <p:cNvSpPr/>
          <p:nvPr/>
        </p:nvSpPr>
        <p:spPr>
          <a:xfrm>
            <a:off x="0" y="6721475"/>
            <a:ext cx="12192000" cy="20620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45000">
                <a:srgbClr val="70BFFB">
                  <a:lumMod val="96000"/>
                  <a:lumOff val="4000"/>
                </a:srgbClr>
              </a:gs>
              <a:gs pos="0">
                <a:srgbClr val="0099FF">
                  <a:lumMod val="99000"/>
                </a:srgbClr>
              </a:gs>
              <a:gs pos="84000">
                <a:schemeClr val="accent1">
                  <a:tint val="23500"/>
                  <a:satMod val="160000"/>
                  <a:lumMod val="32000"/>
                  <a:lumOff val="68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1441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AF62720E-87B4-4349-9F52-7E15BFAB0F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33" y="3282846"/>
            <a:ext cx="3462728" cy="33045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242CDE-F786-4155-A80A-DF015A6ED4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7403" y="1958693"/>
            <a:ext cx="7979764" cy="4181918"/>
          </a:xfrm>
        </p:spPr>
        <p:txBody>
          <a:bodyPr>
            <a:normAutofit fontScale="85000" lnSpcReduction="20000"/>
          </a:bodyPr>
          <a:lstStyle/>
          <a:p>
            <a:pPr marL="857250" indent="-857250">
              <a:lnSpc>
                <a:spcPct val="200000"/>
              </a:lnSpc>
              <a:buAutoNum type="romanLcParenBoth" startAt="2"/>
            </a:pPr>
            <a:r>
              <a:rPr lang="en-US" sz="4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Tax Concessions through  recent Government Announcements 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	(Pending Legislation)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95BEE2-E6C8-4E2D-BEAE-692493A57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1D3BB-F4F1-4E3A-A10C-FC6C006EB99A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2CE2216-69CE-4EC1-AC20-B3E479011B65}"/>
              </a:ext>
            </a:extLst>
          </p:cNvPr>
          <p:cNvSpPr/>
          <p:nvPr/>
        </p:nvSpPr>
        <p:spPr>
          <a:xfrm>
            <a:off x="0" y="3504"/>
            <a:ext cx="12192000" cy="145044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45000">
                <a:srgbClr val="70BFFB">
                  <a:lumMod val="96000"/>
                  <a:lumOff val="4000"/>
                </a:srgbClr>
              </a:gs>
              <a:gs pos="0">
                <a:srgbClr val="0099FF">
                  <a:lumMod val="99000"/>
                </a:srgbClr>
              </a:gs>
              <a:gs pos="84000">
                <a:schemeClr val="accent1">
                  <a:tint val="23500"/>
                  <a:satMod val="160000"/>
                  <a:lumMod val="32000"/>
                  <a:lumOff val="68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BF4D08-8868-42A2-A5F7-5585317BE99A}"/>
              </a:ext>
            </a:extLst>
          </p:cNvPr>
          <p:cNvSpPr/>
          <p:nvPr/>
        </p:nvSpPr>
        <p:spPr>
          <a:xfrm>
            <a:off x="0" y="6731880"/>
            <a:ext cx="12192000" cy="20620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45000">
                <a:srgbClr val="70BFFB">
                  <a:lumMod val="96000"/>
                  <a:lumOff val="4000"/>
                </a:srgbClr>
              </a:gs>
              <a:gs pos="0">
                <a:srgbClr val="0099FF">
                  <a:lumMod val="99000"/>
                </a:srgbClr>
              </a:gs>
              <a:gs pos="84000">
                <a:schemeClr val="accent1">
                  <a:tint val="23500"/>
                  <a:satMod val="160000"/>
                  <a:lumMod val="32000"/>
                  <a:lumOff val="68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611D9C-BBB6-41F1-ACCB-AFB9199F80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72" y="51116"/>
            <a:ext cx="10666107" cy="1402837"/>
          </a:xfrm>
        </p:spPr>
        <p:txBody>
          <a:bodyPr>
            <a:normAutofit/>
          </a:bodyPr>
          <a:lstStyle/>
          <a:p>
            <a:pPr marL="517525" indent="-517525">
              <a:tabLst>
                <a:tab pos="460375" algn="l"/>
              </a:tabLst>
            </a:pP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  <a:cs typeface="AngsanaUPC" panose="02020603050405020304" pitchFamily="18" charset="-34"/>
              </a:rPr>
              <a:t>3.	Tax Concessions/Reliefs to SMEs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  <a:cs typeface="AngsanaUPC" panose="02020603050405020304" pitchFamily="18" charset="-34"/>
              </a:rPr>
              <a:t> </a:t>
            </a: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ngsanaUPC" panose="02020603050405020304" pitchFamily="18" charset="-34"/>
              </a:rPr>
              <a:t>(Proposed)</a:t>
            </a:r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B73DA5D2-8FB0-49D1-85E1-2A26A814F8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3036" y="-145729"/>
            <a:ext cx="1733819" cy="174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2821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BFE9A6-E889-4103-B8DE-759E21300A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874" y="1359520"/>
            <a:ext cx="11762251" cy="5730828"/>
          </a:xfrm>
        </p:spPr>
        <p:txBody>
          <a:bodyPr>
            <a:normAutofit fontScale="92500" lnSpcReduction="20000"/>
          </a:bodyPr>
          <a:lstStyle/>
          <a:p>
            <a:pPr marL="460375" indent="-233363">
              <a:lnSpc>
                <a:spcPct val="160000"/>
              </a:lnSpc>
            </a:pP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VAT relaxations</a:t>
            </a:r>
            <a:r>
              <a:rPr lang="en-US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*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– </a:t>
            </a:r>
          </a:p>
          <a:p>
            <a:pPr marL="687388" indent="-227013">
              <a:lnSpc>
                <a:spcPct val="120000"/>
              </a:lnSpc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Reduction of tax rate from 15% to 8% 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(w.e.f. 01.12.2019)</a:t>
            </a:r>
          </a:p>
          <a:p>
            <a:pPr marL="687388" indent="-227013">
              <a:lnSpc>
                <a:spcPct val="120000"/>
              </a:lnSpc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Extending annual VAT threshold from Rs.12mn to Rs.300mn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(w.e.f. 01.01.2020)</a:t>
            </a:r>
          </a:p>
          <a:p>
            <a:pPr marL="687388" indent="-227013">
              <a:lnSpc>
                <a:spcPct val="120000"/>
              </a:lnSpc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Exempting </a:t>
            </a:r>
            <a:r>
              <a:rPr lang="en-US" u="sng" dirty="0">
                <a:latin typeface="Cambria" panose="02040503050406030204" pitchFamily="18" charset="0"/>
                <a:ea typeface="Cambria" panose="02040503050406030204" pitchFamily="18" charset="0"/>
              </a:rPr>
              <a:t>travel agents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(registered with SLTDA) from VAT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(w.e.f. 01.04.2020)</a:t>
            </a:r>
          </a:p>
          <a:p>
            <a:pPr marL="460375" indent="-233363">
              <a:lnSpc>
                <a:spcPct val="170000"/>
              </a:lnSpc>
            </a:pP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ESC Abolition</a:t>
            </a:r>
            <a:r>
              <a:rPr lang="en-US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* 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(w.e.f. 01.01.2020)</a:t>
            </a:r>
          </a:p>
          <a:p>
            <a:pPr marL="460375" indent="-233363"/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NBT Abolition</a:t>
            </a:r>
            <a:r>
              <a:rPr lang="en-US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* 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(w.e.f. 01.01.2020)</a:t>
            </a:r>
          </a:p>
          <a:p>
            <a:pPr marL="460375" indent="-233363">
              <a:lnSpc>
                <a:spcPct val="120000"/>
              </a:lnSpc>
            </a:pP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Reduction of a few custom duties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(but bad effects on introduction of CESS)</a:t>
            </a:r>
          </a:p>
          <a:p>
            <a:pPr marL="460375" indent="-233363">
              <a:lnSpc>
                <a:spcPct val="120000"/>
              </a:lnSpc>
            </a:pP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Introduction of GST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by amalgamating multiple taxes (Liquor, tobacco, vehicles, certain Agro products).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n-US" sz="23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* 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Persons Released 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(Due to the threshold/abolishing) - Close the tax file w.e.f. 01.01.2020.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6EFE2F-F6A7-467E-95F2-2D8529866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1D3BB-F4F1-4E3A-A10C-FC6C006EB99A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8063C72-FD4F-43A3-BAA4-5F544E1B92FF}"/>
              </a:ext>
            </a:extLst>
          </p:cNvPr>
          <p:cNvSpPr/>
          <p:nvPr/>
        </p:nvSpPr>
        <p:spPr>
          <a:xfrm>
            <a:off x="0" y="3504"/>
            <a:ext cx="12192000" cy="134561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45000">
                <a:srgbClr val="70BFFB">
                  <a:lumMod val="96000"/>
                  <a:lumOff val="4000"/>
                </a:srgbClr>
              </a:gs>
              <a:gs pos="0">
                <a:srgbClr val="0099FF">
                  <a:lumMod val="99000"/>
                </a:srgbClr>
              </a:gs>
              <a:gs pos="84000">
                <a:schemeClr val="accent1">
                  <a:tint val="23500"/>
                  <a:satMod val="160000"/>
                  <a:lumMod val="32000"/>
                  <a:lumOff val="68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D2C11AC-F5F7-4F3B-A542-D28EF01CD489}"/>
              </a:ext>
            </a:extLst>
          </p:cNvPr>
          <p:cNvSpPr/>
          <p:nvPr/>
        </p:nvSpPr>
        <p:spPr>
          <a:xfrm>
            <a:off x="0" y="6731880"/>
            <a:ext cx="12192000" cy="20620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45000">
                <a:srgbClr val="70BFFB">
                  <a:lumMod val="96000"/>
                  <a:lumOff val="4000"/>
                </a:srgbClr>
              </a:gs>
              <a:gs pos="0">
                <a:srgbClr val="0099FF">
                  <a:lumMod val="99000"/>
                </a:srgbClr>
              </a:gs>
              <a:gs pos="84000">
                <a:schemeClr val="accent1">
                  <a:tint val="23500"/>
                  <a:satMod val="160000"/>
                  <a:lumMod val="32000"/>
                  <a:lumOff val="68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F1A91E-867F-4E63-9E7B-25A35F413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875" y="136524"/>
            <a:ext cx="10559142" cy="1032709"/>
          </a:xfrm>
        </p:spPr>
        <p:txBody>
          <a:bodyPr>
            <a:normAutofit fontScale="90000"/>
          </a:bodyPr>
          <a:lstStyle/>
          <a:p>
            <a:pPr marL="396875" indent="-396875"/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  <a:cs typeface="AngsanaUPC" panose="02020603050405020304" pitchFamily="18" charset="-34"/>
              </a:rPr>
              <a:t>3.	Tax Concessions /Reliefs to SMEs (P</a:t>
            </a:r>
            <a:r>
              <a:rPr lang="en-US" sz="2900" b="1" dirty="0">
                <a:latin typeface="Cambria" panose="02040503050406030204" pitchFamily="18" charset="0"/>
                <a:ea typeface="Cambria" panose="02040503050406030204" pitchFamily="18" charset="0"/>
                <a:cs typeface="AngsanaUPC" panose="02020603050405020304" pitchFamily="18" charset="-34"/>
              </a:rPr>
              <a:t>roposed)(</a:t>
            </a:r>
            <a:r>
              <a:rPr lang="en-US" sz="2900" b="1" dirty="0" err="1">
                <a:latin typeface="Cambria" panose="02040503050406030204" pitchFamily="18" charset="0"/>
                <a:ea typeface="Cambria" panose="02040503050406030204" pitchFamily="18" charset="0"/>
                <a:cs typeface="AngsanaUPC" panose="02020603050405020304" pitchFamily="18" charset="-34"/>
              </a:rPr>
              <a:t>Contd</a:t>
            </a:r>
            <a:r>
              <a:rPr lang="en-US" sz="2900" b="1" dirty="0">
                <a:latin typeface="Cambria" panose="02040503050406030204" pitchFamily="18" charset="0"/>
                <a:ea typeface="Cambria" panose="02040503050406030204" pitchFamily="18" charset="0"/>
                <a:cs typeface="AngsanaUPC" panose="02020603050405020304" pitchFamily="18" charset="-34"/>
              </a:rPr>
              <a:t>…)</a:t>
            </a:r>
          </a:p>
        </p:txBody>
      </p:sp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DE88BF53-4A2A-4891-81F8-49AC0DF1B2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8117" y="-115076"/>
            <a:ext cx="1543883" cy="1591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7993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BFE9A6-E889-4103-B8DE-759E21300A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19922" y="1101261"/>
            <a:ext cx="12192000" cy="5713159"/>
          </a:xfrm>
        </p:spPr>
        <p:txBody>
          <a:bodyPr>
            <a:noAutofit/>
          </a:bodyPr>
          <a:lstStyle/>
          <a:p>
            <a:pPr marL="465138" indent="-231775">
              <a:lnSpc>
                <a:spcPct val="150000"/>
              </a:lnSpc>
            </a:pP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Income Tax</a:t>
            </a:r>
          </a:p>
          <a:p>
            <a:pPr marL="914400" indent="-341313" algn="just">
              <a:lnSpc>
                <a:spcPct val="100000"/>
              </a:lnSpc>
            </a:pP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Removal of </a:t>
            </a:r>
            <a:r>
              <a:rPr lang="en-US" sz="2400" u="sng" dirty="0">
                <a:latin typeface="Cambria" panose="02040503050406030204" pitchFamily="18" charset="0"/>
                <a:ea typeface="Cambria" panose="02040503050406030204" pitchFamily="18" charset="0"/>
              </a:rPr>
              <a:t>individuals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’ tax exemption </a:t>
            </a:r>
            <a:r>
              <a:rPr lang="en-US" sz="2400" u="sng" dirty="0">
                <a:latin typeface="Cambria" panose="02040503050406030204" pitchFamily="18" charset="0"/>
                <a:ea typeface="Cambria" panose="02040503050406030204" pitchFamily="18" charset="0"/>
              </a:rPr>
              <a:t>limit of Rs. 15mn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on foreign services.</a:t>
            </a:r>
          </a:p>
          <a:p>
            <a:pPr marL="914400" indent="-341313" algn="just">
              <a:lnSpc>
                <a:spcPct val="150000"/>
              </a:lnSpc>
            </a:pP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Exempting </a:t>
            </a:r>
            <a:r>
              <a:rPr lang="en-US" sz="2400" u="sng" dirty="0">
                <a:latin typeface="Cambria" panose="02040503050406030204" pitchFamily="18" charset="0"/>
                <a:ea typeface="Cambria" panose="02040503050406030204" pitchFamily="18" charset="0"/>
              </a:rPr>
              <a:t>Agro Farming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u="sng" dirty="0">
                <a:latin typeface="Cambria" panose="02040503050406030204" pitchFamily="18" charset="0"/>
                <a:ea typeface="Cambria" panose="02040503050406030204" pitchFamily="18" charset="0"/>
              </a:rPr>
              <a:t>IT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&amp; </a:t>
            </a:r>
            <a:r>
              <a:rPr lang="en-US" sz="2400" u="sng" dirty="0">
                <a:latin typeface="Cambria" panose="02040503050406030204" pitchFamily="18" charset="0"/>
                <a:ea typeface="Cambria" panose="02040503050406030204" pitchFamily="18" charset="0"/>
              </a:rPr>
              <a:t>Foreign Services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income of </a:t>
            </a:r>
            <a:r>
              <a:rPr lang="en-US" sz="2400" u="sng" dirty="0">
                <a:latin typeface="Cambria" panose="02040503050406030204" pitchFamily="18" charset="0"/>
                <a:ea typeface="Cambria" panose="02040503050406030204" pitchFamily="18" charset="0"/>
              </a:rPr>
              <a:t>any person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914400" indent="-341313" algn="just">
              <a:lnSpc>
                <a:spcPct val="150000"/>
              </a:lnSpc>
            </a:pP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For 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proprietors, partners, directors &amp; other employees 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- Tax benefits from;</a:t>
            </a:r>
          </a:p>
          <a:p>
            <a:pPr marL="1658938" indent="-687388" algn="just">
              <a:lnSpc>
                <a:spcPct val="100000"/>
              </a:lnSpc>
              <a:buNone/>
            </a:pP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(a)  Increasing the </a:t>
            </a:r>
            <a:r>
              <a:rPr lang="en-US" sz="2400" u="sng" dirty="0">
                <a:latin typeface="Cambria" panose="02040503050406030204" pitchFamily="18" charset="0"/>
                <a:ea typeface="Cambria" panose="02040503050406030204" pitchFamily="18" charset="0"/>
              </a:rPr>
              <a:t>individuals’ personal allowance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up to Rs.3mn p.a.</a:t>
            </a:r>
          </a:p>
          <a:p>
            <a:pPr marL="1487488" indent="-515938" algn="just">
              <a:lnSpc>
                <a:spcPct val="100000"/>
              </a:lnSpc>
              <a:buNone/>
            </a:pP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(b) Introduction of </a:t>
            </a:r>
            <a:r>
              <a:rPr lang="en-US" sz="2400" u="sng" dirty="0">
                <a:latin typeface="Cambria" panose="02040503050406030204" pitchFamily="18" charset="0"/>
                <a:ea typeface="Cambria" panose="02040503050406030204" pitchFamily="18" charset="0"/>
              </a:rPr>
              <a:t>expenditure relief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of Rs.1.2mn.</a:t>
            </a:r>
          </a:p>
          <a:p>
            <a:pPr marL="1487488" indent="-515938" algn="just">
              <a:lnSpc>
                <a:spcPct val="100000"/>
              </a:lnSpc>
              <a:buNone/>
            </a:pP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	(health, medical insurance, local education, housing loan interest, approved pension scheme contributions, purchase of equity/security)</a:t>
            </a:r>
          </a:p>
          <a:p>
            <a:pPr marL="1658938" indent="-687388" algn="just">
              <a:lnSpc>
                <a:spcPct val="100000"/>
              </a:lnSpc>
              <a:buNone/>
            </a:pP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(c) Widening of tax slabs 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(Rs.3mn each) 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&amp; introduction of 3 rates 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6%,12% &amp;18%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</a:p>
          <a:p>
            <a:pPr marL="1658938" indent="-687388" algn="just">
              <a:lnSpc>
                <a:spcPct val="100000"/>
              </a:lnSpc>
              <a:buNone/>
            </a:pP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(d) Concessions on Terminal benefits 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(Rs.10mn @ 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0%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, next Rs. 10mn@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6%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&amp; balance@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12%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6EFE2F-F6A7-467E-95F2-2D8529866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1D3BB-F4F1-4E3A-A10C-FC6C006EB99A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8063C72-FD4F-43A3-BAA4-5F544E1B92FF}"/>
              </a:ext>
            </a:extLst>
          </p:cNvPr>
          <p:cNvSpPr/>
          <p:nvPr/>
        </p:nvSpPr>
        <p:spPr>
          <a:xfrm>
            <a:off x="0" y="-405420"/>
            <a:ext cx="12192000" cy="146748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45000">
                <a:srgbClr val="70BFFB">
                  <a:lumMod val="96000"/>
                  <a:lumOff val="4000"/>
                </a:srgbClr>
              </a:gs>
              <a:gs pos="0">
                <a:srgbClr val="0099FF">
                  <a:lumMod val="99000"/>
                </a:srgbClr>
              </a:gs>
              <a:gs pos="84000">
                <a:schemeClr val="accent1">
                  <a:tint val="23500"/>
                  <a:satMod val="160000"/>
                  <a:lumMod val="32000"/>
                  <a:lumOff val="68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D2C11AC-F5F7-4F3B-A542-D28EF01CD489}"/>
              </a:ext>
            </a:extLst>
          </p:cNvPr>
          <p:cNvSpPr/>
          <p:nvPr/>
        </p:nvSpPr>
        <p:spPr>
          <a:xfrm>
            <a:off x="0" y="6731880"/>
            <a:ext cx="12192000" cy="20620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45000">
                <a:srgbClr val="70BFFB">
                  <a:lumMod val="96000"/>
                  <a:lumOff val="4000"/>
                </a:srgbClr>
              </a:gs>
              <a:gs pos="0">
                <a:srgbClr val="0099FF">
                  <a:lumMod val="99000"/>
                </a:srgbClr>
              </a:gs>
              <a:gs pos="84000">
                <a:schemeClr val="accent1">
                  <a:tint val="23500"/>
                  <a:satMod val="160000"/>
                  <a:lumMod val="32000"/>
                  <a:lumOff val="68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F1A91E-867F-4E63-9E7B-25A35F413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424" y="-160739"/>
            <a:ext cx="10318121" cy="1050492"/>
          </a:xfrm>
        </p:spPr>
        <p:txBody>
          <a:bodyPr>
            <a:normAutofit fontScale="90000"/>
          </a:bodyPr>
          <a:lstStyle/>
          <a:p>
            <a:pPr marL="396875" indent="-396875"/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  <a:cs typeface="AngsanaUPC" panose="02020603050405020304" pitchFamily="18" charset="-34"/>
              </a:rPr>
              <a:t>3.	Tax Concessions/Reliefs to SMEs</a:t>
            </a:r>
            <a:r>
              <a:rPr lang="en-US" sz="2900" b="1" dirty="0">
                <a:latin typeface="Cambria" panose="02040503050406030204" pitchFamily="18" charset="0"/>
                <a:ea typeface="Cambria" panose="02040503050406030204" pitchFamily="18" charset="0"/>
                <a:cs typeface="AngsanaUPC" panose="02020603050405020304" pitchFamily="18" charset="-34"/>
              </a:rPr>
              <a:t>(Proposed)(</a:t>
            </a:r>
            <a:r>
              <a:rPr lang="en-US" sz="2900" b="1" dirty="0" err="1">
                <a:latin typeface="Cambria" panose="02040503050406030204" pitchFamily="18" charset="0"/>
                <a:ea typeface="Cambria" panose="02040503050406030204" pitchFamily="18" charset="0"/>
                <a:cs typeface="AngsanaUPC" panose="02020603050405020304" pitchFamily="18" charset="-34"/>
              </a:rPr>
              <a:t>Contd</a:t>
            </a:r>
            <a:r>
              <a:rPr lang="en-US" sz="2900" b="1" dirty="0">
                <a:latin typeface="Cambria" panose="02040503050406030204" pitchFamily="18" charset="0"/>
                <a:ea typeface="Cambria" panose="02040503050406030204" pitchFamily="18" charset="0"/>
                <a:cs typeface="AngsanaUPC" panose="02020603050405020304" pitchFamily="18" charset="-34"/>
              </a:rPr>
              <a:t>…)</a:t>
            </a:r>
          </a:p>
        </p:txBody>
      </p:sp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DE88BF53-4A2A-4891-81F8-49AC0DF1B2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3836" y="-405420"/>
            <a:ext cx="1729473" cy="1539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9582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BFE9A6-E889-4103-B8DE-759E21300A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392" y="1351722"/>
            <a:ext cx="11869215" cy="5237889"/>
          </a:xfrm>
        </p:spPr>
        <p:txBody>
          <a:bodyPr>
            <a:noAutofit/>
          </a:bodyPr>
          <a:lstStyle/>
          <a:p>
            <a:pPr marL="284163" indent="-231775">
              <a:lnSpc>
                <a:spcPct val="100000"/>
              </a:lnSpc>
              <a:spcBef>
                <a:spcPts val="600"/>
              </a:spcBef>
            </a:pP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WHT - 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Abolition of most of the WHTs of Residents </a:t>
            </a:r>
          </a:p>
          <a:p>
            <a:pPr marL="52388" indent="1322388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800" i="1" dirty="0">
                <a:latin typeface="Cambria" panose="02040503050406030204" pitchFamily="18" charset="0"/>
                <a:ea typeface="Cambria" panose="02040503050406030204" pitchFamily="18" charset="0"/>
              </a:rPr>
              <a:t>(Business freedom &amp; relaxing from 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WHT </a:t>
            </a:r>
            <a:r>
              <a:rPr lang="en-US" sz="2800" i="1" dirty="0">
                <a:latin typeface="Cambria" panose="02040503050406030204" pitchFamily="18" charset="0"/>
                <a:ea typeface="Cambria" panose="02040503050406030204" pitchFamily="18" charset="0"/>
              </a:rPr>
              <a:t>agency services)</a:t>
            </a:r>
          </a:p>
          <a:p>
            <a:pPr marL="284163" indent="-231775">
              <a:lnSpc>
                <a:spcPct val="200000"/>
              </a:lnSpc>
              <a:spcBef>
                <a:spcPts val="600"/>
              </a:spcBef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</a:rPr>
              <a:t>Income Tax relating to Partnerships –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marL="52388" indent="231775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(Joint Venture is also a partnership)</a:t>
            </a:r>
          </a:p>
          <a:p>
            <a:pPr marL="914400" indent="-341313" algn="just" fontAlgn="base">
              <a:lnSpc>
                <a:spcPct val="100000"/>
              </a:lnSpc>
              <a:spcBef>
                <a:spcPts val="600"/>
              </a:spcBef>
              <a:tabLst>
                <a:tab pos="11199813" algn="l"/>
              </a:tabLst>
            </a:pP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Change of WHT of 8% on </a:t>
            </a:r>
            <a:r>
              <a:rPr lang="en-US" sz="2600" u="sng" dirty="0">
                <a:latin typeface="Cambria" panose="02040503050406030204" pitchFamily="18" charset="0"/>
                <a:ea typeface="Cambria" panose="02040503050406030204" pitchFamily="18" charset="0"/>
              </a:rPr>
              <a:t>allocation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to P/ship Tax of 6% (tax credits available)</a:t>
            </a:r>
          </a:p>
          <a:p>
            <a:pPr marL="914400" indent="-341313" algn="just" fontAlgn="base">
              <a:lnSpc>
                <a:spcPct val="150000"/>
              </a:lnSpc>
              <a:spcBef>
                <a:spcPts val="600"/>
              </a:spcBef>
              <a:tabLst>
                <a:tab pos="11199813" algn="l"/>
              </a:tabLst>
            </a:pP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Introduction of Rs. 1 Mn. relief from AI to arrive in TI (w.e.f. 01.01.2020)</a:t>
            </a:r>
          </a:p>
          <a:p>
            <a:pPr marL="57150" indent="-57150" algn="just" fontAlgn="base">
              <a:lnSpc>
                <a:spcPct val="100000"/>
              </a:lnSpc>
              <a:spcBef>
                <a:spcPts val="600"/>
              </a:spcBef>
              <a:buNone/>
              <a:tabLst>
                <a:tab pos="11199813" algn="l"/>
              </a:tabLst>
            </a:pP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6EFE2F-F6A7-467E-95F2-2D8529866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127" y="6356350"/>
            <a:ext cx="2743673" cy="365125"/>
          </a:xfrm>
        </p:spPr>
        <p:txBody>
          <a:bodyPr/>
          <a:lstStyle/>
          <a:p>
            <a:fld id="{B911D3BB-F4F1-4E3A-A10C-FC6C006EB99A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8063C72-FD4F-43A3-BAA4-5F544E1B92FF}"/>
              </a:ext>
            </a:extLst>
          </p:cNvPr>
          <p:cNvSpPr/>
          <p:nvPr/>
        </p:nvSpPr>
        <p:spPr>
          <a:xfrm>
            <a:off x="0" y="-200958"/>
            <a:ext cx="12192000" cy="132521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45000">
                <a:srgbClr val="70BFFB">
                  <a:lumMod val="96000"/>
                  <a:lumOff val="4000"/>
                </a:srgbClr>
              </a:gs>
              <a:gs pos="0">
                <a:srgbClr val="0099FF">
                  <a:lumMod val="99000"/>
                </a:srgbClr>
              </a:gs>
              <a:gs pos="84000">
                <a:schemeClr val="accent1">
                  <a:tint val="23500"/>
                  <a:satMod val="160000"/>
                  <a:lumMod val="32000"/>
                  <a:lumOff val="68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D2C11AC-F5F7-4F3B-A542-D28EF01CD489}"/>
              </a:ext>
            </a:extLst>
          </p:cNvPr>
          <p:cNvSpPr/>
          <p:nvPr/>
        </p:nvSpPr>
        <p:spPr>
          <a:xfrm>
            <a:off x="0" y="6731880"/>
            <a:ext cx="12192000" cy="20620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45000">
                <a:srgbClr val="70BFFB">
                  <a:lumMod val="96000"/>
                  <a:lumOff val="4000"/>
                </a:srgbClr>
              </a:gs>
              <a:gs pos="0">
                <a:srgbClr val="0099FF">
                  <a:lumMod val="99000"/>
                </a:srgbClr>
              </a:gs>
              <a:gs pos="84000">
                <a:schemeClr val="accent1">
                  <a:tint val="23500"/>
                  <a:satMod val="160000"/>
                  <a:lumMod val="32000"/>
                  <a:lumOff val="68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F1A91E-867F-4E63-9E7B-25A35F413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771" y="136525"/>
            <a:ext cx="10194755" cy="579092"/>
          </a:xfrm>
        </p:spPr>
        <p:txBody>
          <a:bodyPr>
            <a:normAutofit fontScale="90000"/>
          </a:bodyPr>
          <a:lstStyle/>
          <a:p>
            <a:pPr marL="396875" indent="-396875"/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  <a:cs typeface="AngsanaUPC" panose="02020603050405020304" pitchFamily="18" charset="-34"/>
              </a:rPr>
              <a:t>3.	Tax Concessions /Reliefs to SMEs </a:t>
            </a:r>
            <a:r>
              <a:rPr lang="en-US" sz="2900" b="1" dirty="0">
                <a:latin typeface="Cambria" panose="02040503050406030204" pitchFamily="18" charset="0"/>
                <a:ea typeface="Cambria" panose="02040503050406030204" pitchFamily="18" charset="0"/>
                <a:cs typeface="AngsanaUPC" panose="02020603050405020304" pitchFamily="18" charset="-34"/>
              </a:rPr>
              <a:t>(Proposed)(</a:t>
            </a:r>
            <a:r>
              <a:rPr lang="en-US" sz="2900" b="1" dirty="0" err="1">
                <a:latin typeface="Cambria" panose="02040503050406030204" pitchFamily="18" charset="0"/>
                <a:ea typeface="Cambria" panose="02040503050406030204" pitchFamily="18" charset="0"/>
                <a:cs typeface="AngsanaUPC" panose="02020603050405020304" pitchFamily="18" charset="-34"/>
              </a:rPr>
              <a:t>Contd</a:t>
            </a:r>
            <a:r>
              <a:rPr lang="en-US" sz="2900" b="1" dirty="0">
                <a:latin typeface="Cambria" panose="02040503050406030204" pitchFamily="18" charset="0"/>
                <a:ea typeface="Cambria" panose="02040503050406030204" pitchFamily="18" charset="0"/>
                <a:cs typeface="AngsanaUPC" panose="02020603050405020304" pitchFamily="18" charset="-34"/>
              </a:rPr>
              <a:t>…)</a:t>
            </a:r>
          </a:p>
        </p:txBody>
      </p:sp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DE88BF53-4A2A-4891-81F8-49AC0DF1B2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6734" y="-242280"/>
            <a:ext cx="1550121" cy="1508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6642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hape, arrow&#10;&#10;Description automatically generated">
            <a:extLst>
              <a:ext uri="{FF2B5EF4-FFF2-40B4-BE49-F238E27FC236}">
                <a16:creationId xmlns:a16="http://schemas.microsoft.com/office/drawing/2014/main" id="{987ED69E-0805-4AB8-8645-872398FD1C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026" y="2953061"/>
            <a:ext cx="5951096" cy="378421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242CDE-F786-4155-A80A-DF015A6ED4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347" y="1675237"/>
            <a:ext cx="11705455" cy="1470307"/>
          </a:xfrm>
        </p:spPr>
        <p:txBody>
          <a:bodyPr>
            <a:norm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(iii)  Other Tax Concessions / Reliefs Proposed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95BEE2-E6C8-4E2D-BEAE-692493A57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1D3BB-F4F1-4E3A-A10C-FC6C006EB99A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2CE2216-69CE-4EC1-AC20-B3E479011B65}"/>
              </a:ext>
            </a:extLst>
          </p:cNvPr>
          <p:cNvSpPr/>
          <p:nvPr/>
        </p:nvSpPr>
        <p:spPr>
          <a:xfrm>
            <a:off x="0" y="3504"/>
            <a:ext cx="12192000" cy="145044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45000">
                <a:srgbClr val="70BFFB">
                  <a:lumMod val="96000"/>
                  <a:lumOff val="4000"/>
                </a:srgbClr>
              </a:gs>
              <a:gs pos="0">
                <a:srgbClr val="0099FF">
                  <a:lumMod val="99000"/>
                </a:srgbClr>
              </a:gs>
              <a:gs pos="84000">
                <a:schemeClr val="accent1">
                  <a:tint val="23500"/>
                  <a:satMod val="160000"/>
                  <a:lumMod val="32000"/>
                  <a:lumOff val="68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BF4D08-8868-42A2-A5F7-5585317BE99A}"/>
              </a:ext>
            </a:extLst>
          </p:cNvPr>
          <p:cNvSpPr/>
          <p:nvPr/>
        </p:nvSpPr>
        <p:spPr>
          <a:xfrm>
            <a:off x="0" y="6731880"/>
            <a:ext cx="12192000" cy="20620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45000">
                <a:srgbClr val="70BFFB">
                  <a:lumMod val="96000"/>
                  <a:lumOff val="4000"/>
                </a:srgbClr>
              </a:gs>
              <a:gs pos="0">
                <a:srgbClr val="0099FF">
                  <a:lumMod val="99000"/>
                </a:srgbClr>
              </a:gs>
              <a:gs pos="84000">
                <a:schemeClr val="accent1">
                  <a:tint val="23500"/>
                  <a:satMod val="160000"/>
                  <a:lumMod val="32000"/>
                  <a:lumOff val="68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611D9C-BBB6-41F1-ACCB-AFB9199F80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72" y="51116"/>
            <a:ext cx="10666107" cy="1402837"/>
          </a:xfrm>
        </p:spPr>
        <p:txBody>
          <a:bodyPr>
            <a:normAutofit/>
          </a:bodyPr>
          <a:lstStyle/>
          <a:p>
            <a:pPr marL="517525" indent="-517525">
              <a:tabLst>
                <a:tab pos="460375" algn="l"/>
              </a:tabLst>
            </a:pP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  <a:cs typeface="AngsanaUPC" panose="02020603050405020304" pitchFamily="18" charset="-34"/>
              </a:rPr>
              <a:t>4.	Tax Concessions/Reliefs to SMEs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  <a:cs typeface="AngsanaUPC" panose="02020603050405020304" pitchFamily="18" charset="-34"/>
              </a:rPr>
              <a:t> </a:t>
            </a: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ngsanaUPC" panose="02020603050405020304" pitchFamily="18" charset="-34"/>
              </a:rPr>
              <a:t>(Other)</a:t>
            </a:r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B73DA5D2-8FB0-49D1-85E1-2A26A814F8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3036" y="-145729"/>
            <a:ext cx="1733819" cy="174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5951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BFE9A6-E889-4103-B8DE-759E21300A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308" y="1604011"/>
            <a:ext cx="11869215" cy="5136923"/>
          </a:xfrm>
        </p:spPr>
        <p:txBody>
          <a:bodyPr>
            <a:noAutofit/>
          </a:bodyPr>
          <a:lstStyle/>
          <a:p>
            <a:pPr marL="341313" indent="-284163" algn="just" fontAlgn="base">
              <a:lnSpc>
                <a:spcPct val="150000"/>
              </a:lnSpc>
              <a:spcBef>
                <a:spcPts val="600"/>
              </a:spcBef>
              <a:tabLst>
                <a:tab pos="11199813" algn="l"/>
              </a:tabLst>
            </a:pP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Proposing of </a:t>
            </a:r>
            <a:r>
              <a:rPr lang="en-US" sz="2400" u="sng" dirty="0">
                <a:latin typeface="Cambria" panose="02040503050406030204" pitchFamily="18" charset="0"/>
                <a:ea typeface="Cambria" panose="02040503050406030204" pitchFamily="18" charset="0"/>
              </a:rPr>
              <a:t>continuity of tax policies 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for next 5 years without changes.</a:t>
            </a:r>
          </a:p>
          <a:p>
            <a:pPr marL="341313" indent="-284163" algn="just"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Concession on VAT liability on products manufactured with materials exempted from import VAT.</a:t>
            </a:r>
          </a:p>
          <a:p>
            <a:pPr marL="341313" indent="-284163" algn="just"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Introduction of a CESS on imports as a measure of promoting local manufacturing.</a:t>
            </a:r>
          </a:p>
          <a:p>
            <a:pPr marL="341313" indent="-284163" algn="just"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Import duty reduction on vehicle spare parts to promote repairs &amp; local assembling.</a:t>
            </a:r>
          </a:p>
          <a:p>
            <a:pPr marL="341313" indent="-284163" algn="just"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7 years IT holiday on boat manufacturing.</a:t>
            </a:r>
          </a:p>
          <a:p>
            <a:pPr marL="341313" indent="-284163" algn="just"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5years IT holiday for private professional training businesses doubling student number.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6EFE2F-F6A7-467E-95F2-2D8529866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127" y="6356350"/>
            <a:ext cx="2743673" cy="365125"/>
          </a:xfrm>
        </p:spPr>
        <p:txBody>
          <a:bodyPr/>
          <a:lstStyle/>
          <a:p>
            <a:fld id="{B911D3BB-F4F1-4E3A-A10C-FC6C006EB99A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8063C72-FD4F-43A3-BAA4-5F544E1B92FF}"/>
              </a:ext>
            </a:extLst>
          </p:cNvPr>
          <p:cNvSpPr/>
          <p:nvPr/>
        </p:nvSpPr>
        <p:spPr>
          <a:xfrm>
            <a:off x="0" y="-200958"/>
            <a:ext cx="12192000" cy="146748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45000">
                <a:srgbClr val="70BFFB">
                  <a:lumMod val="96000"/>
                  <a:lumOff val="4000"/>
                </a:srgbClr>
              </a:gs>
              <a:gs pos="0">
                <a:srgbClr val="0099FF">
                  <a:lumMod val="99000"/>
                </a:srgbClr>
              </a:gs>
              <a:gs pos="84000">
                <a:schemeClr val="accent1">
                  <a:tint val="23500"/>
                  <a:satMod val="160000"/>
                  <a:lumMod val="32000"/>
                  <a:lumOff val="68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D2C11AC-F5F7-4F3B-A542-D28EF01CD489}"/>
              </a:ext>
            </a:extLst>
          </p:cNvPr>
          <p:cNvSpPr/>
          <p:nvPr/>
        </p:nvSpPr>
        <p:spPr>
          <a:xfrm>
            <a:off x="0" y="6731880"/>
            <a:ext cx="12192000" cy="20620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45000">
                <a:srgbClr val="70BFFB">
                  <a:lumMod val="96000"/>
                  <a:lumOff val="4000"/>
                </a:srgbClr>
              </a:gs>
              <a:gs pos="0">
                <a:srgbClr val="0099FF">
                  <a:lumMod val="99000"/>
                </a:srgbClr>
              </a:gs>
              <a:gs pos="84000">
                <a:schemeClr val="accent1">
                  <a:tint val="23500"/>
                  <a:satMod val="160000"/>
                  <a:lumMod val="32000"/>
                  <a:lumOff val="68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F1A91E-867F-4E63-9E7B-25A35F413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771" y="136525"/>
            <a:ext cx="10194755" cy="579092"/>
          </a:xfrm>
        </p:spPr>
        <p:txBody>
          <a:bodyPr>
            <a:normAutofit fontScale="90000"/>
          </a:bodyPr>
          <a:lstStyle/>
          <a:p>
            <a:pPr marL="396875" indent="-396875"/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  <a:cs typeface="AngsanaUPC" panose="02020603050405020304" pitchFamily="18" charset="-34"/>
              </a:rPr>
              <a:t>4.	Tax Concessions /Reliefs to SMEs </a:t>
            </a:r>
            <a:r>
              <a:rPr lang="en-US" sz="2900" b="1" dirty="0">
                <a:latin typeface="Cambria" panose="02040503050406030204" pitchFamily="18" charset="0"/>
                <a:ea typeface="Cambria" panose="02040503050406030204" pitchFamily="18" charset="0"/>
                <a:cs typeface="AngsanaUPC" panose="02020603050405020304" pitchFamily="18" charset="-34"/>
              </a:rPr>
              <a:t>(Other)(Contd.)</a:t>
            </a:r>
          </a:p>
        </p:txBody>
      </p:sp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DE88BF53-4A2A-4891-81F8-49AC0DF1B2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6734" y="-242280"/>
            <a:ext cx="1550121" cy="1508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9208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BFE9A6-E889-4103-B8DE-759E21300A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308" y="1604011"/>
            <a:ext cx="11869215" cy="5136923"/>
          </a:xfrm>
        </p:spPr>
        <p:txBody>
          <a:bodyPr>
            <a:noAutofit/>
          </a:bodyPr>
          <a:lstStyle/>
          <a:p>
            <a:pPr marL="341313" indent="-284163" algn="just" fontAlgn="base">
              <a:lnSpc>
                <a:spcPct val="150000"/>
              </a:lnSpc>
              <a:spcBef>
                <a:spcPts val="600"/>
              </a:spcBef>
              <a:tabLst>
                <a:tab pos="11199813" algn="l"/>
              </a:tabLst>
            </a:pP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Establishing a Special Tax Appeal Court.</a:t>
            </a:r>
            <a:r>
              <a:rPr lang="en-US" sz="2400" u="sng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marL="341313" indent="-284163" algn="just" fontAlgn="base">
              <a:lnSpc>
                <a:spcPct val="150000"/>
              </a:lnSpc>
              <a:spcBef>
                <a:spcPts val="600"/>
              </a:spcBef>
              <a:tabLst>
                <a:tab pos="11199813" algn="l"/>
              </a:tabLst>
            </a:pPr>
            <a:r>
              <a:rPr lang="en-US" sz="2400" u="sng" dirty="0">
                <a:latin typeface="Cambria" panose="02040503050406030204" pitchFamily="18" charset="0"/>
                <a:ea typeface="Cambria" panose="02040503050406030204" pitchFamily="18" charset="0"/>
              </a:rPr>
              <a:t>Compulsory e-filing 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of Company IT returns (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w.e.f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01.04.2021)</a:t>
            </a:r>
          </a:p>
          <a:p>
            <a:pPr marL="341313" indent="-284163" algn="just" fontAlgn="base">
              <a:lnSpc>
                <a:spcPct val="150000"/>
              </a:lnSpc>
              <a:spcBef>
                <a:spcPts val="600"/>
              </a:spcBef>
              <a:tabLst>
                <a:tab pos="11199813" algn="l"/>
              </a:tabLst>
            </a:pP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R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Palladio Uralic"/>
              </a:rPr>
              <a:t>elease the interest income of the welfare societies and institutions from 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Palladio Uralic"/>
              </a:rPr>
              <a:t>IT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Palladio Uralic"/>
              </a:rPr>
              <a:t>.</a:t>
            </a:r>
          </a:p>
          <a:p>
            <a:pPr marL="341313" indent="-284163" algn="just" fontAlgn="base">
              <a:lnSpc>
                <a:spcPct val="100000"/>
              </a:lnSpc>
              <a:spcBef>
                <a:spcPts val="600"/>
              </a:spcBef>
              <a:tabLst>
                <a:tab pos="11199813" algn="l"/>
              </a:tabLst>
            </a:pPr>
            <a:r>
              <a:rPr lang="en-US" sz="2400" dirty="0">
                <a:latin typeface="Palladio Uralic"/>
                <a:ea typeface="Palladio Uralic"/>
                <a:cs typeface="Palladio Uralic"/>
              </a:rPr>
              <a:t>To simplify, </a:t>
            </a:r>
            <a:r>
              <a:rPr lang="en-US" sz="2400" dirty="0">
                <a:effectLst/>
                <a:latin typeface="Palladio Uralic"/>
                <a:ea typeface="Palladio Uralic"/>
                <a:cs typeface="Palladio Uralic"/>
              </a:rPr>
              <a:t>Capital Gains will be calculated on the higher of the sale price or the assessed value of a property. </a:t>
            </a:r>
          </a:p>
          <a:p>
            <a:pPr marL="341313" indent="-284163" algn="just" fontAlgn="base">
              <a:lnSpc>
                <a:spcPct val="150000"/>
              </a:lnSpc>
              <a:spcBef>
                <a:spcPts val="600"/>
              </a:spcBef>
              <a:tabLst>
                <a:tab pos="11199813" algn="l"/>
              </a:tabLst>
            </a:pPr>
            <a:r>
              <a:rPr lang="en-US" sz="2400" dirty="0">
                <a:effectLst/>
                <a:latin typeface="Palladio Uralic"/>
                <a:ea typeface="Palladio Uralic"/>
                <a:cs typeface="Palladio Uralic"/>
              </a:rPr>
              <a:t>7 years tax holiday for all renewable energy</a:t>
            </a:r>
            <a:r>
              <a:rPr lang="en-US" sz="2400" spc="-60" dirty="0">
                <a:effectLst/>
                <a:latin typeface="Palladio Uralic"/>
                <a:ea typeface="Palladio Uralic"/>
                <a:cs typeface="Palladio Uralic"/>
              </a:rPr>
              <a:t> </a:t>
            </a:r>
            <a:r>
              <a:rPr lang="en-US" sz="2400" dirty="0">
                <a:effectLst/>
                <a:latin typeface="Palladio Uralic"/>
                <a:ea typeface="Palladio Uralic"/>
                <a:cs typeface="Palladio Uralic"/>
              </a:rPr>
              <a:t>projects.</a:t>
            </a:r>
            <a:endParaRPr lang="en-US" sz="2400" dirty="0">
              <a:solidFill>
                <a:srgbClr val="1F2023"/>
              </a:solidFill>
              <a:effectLst/>
              <a:latin typeface="Palladio Uralic"/>
              <a:ea typeface="Palladio Uralic"/>
              <a:cs typeface="Palladio Uralic"/>
            </a:endParaRPr>
          </a:p>
          <a:p>
            <a:pPr marL="341313" indent="-284163" algn="just" fontAlgn="base">
              <a:lnSpc>
                <a:spcPct val="150000"/>
              </a:lnSpc>
              <a:spcBef>
                <a:spcPts val="600"/>
              </a:spcBef>
              <a:tabLst>
                <a:tab pos="11199813" algn="l"/>
              </a:tabLst>
            </a:pPr>
            <a:r>
              <a:rPr lang="en-US" sz="2400" dirty="0">
                <a:effectLst/>
                <a:latin typeface="Palladio Uralic"/>
                <a:ea typeface="Palladio Uralic"/>
                <a:cs typeface="Palladio Uralic"/>
              </a:rPr>
              <a:t>Special commodity levy on importation of selected agricultural</a:t>
            </a:r>
            <a:r>
              <a:rPr lang="en-US" sz="2400" spc="-45" dirty="0">
                <a:effectLst/>
                <a:latin typeface="Palladio Uralic"/>
                <a:ea typeface="Palladio Uralic"/>
                <a:cs typeface="Palladio Uralic"/>
              </a:rPr>
              <a:t> </a:t>
            </a:r>
            <a:r>
              <a:rPr lang="en-US" sz="2400" dirty="0">
                <a:effectLst/>
                <a:latin typeface="Palladio Uralic"/>
                <a:ea typeface="Palladio Uralic"/>
                <a:cs typeface="Palladio Uralic"/>
              </a:rPr>
              <a:t>products.</a:t>
            </a:r>
          </a:p>
          <a:p>
            <a:pPr marL="341313" indent="-284163" algn="just" fontAlgn="base">
              <a:lnSpc>
                <a:spcPct val="150000"/>
              </a:lnSpc>
              <a:spcBef>
                <a:spcPts val="600"/>
              </a:spcBef>
              <a:tabLst>
                <a:tab pos="11199813" algn="l"/>
              </a:tabLst>
            </a:pPr>
            <a:r>
              <a:rPr lang="en-US" sz="2400" dirty="0">
                <a:effectLst/>
                <a:latin typeface="Palladio Uralic"/>
                <a:ea typeface="Palladio Uralic"/>
                <a:cs typeface="Palladio Uralic"/>
              </a:rPr>
              <a:t>Tax amnesty for investment of </a:t>
            </a:r>
            <a:r>
              <a:rPr lang="en-US" sz="2400" dirty="0">
                <a:latin typeface="Palladio Uralic"/>
                <a:ea typeface="Palladio Uralic"/>
                <a:cs typeface="Palladio Uralic"/>
              </a:rPr>
              <a:t>non-tax paid money </a:t>
            </a:r>
            <a:r>
              <a:rPr lang="en-US" sz="2400" dirty="0">
                <a:effectLst/>
                <a:latin typeface="Palladio Uralic"/>
                <a:ea typeface="Palladio Uralic"/>
                <a:cs typeface="Palladio Uralic"/>
              </a:rPr>
              <a:t>by entrepreneurs after</a:t>
            </a:r>
            <a:r>
              <a:rPr lang="en-US" sz="2400" dirty="0">
                <a:latin typeface="Palladio Uralic"/>
                <a:ea typeface="Palladio Uralic"/>
                <a:cs typeface="Palladio Uralic"/>
              </a:rPr>
              <a:t> paying</a:t>
            </a:r>
            <a:r>
              <a:rPr lang="en-US" sz="2400" dirty="0">
                <a:effectLst/>
                <a:latin typeface="Palladio Uralic"/>
                <a:ea typeface="Palladio Uralic"/>
                <a:cs typeface="Palladio Uralic"/>
              </a:rPr>
              <a:t> 1% tax.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1313" indent="-284163" algn="just" fontAlgn="base">
              <a:lnSpc>
                <a:spcPct val="150000"/>
              </a:lnSpc>
              <a:spcBef>
                <a:spcPts val="600"/>
              </a:spcBef>
              <a:tabLst>
                <a:tab pos="11199813" algn="l"/>
              </a:tabLst>
            </a:pPr>
            <a:endParaRPr lang="en-US" sz="1800" dirty="0">
              <a:effectLst/>
              <a:highlight>
                <a:srgbClr val="FFFF00"/>
              </a:highlight>
              <a:latin typeface="Palladio Uralic"/>
              <a:ea typeface="Palladio Uralic"/>
              <a:cs typeface="Palladio Uralic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6EFE2F-F6A7-467E-95F2-2D8529866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127" y="6356350"/>
            <a:ext cx="2743673" cy="365125"/>
          </a:xfrm>
        </p:spPr>
        <p:txBody>
          <a:bodyPr/>
          <a:lstStyle/>
          <a:p>
            <a:fld id="{B911D3BB-F4F1-4E3A-A10C-FC6C006EB99A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8063C72-FD4F-43A3-BAA4-5F544E1B92FF}"/>
              </a:ext>
            </a:extLst>
          </p:cNvPr>
          <p:cNvSpPr/>
          <p:nvPr/>
        </p:nvSpPr>
        <p:spPr>
          <a:xfrm>
            <a:off x="0" y="-200958"/>
            <a:ext cx="12192000" cy="146748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45000">
                <a:srgbClr val="70BFFB">
                  <a:lumMod val="96000"/>
                  <a:lumOff val="4000"/>
                </a:srgbClr>
              </a:gs>
              <a:gs pos="0">
                <a:srgbClr val="0099FF">
                  <a:lumMod val="99000"/>
                </a:srgbClr>
              </a:gs>
              <a:gs pos="84000">
                <a:schemeClr val="accent1">
                  <a:tint val="23500"/>
                  <a:satMod val="160000"/>
                  <a:lumMod val="32000"/>
                  <a:lumOff val="68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D2C11AC-F5F7-4F3B-A542-D28EF01CD489}"/>
              </a:ext>
            </a:extLst>
          </p:cNvPr>
          <p:cNvSpPr/>
          <p:nvPr/>
        </p:nvSpPr>
        <p:spPr>
          <a:xfrm>
            <a:off x="0" y="6731880"/>
            <a:ext cx="12192000" cy="20620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45000">
                <a:srgbClr val="70BFFB">
                  <a:lumMod val="96000"/>
                  <a:lumOff val="4000"/>
                </a:srgbClr>
              </a:gs>
              <a:gs pos="0">
                <a:srgbClr val="0099FF">
                  <a:lumMod val="99000"/>
                </a:srgbClr>
              </a:gs>
              <a:gs pos="84000">
                <a:schemeClr val="accent1">
                  <a:tint val="23500"/>
                  <a:satMod val="160000"/>
                  <a:lumMod val="32000"/>
                  <a:lumOff val="68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F1A91E-867F-4E63-9E7B-25A35F413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771" y="136525"/>
            <a:ext cx="10194755" cy="579092"/>
          </a:xfrm>
        </p:spPr>
        <p:txBody>
          <a:bodyPr>
            <a:normAutofit fontScale="90000"/>
          </a:bodyPr>
          <a:lstStyle/>
          <a:p>
            <a:pPr marL="396875" indent="-396875"/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  <a:cs typeface="AngsanaUPC" panose="02020603050405020304" pitchFamily="18" charset="-34"/>
              </a:rPr>
              <a:t>4.	Tax Concessions /Reliefs to SMEs </a:t>
            </a:r>
            <a:r>
              <a:rPr lang="en-US" sz="2900" b="1" dirty="0">
                <a:latin typeface="Cambria" panose="02040503050406030204" pitchFamily="18" charset="0"/>
                <a:ea typeface="Cambria" panose="02040503050406030204" pitchFamily="18" charset="0"/>
                <a:cs typeface="AngsanaUPC" panose="02020603050405020304" pitchFamily="18" charset="-34"/>
              </a:rPr>
              <a:t>(Other)(Contd.)</a:t>
            </a:r>
          </a:p>
        </p:txBody>
      </p:sp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DE88BF53-4A2A-4891-81F8-49AC0DF1B2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6734" y="-242280"/>
            <a:ext cx="1550121" cy="1508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0131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diagram&#10;&#10;Description automatically generated">
            <a:extLst>
              <a:ext uri="{FF2B5EF4-FFF2-40B4-BE49-F238E27FC236}">
                <a16:creationId xmlns:a16="http://schemas.microsoft.com/office/drawing/2014/main" id="{A6F357A9-98E1-4C0A-8FB8-71BE9F5B283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4125" y="1453953"/>
            <a:ext cx="12269288" cy="52675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242CDE-F786-4155-A80A-DF015A6ED4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90872" y="1652735"/>
            <a:ext cx="7502623" cy="3994022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  <a:tabLst>
                <a:tab pos="1084263" algn="l"/>
              </a:tabLst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(iv) Proposed Other (Non-Tax) Concessions/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Reliefs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95BEE2-E6C8-4E2D-BEAE-692493A57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1D3BB-F4F1-4E3A-A10C-FC6C006EB99A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2CE2216-69CE-4EC1-AC20-B3E479011B65}"/>
              </a:ext>
            </a:extLst>
          </p:cNvPr>
          <p:cNvSpPr/>
          <p:nvPr/>
        </p:nvSpPr>
        <p:spPr>
          <a:xfrm>
            <a:off x="-874125" y="136525"/>
            <a:ext cx="12187695" cy="131742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45000">
                <a:srgbClr val="70BFFB">
                  <a:lumMod val="96000"/>
                  <a:lumOff val="4000"/>
                </a:srgbClr>
              </a:gs>
              <a:gs pos="0">
                <a:srgbClr val="0099FF">
                  <a:lumMod val="99000"/>
                </a:srgbClr>
              </a:gs>
              <a:gs pos="84000">
                <a:schemeClr val="accent1">
                  <a:tint val="23500"/>
                  <a:satMod val="160000"/>
                  <a:lumMod val="32000"/>
                  <a:lumOff val="68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BF4D08-8868-42A2-A5F7-5585317BE99A}"/>
              </a:ext>
            </a:extLst>
          </p:cNvPr>
          <p:cNvSpPr/>
          <p:nvPr/>
        </p:nvSpPr>
        <p:spPr>
          <a:xfrm>
            <a:off x="-755374" y="6721476"/>
            <a:ext cx="11913704" cy="23738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45000">
                <a:srgbClr val="70BFFB">
                  <a:lumMod val="96000"/>
                  <a:lumOff val="4000"/>
                </a:srgbClr>
              </a:gs>
              <a:gs pos="0">
                <a:srgbClr val="0099FF">
                  <a:lumMod val="99000"/>
                </a:srgbClr>
              </a:gs>
              <a:gs pos="84000">
                <a:schemeClr val="accent1">
                  <a:tint val="23500"/>
                  <a:satMod val="160000"/>
                  <a:lumMod val="32000"/>
                  <a:lumOff val="68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611D9C-BBB6-41F1-ACCB-AFB9199F80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72" y="51116"/>
            <a:ext cx="10666107" cy="1402837"/>
          </a:xfrm>
        </p:spPr>
        <p:txBody>
          <a:bodyPr>
            <a:normAutofit/>
          </a:bodyPr>
          <a:lstStyle/>
          <a:p>
            <a:pPr marL="517525" indent="-517525">
              <a:tabLst>
                <a:tab pos="460375" algn="l"/>
              </a:tabLst>
            </a:pP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  <a:cs typeface="AngsanaUPC" panose="02020603050405020304" pitchFamily="18" charset="-34"/>
              </a:rPr>
              <a:t>5.	Concessions/Reliefs to SMEs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  <a:cs typeface="AngsanaUPC" panose="02020603050405020304" pitchFamily="18" charset="-34"/>
              </a:rPr>
              <a:t> </a:t>
            </a: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ngsanaUPC" panose="02020603050405020304" pitchFamily="18" charset="-34"/>
              </a:rPr>
              <a:t>(Non-Tax)</a:t>
            </a:r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B73DA5D2-8FB0-49D1-85E1-2A26A814F8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9617" y="51116"/>
            <a:ext cx="1453953" cy="1450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3879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BFE9A6-E889-4103-B8DE-759E21300A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392" y="1484026"/>
            <a:ext cx="11869215" cy="5432902"/>
          </a:xfrm>
        </p:spPr>
        <p:txBody>
          <a:bodyPr>
            <a:noAutofit/>
          </a:bodyPr>
          <a:lstStyle/>
          <a:p>
            <a:pPr marL="341313" indent="-231775"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</a:rPr>
              <a:t>Other Non-Tax Concessions/Reliefs</a:t>
            </a:r>
          </a:p>
          <a:p>
            <a:pPr marL="341313" indent="-231775" algn="just">
              <a:lnSpc>
                <a:spcPct val="150000"/>
              </a:lnSpc>
              <a:spcBef>
                <a:spcPts val="600"/>
              </a:spcBef>
            </a:pPr>
            <a:r>
              <a:rPr lang="en-US" sz="2600" u="sng" dirty="0">
                <a:latin typeface="Cambria" panose="02040503050406030204" pitchFamily="18" charset="0"/>
                <a:ea typeface="Cambria" panose="02040503050406030204" pitchFamily="18" charset="0"/>
              </a:rPr>
              <a:t>7% special loan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scheme to “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Samurdhi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” beneficiaries. </a:t>
            </a:r>
          </a:p>
          <a:p>
            <a:pPr marL="341313" indent="-231775" algn="just">
              <a:lnSpc>
                <a:spcPct val="150000"/>
              </a:lnSpc>
              <a:spcBef>
                <a:spcPts val="600"/>
              </a:spcBef>
            </a:pP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Expenses on promoting </a:t>
            </a:r>
            <a:r>
              <a:rPr lang="en-US" sz="2600" u="sng" dirty="0">
                <a:latin typeface="Cambria" panose="02040503050406030204" pitchFamily="18" charset="0"/>
                <a:ea typeface="Cambria" panose="02040503050406030204" pitchFamily="18" charset="0"/>
              </a:rPr>
              <a:t>women entrepreneurships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to be allowed for IT.</a:t>
            </a:r>
          </a:p>
          <a:p>
            <a:pPr marL="341313" indent="-231775" algn="just">
              <a:lnSpc>
                <a:spcPct val="150000"/>
              </a:lnSpc>
              <a:spcBef>
                <a:spcPts val="600"/>
              </a:spcBef>
            </a:pP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Introduction of </a:t>
            </a:r>
            <a:r>
              <a:rPr lang="en-US" sz="2600" b="1" dirty="0" err="1">
                <a:latin typeface="Cambria" panose="02040503050406030204" pitchFamily="18" charset="0"/>
                <a:ea typeface="Cambria" panose="02040503050406030204" pitchFamily="18" charset="0"/>
              </a:rPr>
              <a:t>Covid</a:t>
            </a: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</a:rPr>
              <a:t> Insurance Scheme 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with Government contribution of 0.2% of the T/O; </a:t>
            </a:r>
          </a:p>
          <a:p>
            <a:pPr marL="914400" indent="-227013">
              <a:lnSpc>
                <a:spcPct val="100000"/>
              </a:lnSpc>
              <a:spcBef>
                <a:spcPts val="600"/>
              </a:spcBef>
            </a:pP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Any business with more than 50 employees.</a:t>
            </a:r>
          </a:p>
          <a:p>
            <a:pPr marL="914400" indent="-227013">
              <a:lnSpc>
                <a:spcPct val="100000"/>
              </a:lnSpc>
              <a:spcBef>
                <a:spcPts val="600"/>
              </a:spcBef>
            </a:pP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Retail &amp; wholesale trading and hotels having more than 5 employees.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6EFE2F-F6A7-467E-95F2-2D8529866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127" y="6356350"/>
            <a:ext cx="2743673" cy="365125"/>
          </a:xfrm>
        </p:spPr>
        <p:txBody>
          <a:bodyPr/>
          <a:lstStyle/>
          <a:p>
            <a:fld id="{B911D3BB-F4F1-4E3A-A10C-FC6C006EB99A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8063C72-FD4F-43A3-BAA4-5F544E1B92FF}"/>
              </a:ext>
            </a:extLst>
          </p:cNvPr>
          <p:cNvSpPr/>
          <p:nvPr/>
        </p:nvSpPr>
        <p:spPr>
          <a:xfrm>
            <a:off x="0" y="-200958"/>
            <a:ext cx="12192000" cy="146748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45000">
                <a:srgbClr val="70BFFB">
                  <a:lumMod val="96000"/>
                  <a:lumOff val="4000"/>
                </a:srgbClr>
              </a:gs>
              <a:gs pos="0">
                <a:srgbClr val="0099FF">
                  <a:lumMod val="99000"/>
                </a:srgbClr>
              </a:gs>
              <a:gs pos="84000">
                <a:schemeClr val="accent1">
                  <a:tint val="23500"/>
                  <a:satMod val="160000"/>
                  <a:lumMod val="32000"/>
                  <a:lumOff val="68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D2C11AC-F5F7-4F3B-A542-D28EF01CD489}"/>
              </a:ext>
            </a:extLst>
          </p:cNvPr>
          <p:cNvSpPr/>
          <p:nvPr/>
        </p:nvSpPr>
        <p:spPr>
          <a:xfrm>
            <a:off x="0" y="6731880"/>
            <a:ext cx="12192000" cy="20620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45000">
                <a:srgbClr val="70BFFB">
                  <a:lumMod val="96000"/>
                  <a:lumOff val="4000"/>
                </a:srgbClr>
              </a:gs>
              <a:gs pos="0">
                <a:srgbClr val="0099FF">
                  <a:lumMod val="99000"/>
                </a:srgbClr>
              </a:gs>
              <a:gs pos="84000">
                <a:schemeClr val="accent1">
                  <a:tint val="23500"/>
                  <a:satMod val="160000"/>
                  <a:lumMod val="32000"/>
                  <a:lumOff val="68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F1A91E-867F-4E63-9E7B-25A35F413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771" y="136525"/>
            <a:ext cx="10194755" cy="579092"/>
          </a:xfrm>
        </p:spPr>
        <p:txBody>
          <a:bodyPr>
            <a:normAutofit fontScale="90000"/>
          </a:bodyPr>
          <a:lstStyle/>
          <a:p>
            <a:pPr marL="396875" indent="-396875"/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  <a:cs typeface="AngsanaUPC" panose="02020603050405020304" pitchFamily="18" charset="-34"/>
              </a:rPr>
              <a:t>5.	Concessions /Reliefs to SMEs </a:t>
            </a:r>
            <a:r>
              <a:rPr lang="en-US" sz="2900" b="1" dirty="0">
                <a:latin typeface="Cambria" panose="02040503050406030204" pitchFamily="18" charset="0"/>
                <a:ea typeface="Cambria" panose="02040503050406030204" pitchFamily="18" charset="0"/>
                <a:cs typeface="AngsanaUPC" panose="02020603050405020304" pitchFamily="18" charset="-34"/>
              </a:rPr>
              <a:t>(Non-Tax)(Contd.)</a:t>
            </a:r>
          </a:p>
        </p:txBody>
      </p:sp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DE88BF53-4A2A-4891-81F8-49AC0DF1B2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6734" y="-242280"/>
            <a:ext cx="1550121" cy="1508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2729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BFE9A6-E889-4103-B8DE-759E21300A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392" y="1484026"/>
            <a:ext cx="11869215" cy="5432902"/>
          </a:xfrm>
        </p:spPr>
        <p:txBody>
          <a:bodyPr>
            <a:noAutofit/>
          </a:bodyPr>
          <a:lstStyle/>
          <a:p>
            <a:pPr marL="341313" indent="-227013"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</a:rPr>
              <a:t>Other Non-Tax Concessions/Reliefs (</a:t>
            </a:r>
            <a:r>
              <a:rPr lang="en-US" sz="2600" b="1" dirty="0" err="1">
                <a:latin typeface="Cambria" panose="02040503050406030204" pitchFamily="18" charset="0"/>
                <a:ea typeface="Cambria" panose="02040503050406030204" pitchFamily="18" charset="0"/>
              </a:rPr>
              <a:t>Contd</a:t>
            </a: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</a:rPr>
              <a:t>…)</a:t>
            </a:r>
          </a:p>
          <a:p>
            <a:pPr marL="341313" indent="-227013" algn="just">
              <a:lnSpc>
                <a:spcPct val="150000"/>
              </a:lnSpc>
              <a:spcBef>
                <a:spcPts val="600"/>
              </a:spcBef>
            </a:pPr>
            <a:r>
              <a:rPr lang="en-US" sz="2600" u="sng" dirty="0">
                <a:latin typeface="Cambria" panose="02040503050406030204" pitchFamily="18" charset="0"/>
                <a:ea typeface="Cambria" panose="02040503050406030204" pitchFamily="18" charset="0"/>
              </a:rPr>
              <a:t>Contributory pension scheme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for self-employees after 65 years of age.</a:t>
            </a:r>
          </a:p>
          <a:p>
            <a:pPr marL="341313" indent="-227013" algn="just">
              <a:lnSpc>
                <a:spcPct val="100000"/>
              </a:lnSpc>
              <a:spcBef>
                <a:spcPts val="600"/>
              </a:spcBef>
            </a:pPr>
            <a:r>
              <a:rPr lang="en-US" sz="2600" u="sng" dirty="0">
                <a:latin typeface="Cambria" panose="02040503050406030204" pitchFamily="18" charset="0"/>
                <a:ea typeface="Cambria" panose="02040503050406030204" pitchFamily="18" charset="0"/>
              </a:rPr>
              <a:t>New National Development Banking Corporation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(By merging State Mortgage &amp; Investment Bank, Housing Development &amp; Real Estate Ltd and Regional Development Banks)</a:t>
            </a:r>
          </a:p>
          <a:p>
            <a:pPr marL="341313" indent="-284163" algn="just" fontAlgn="base">
              <a:lnSpc>
                <a:spcPct val="150000"/>
              </a:lnSpc>
              <a:spcBef>
                <a:spcPts val="600"/>
              </a:spcBef>
              <a:tabLst>
                <a:tab pos="11199813" algn="l"/>
              </a:tabLst>
            </a:pPr>
            <a:r>
              <a:rPr lang="en-US" sz="2400" u="sng" dirty="0">
                <a:solidFill>
                  <a:srgbClr val="1F202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Palladio Uralic"/>
              </a:rPr>
              <a:t>Additional Rs. 2 per dollar</a:t>
            </a:r>
            <a:r>
              <a:rPr lang="en-US" sz="2400" dirty="0">
                <a:solidFill>
                  <a:srgbClr val="1F202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Palladio Uralic"/>
              </a:rPr>
              <a:t> for the foreign exchange remittances by workers.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Palladio Uralic"/>
              </a:rPr>
              <a:t> </a:t>
            </a:r>
          </a:p>
          <a:p>
            <a:pPr marL="341313" indent="-284163" algn="just" fontAlgn="base">
              <a:lnSpc>
                <a:spcPct val="150000"/>
              </a:lnSpc>
              <a:spcBef>
                <a:spcPts val="600"/>
              </a:spcBef>
              <a:tabLst>
                <a:tab pos="11199813" algn="l"/>
              </a:tabLst>
            </a:pPr>
            <a:r>
              <a:rPr lang="en-US" sz="2400" u="sng" dirty="0">
                <a:latin typeface="Cambria" panose="02040503050406030204" pitchFamily="18" charset="0"/>
                <a:ea typeface="Cambria" panose="02040503050406030204" pitchFamily="18" charset="0"/>
                <a:cs typeface="Palladio Uralic"/>
              </a:rPr>
              <a:t>S</a:t>
            </a:r>
            <a:r>
              <a:rPr lang="en-US" sz="2400" u="sng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Palladio Uralic"/>
              </a:rPr>
              <a:t>tart-up capital loans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Palladio Uralic"/>
              </a:rPr>
              <a:t> of Rs.500,000 @ 4% to young men and women who completed vocational education, with a tax exemption of 5 years.</a:t>
            </a:r>
          </a:p>
          <a:p>
            <a:pPr marL="341313" indent="-284163" algn="just" fontAlgn="base">
              <a:lnSpc>
                <a:spcPct val="150000"/>
              </a:lnSpc>
              <a:spcBef>
                <a:spcPts val="600"/>
              </a:spcBef>
              <a:tabLst>
                <a:tab pos="11199813" algn="l"/>
              </a:tabLst>
            </a:pP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Palladio Uralic"/>
              </a:rPr>
              <a:t>A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Palladio Uralic"/>
              </a:rPr>
              <a:t>mend the Public Utilities Commission Act and Ceylon Electricity Board Act to allow </a:t>
            </a:r>
            <a:r>
              <a:rPr lang="en-US" sz="2400" u="sng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Palladio Uralic"/>
              </a:rPr>
              <a:t>rapid implementation of power projects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Palladio Uralic"/>
              </a:rPr>
              <a:t>.</a:t>
            </a:r>
          </a:p>
          <a:p>
            <a:pPr marL="341313" indent="-284163" algn="just" fontAlgn="base">
              <a:lnSpc>
                <a:spcPct val="150000"/>
              </a:lnSpc>
              <a:spcBef>
                <a:spcPts val="600"/>
              </a:spcBef>
              <a:tabLst>
                <a:tab pos="11199813" algn="l"/>
              </a:tabLst>
            </a:pPr>
            <a:endParaRPr lang="en-US" sz="2400" dirty="0">
              <a:effectLst/>
              <a:latin typeface="Cambria" panose="02040503050406030204" pitchFamily="18" charset="0"/>
              <a:ea typeface="Cambria" panose="02040503050406030204" pitchFamily="18" charset="0"/>
              <a:cs typeface="Palladio Uralic"/>
            </a:endParaRPr>
          </a:p>
          <a:p>
            <a:pPr marL="341313" indent="-284163" algn="just" fontAlgn="base">
              <a:lnSpc>
                <a:spcPct val="150000"/>
              </a:lnSpc>
              <a:spcBef>
                <a:spcPts val="600"/>
              </a:spcBef>
              <a:tabLst>
                <a:tab pos="11199813" algn="l"/>
              </a:tabLst>
            </a:pP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1313" indent="-227013">
              <a:lnSpc>
                <a:spcPct val="100000"/>
              </a:lnSpc>
              <a:spcBef>
                <a:spcPts val="600"/>
              </a:spcBef>
            </a:pPr>
            <a:endParaRPr lang="en-US" sz="2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6EFE2F-F6A7-467E-95F2-2D8529866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127" y="6356350"/>
            <a:ext cx="2743673" cy="365125"/>
          </a:xfrm>
        </p:spPr>
        <p:txBody>
          <a:bodyPr/>
          <a:lstStyle/>
          <a:p>
            <a:fld id="{B911D3BB-F4F1-4E3A-A10C-FC6C006EB99A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8063C72-FD4F-43A3-BAA4-5F544E1B92FF}"/>
              </a:ext>
            </a:extLst>
          </p:cNvPr>
          <p:cNvSpPr/>
          <p:nvPr/>
        </p:nvSpPr>
        <p:spPr>
          <a:xfrm>
            <a:off x="0" y="-200958"/>
            <a:ext cx="12192000" cy="146748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45000">
                <a:srgbClr val="70BFFB">
                  <a:lumMod val="96000"/>
                  <a:lumOff val="4000"/>
                </a:srgbClr>
              </a:gs>
              <a:gs pos="0">
                <a:srgbClr val="0099FF">
                  <a:lumMod val="99000"/>
                </a:srgbClr>
              </a:gs>
              <a:gs pos="84000">
                <a:schemeClr val="accent1">
                  <a:tint val="23500"/>
                  <a:satMod val="160000"/>
                  <a:lumMod val="32000"/>
                  <a:lumOff val="68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D2C11AC-F5F7-4F3B-A542-D28EF01CD489}"/>
              </a:ext>
            </a:extLst>
          </p:cNvPr>
          <p:cNvSpPr/>
          <p:nvPr/>
        </p:nvSpPr>
        <p:spPr>
          <a:xfrm>
            <a:off x="0" y="6731880"/>
            <a:ext cx="12192000" cy="20620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45000">
                <a:srgbClr val="70BFFB">
                  <a:lumMod val="96000"/>
                  <a:lumOff val="4000"/>
                </a:srgbClr>
              </a:gs>
              <a:gs pos="0">
                <a:srgbClr val="0099FF">
                  <a:lumMod val="99000"/>
                </a:srgbClr>
              </a:gs>
              <a:gs pos="84000">
                <a:schemeClr val="accent1">
                  <a:tint val="23500"/>
                  <a:satMod val="160000"/>
                  <a:lumMod val="32000"/>
                  <a:lumOff val="68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F1A91E-867F-4E63-9E7B-25A35F413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771" y="136525"/>
            <a:ext cx="10194755" cy="579092"/>
          </a:xfrm>
        </p:spPr>
        <p:txBody>
          <a:bodyPr>
            <a:normAutofit fontScale="90000"/>
          </a:bodyPr>
          <a:lstStyle/>
          <a:p>
            <a:pPr marL="396875" indent="-396875"/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  <a:cs typeface="AngsanaUPC" panose="02020603050405020304" pitchFamily="18" charset="-34"/>
              </a:rPr>
              <a:t>5.	Concessions /Reliefs to SMEs </a:t>
            </a:r>
            <a:r>
              <a:rPr lang="en-US" sz="2900" b="1" dirty="0">
                <a:latin typeface="Cambria" panose="02040503050406030204" pitchFamily="18" charset="0"/>
                <a:ea typeface="Cambria" panose="02040503050406030204" pitchFamily="18" charset="0"/>
                <a:cs typeface="AngsanaUPC" panose="02020603050405020304" pitchFamily="18" charset="-34"/>
              </a:rPr>
              <a:t>(Non-Tax)(Contd.)</a:t>
            </a:r>
          </a:p>
        </p:txBody>
      </p:sp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DE88BF53-4A2A-4891-81F8-49AC0DF1B2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6734" y="-242280"/>
            <a:ext cx="1550121" cy="1508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7995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EA1C060-DD40-442F-AE8E-545011AA3B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115" t="25458" r="45041" b="37261"/>
          <a:stretch/>
        </p:blipFill>
        <p:spPr>
          <a:xfrm>
            <a:off x="5568925" y="2837987"/>
            <a:ext cx="6541950" cy="377211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83FD710D-3A4D-4FCC-9399-3C900653B4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7105" y="1487705"/>
            <a:ext cx="11557789" cy="4811851"/>
          </a:xfrm>
        </p:spPr>
        <p:txBody>
          <a:bodyPr>
            <a:noAutofit/>
          </a:bodyPr>
          <a:lstStyle/>
          <a:p>
            <a:pPr marL="914400" indent="-914400" algn="just">
              <a:lnSpc>
                <a:spcPct val="100000"/>
              </a:lnSpc>
              <a:tabLst>
                <a:tab pos="11369675" algn="l"/>
              </a:tabLst>
            </a:pPr>
            <a:r>
              <a:rPr lang="en-US" sz="2450" b="1" dirty="0">
                <a:latin typeface="Cambria" panose="02040503050406030204" pitchFamily="18" charset="0"/>
                <a:ea typeface="Cambria" panose="02040503050406030204" pitchFamily="18" charset="0"/>
              </a:rPr>
              <a:t>Why should we talk about SME? ……………..</a:t>
            </a:r>
          </a:p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11369675" algn="l"/>
              </a:tabLst>
            </a:pPr>
            <a:r>
              <a:rPr lang="en-US" sz="2450" dirty="0">
                <a:latin typeface="Cambria" panose="02040503050406030204" pitchFamily="18" charset="0"/>
                <a:ea typeface="Cambria" panose="02040503050406030204" pitchFamily="18" charset="0"/>
              </a:rPr>
              <a:t>Prominence in the economy (Volume, coverage of Community &amp; Resources </a:t>
            </a:r>
            <a:r>
              <a:rPr lang="en-US" sz="2450" dirty="0" err="1">
                <a:latin typeface="Cambria" panose="02040503050406030204" pitchFamily="18" charset="0"/>
                <a:ea typeface="Cambria" panose="02040503050406030204" pitchFamily="18" charset="0"/>
              </a:rPr>
              <a:t>etc</a:t>
            </a:r>
            <a:r>
              <a:rPr lang="en-US" sz="2450" dirty="0">
                <a:latin typeface="Cambria" panose="02040503050406030204" pitchFamily="18" charset="0"/>
                <a:ea typeface="Cambria" panose="02040503050406030204" pitchFamily="18" charset="0"/>
              </a:rPr>
              <a:t>…)</a:t>
            </a:r>
          </a:p>
          <a:p>
            <a:pPr marL="914400" indent="-914400" algn="just">
              <a:lnSpc>
                <a:spcPct val="100000"/>
              </a:lnSpc>
              <a:tabLst>
                <a:tab pos="11369675" algn="l"/>
              </a:tabLst>
            </a:pPr>
            <a:endParaRPr lang="en-US" sz="245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lnSpc>
                <a:spcPct val="100000"/>
              </a:lnSpc>
              <a:tabLst>
                <a:tab pos="11369675" algn="l"/>
              </a:tabLst>
            </a:pPr>
            <a:r>
              <a:rPr lang="en-US" sz="2450" dirty="0">
                <a:latin typeface="Cambria" panose="02040503050406030204" pitchFamily="18" charset="0"/>
                <a:ea typeface="Cambria" panose="02040503050406030204" pitchFamily="18" charset="0"/>
              </a:rPr>
              <a:t>SME contributes to; </a:t>
            </a:r>
          </a:p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11369675" algn="l"/>
              </a:tabLst>
            </a:pPr>
            <a:r>
              <a:rPr lang="en-US" sz="2450" dirty="0">
                <a:latin typeface="Cambria" panose="02040503050406030204" pitchFamily="18" charset="0"/>
                <a:ea typeface="Cambria" panose="02040503050406030204" pitchFamily="18" charset="0"/>
              </a:rPr>
              <a:t>45% of Domestic Employment</a:t>
            </a:r>
          </a:p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11369675" algn="l"/>
              </a:tabLst>
            </a:pPr>
            <a:r>
              <a:rPr lang="en-US" sz="2450" dirty="0">
                <a:latin typeface="Cambria" panose="02040503050406030204" pitchFamily="18" charset="0"/>
                <a:ea typeface="Cambria" panose="02040503050406030204" pitchFamily="18" charset="0"/>
              </a:rPr>
              <a:t>52% of GDP</a:t>
            </a:r>
          </a:p>
          <a:p>
            <a:pPr algn="just">
              <a:lnSpc>
                <a:spcPct val="100000"/>
              </a:lnSpc>
              <a:tabLst>
                <a:tab pos="11369675" algn="l"/>
              </a:tabLst>
            </a:pPr>
            <a:r>
              <a:rPr lang="en-US" sz="2450" dirty="0">
                <a:latin typeface="Cambria" panose="02040503050406030204" pitchFamily="18" charset="0"/>
                <a:ea typeface="Cambria" panose="02040503050406030204" pitchFamily="18" charset="0"/>
              </a:rPr>
              <a:t>(2018 – 2020)</a:t>
            </a:r>
          </a:p>
          <a:p>
            <a:pPr algn="just">
              <a:lnSpc>
                <a:spcPct val="100000"/>
              </a:lnSpc>
              <a:tabLst>
                <a:tab pos="11369675" algn="l"/>
              </a:tabLst>
            </a:pPr>
            <a:r>
              <a:rPr lang="en-US" sz="245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algn="just">
              <a:lnSpc>
                <a:spcPct val="100000"/>
              </a:lnSpc>
              <a:tabLst>
                <a:tab pos="11369675" algn="l"/>
              </a:tabLst>
            </a:pPr>
            <a:endParaRPr lang="en-US" sz="245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l"/>
            <a:endParaRPr lang="en-US" sz="245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CD25DC-7141-49F1-B260-C4CD5CE8C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1D3BB-F4F1-4E3A-A10C-FC6C006EB99A}" type="slidenum">
              <a:rPr lang="en-US" smtClean="0"/>
              <a:t>2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88E2F4F-9DB8-4A2E-8676-7679E35CABA2}"/>
              </a:ext>
            </a:extLst>
          </p:cNvPr>
          <p:cNvSpPr/>
          <p:nvPr/>
        </p:nvSpPr>
        <p:spPr>
          <a:xfrm>
            <a:off x="0" y="-202701"/>
            <a:ext cx="12192000" cy="158282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45000">
                <a:srgbClr val="70BFFB">
                  <a:lumMod val="96000"/>
                  <a:lumOff val="4000"/>
                </a:srgbClr>
              </a:gs>
              <a:gs pos="0">
                <a:srgbClr val="0099FF">
                  <a:lumMod val="99000"/>
                </a:srgbClr>
              </a:gs>
              <a:gs pos="84000">
                <a:schemeClr val="accent1">
                  <a:tint val="23500"/>
                  <a:satMod val="160000"/>
                  <a:lumMod val="32000"/>
                  <a:lumOff val="68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AFF982-90F8-49D5-BFFC-9B9CB8D576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1399" y="-51115"/>
            <a:ext cx="8070573" cy="137444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en-US" sz="24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ngsanaUPC" panose="02020603050405020304" pitchFamily="18" charset="-34"/>
              </a:rPr>
              <a:t>Future of SME with Budget 2021</a:t>
            </a:r>
            <a:r>
              <a:rPr lang="en-US" sz="2400" dirty="0">
                <a:latin typeface="Monotype Corsiva" panose="03010101010201010101" pitchFamily="66" charset="0"/>
              </a:rPr>
              <a:t> </a:t>
            </a:r>
            <a:br>
              <a:rPr lang="en-US" sz="2800" dirty="0">
                <a:latin typeface="Monotype Corsiva" panose="03010101010201010101" pitchFamily="66" charset="0"/>
              </a:rPr>
            </a:br>
            <a:r>
              <a:rPr lang="en-US" sz="2800" b="1" dirty="0">
                <a:latin typeface="Cambria" panose="02040503050406030204" pitchFamily="18" charset="0"/>
              </a:rPr>
              <a:t>1</a:t>
            </a:r>
            <a:r>
              <a:rPr lang="en-US" sz="3600" b="1" dirty="0">
                <a:latin typeface="Cambria" panose="02040503050406030204" pitchFamily="18" charset="0"/>
              </a:rPr>
              <a:t>. Introduction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  <a:cs typeface="AngsanaUPC" panose="02020603050405020304" pitchFamily="18" charset="-34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84E8C6B-F816-4724-93EF-D35D73006BEA}"/>
              </a:ext>
            </a:extLst>
          </p:cNvPr>
          <p:cNvSpPr/>
          <p:nvPr/>
        </p:nvSpPr>
        <p:spPr>
          <a:xfrm>
            <a:off x="0" y="6731880"/>
            <a:ext cx="12192000" cy="20620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45000">
                <a:srgbClr val="70BFFB">
                  <a:lumMod val="96000"/>
                  <a:lumOff val="4000"/>
                </a:srgbClr>
              </a:gs>
              <a:gs pos="0">
                <a:srgbClr val="0099FF">
                  <a:lumMod val="99000"/>
                </a:srgbClr>
              </a:gs>
              <a:gs pos="84000">
                <a:schemeClr val="accent1">
                  <a:tint val="23500"/>
                  <a:satMod val="160000"/>
                  <a:lumMod val="32000"/>
                  <a:lumOff val="68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33F6B450-1775-45A3-BC93-63C12F98E7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748" y="-242281"/>
            <a:ext cx="1692107" cy="174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5124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BFE9A6-E889-4103-B8DE-759E21300A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392" y="1484026"/>
            <a:ext cx="11869215" cy="5432902"/>
          </a:xfrm>
        </p:spPr>
        <p:txBody>
          <a:bodyPr>
            <a:noAutofit/>
          </a:bodyPr>
          <a:lstStyle/>
          <a:p>
            <a:pPr marL="341313" indent="-227013"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</a:rPr>
              <a:t>Other Non-Tax Concessions/Reliefs (</a:t>
            </a:r>
            <a:r>
              <a:rPr lang="en-US" sz="2600" b="1" dirty="0" err="1">
                <a:latin typeface="Cambria" panose="02040503050406030204" pitchFamily="18" charset="0"/>
                <a:ea typeface="Cambria" panose="02040503050406030204" pitchFamily="18" charset="0"/>
              </a:rPr>
              <a:t>Contd</a:t>
            </a: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</a:rPr>
              <a:t>…)</a:t>
            </a:r>
          </a:p>
          <a:p>
            <a:pPr marL="341313" indent="-284163" algn="just" fontAlgn="base">
              <a:lnSpc>
                <a:spcPct val="150000"/>
              </a:lnSpc>
              <a:spcBef>
                <a:spcPts val="600"/>
              </a:spcBef>
              <a:tabLst>
                <a:tab pos="11199813" algn="l"/>
              </a:tabLst>
            </a:pPr>
            <a:r>
              <a:rPr lang="en-US" sz="2400" dirty="0">
                <a:solidFill>
                  <a:srgbClr val="1F2023"/>
                </a:solidFill>
                <a:latin typeface="Cambria" panose="02040503050406030204" pitchFamily="18" charset="0"/>
                <a:ea typeface="Cambria" panose="02040503050406030204" pitchFamily="18" charset="0"/>
                <a:cs typeface="Palladio Uralic"/>
              </a:rPr>
              <a:t>I</a:t>
            </a:r>
            <a:r>
              <a:rPr lang="en-US" sz="2400" dirty="0">
                <a:solidFill>
                  <a:srgbClr val="1F202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Palladio Uralic"/>
              </a:rPr>
              <a:t>mport of dairy </a:t>
            </a:r>
            <a:r>
              <a:rPr lang="en-US" sz="2400" u="sng" dirty="0">
                <a:solidFill>
                  <a:srgbClr val="1F202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Palladio Uralic"/>
              </a:rPr>
              <a:t>cattle</a:t>
            </a:r>
            <a:r>
              <a:rPr lang="en-US" sz="2400" dirty="0">
                <a:solidFill>
                  <a:srgbClr val="1F202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Palladio Uralic"/>
              </a:rPr>
              <a:t>. </a:t>
            </a:r>
          </a:p>
          <a:p>
            <a:pPr marL="341313" indent="-284163" algn="just" fontAlgn="base">
              <a:lnSpc>
                <a:spcPct val="150000"/>
              </a:lnSpc>
              <a:spcBef>
                <a:spcPts val="600"/>
              </a:spcBef>
              <a:tabLst>
                <a:tab pos="11199813" algn="l"/>
              </a:tabLst>
            </a:pPr>
            <a:r>
              <a:rPr lang="en-US" sz="2400" u="sng" dirty="0">
                <a:latin typeface="Cambria" panose="02040503050406030204" pitchFamily="18" charset="0"/>
                <a:ea typeface="Cambria" panose="02040503050406030204" pitchFamily="18" charset="0"/>
                <a:cs typeface="Palladio Uralic"/>
              </a:rPr>
              <a:t>I</a:t>
            </a:r>
            <a:r>
              <a:rPr lang="en-US" sz="2400" u="sng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Palladio Uralic"/>
              </a:rPr>
              <a:t>mport limitation 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Palladio Uralic"/>
              </a:rPr>
              <a:t>on agricultural commodities. </a:t>
            </a:r>
          </a:p>
          <a:p>
            <a:pPr marL="341313" indent="-284163" algn="just" fontAlgn="base">
              <a:lnSpc>
                <a:spcPct val="150000"/>
              </a:lnSpc>
              <a:spcBef>
                <a:spcPts val="600"/>
              </a:spcBef>
              <a:tabLst>
                <a:tab pos="11199813" algn="l"/>
              </a:tabLst>
            </a:pPr>
            <a:r>
              <a:rPr lang="en-US" sz="2400" u="sng" dirty="0">
                <a:latin typeface="Cambria" panose="02040503050406030204" pitchFamily="18" charset="0"/>
                <a:ea typeface="Cambria" panose="02040503050406030204" pitchFamily="18" charset="0"/>
                <a:cs typeface="Palladio Uralic"/>
              </a:rPr>
              <a:t>C</a:t>
            </a:r>
            <a:r>
              <a:rPr lang="en-US" sz="2400" u="sng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Palladio Uralic"/>
              </a:rPr>
              <a:t>apital grants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Palladio Uralic"/>
              </a:rPr>
              <a:t> of Rs.150,000 to 10,000 to small and medium scale commercial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Palladio Uralic"/>
              </a:rPr>
              <a:t>agro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Palladio Uralic"/>
              </a:rPr>
              <a:t> entrepreneurs, to install solar powered water pumps.</a:t>
            </a:r>
          </a:p>
          <a:p>
            <a:pPr marL="341313" indent="-284163" algn="just" fontAlgn="base">
              <a:lnSpc>
                <a:spcPct val="100000"/>
              </a:lnSpc>
              <a:spcBef>
                <a:spcPts val="600"/>
              </a:spcBef>
              <a:tabLst>
                <a:tab pos="11199813" algn="l"/>
              </a:tabLst>
            </a:pP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Palladio Uralic"/>
              </a:rPr>
              <a:t>C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Palladio Uralic"/>
              </a:rPr>
              <a:t>ustom duty reliefs and financing facilities to obtain land and modern equipment for </a:t>
            </a:r>
            <a:r>
              <a:rPr lang="en-US" sz="2400" u="sng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Palladio Uralic"/>
              </a:rPr>
              <a:t>investing in value additions to local crops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Palladio Uralic"/>
              </a:rPr>
              <a:t>. </a:t>
            </a:r>
          </a:p>
          <a:p>
            <a:pPr marL="341313" indent="-284163" algn="just" fontAlgn="base">
              <a:lnSpc>
                <a:spcPct val="100000"/>
              </a:lnSpc>
              <a:spcBef>
                <a:spcPts val="600"/>
              </a:spcBef>
              <a:tabLst>
                <a:tab pos="11199813" algn="l"/>
              </a:tabLst>
            </a:pPr>
            <a:r>
              <a:rPr lang="en-US" sz="2400" u="sng" dirty="0">
                <a:latin typeface="Cambria" panose="02040503050406030204" pitchFamily="18" charset="0"/>
                <a:ea typeface="Cambria" panose="02040503050406030204" pitchFamily="18" charset="0"/>
                <a:cs typeface="Palladio Uralic"/>
              </a:rPr>
              <a:t>Free </a:t>
            </a:r>
            <a:r>
              <a:rPr lang="en-US" sz="2400" u="sng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Palladio Uralic"/>
              </a:rPr>
              <a:t>fertilizer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Palladio Uralic"/>
              </a:rPr>
              <a:t> for paddy and a 50 Kg of fertilizer at Rs. 1,500 for other crops.</a:t>
            </a:r>
            <a:endParaRPr lang="en-US" sz="2400" dirty="0">
              <a:solidFill>
                <a:srgbClr val="1F2023"/>
              </a:solidFill>
              <a:latin typeface="Cambria" panose="02040503050406030204" pitchFamily="18" charset="0"/>
              <a:ea typeface="Cambria" panose="02040503050406030204" pitchFamily="18" charset="0"/>
              <a:cs typeface="Palladio Uralic"/>
            </a:endParaRPr>
          </a:p>
          <a:p>
            <a:pPr marL="341313" indent="-284163" algn="just" fontAlgn="base">
              <a:lnSpc>
                <a:spcPct val="150000"/>
              </a:lnSpc>
              <a:spcBef>
                <a:spcPts val="600"/>
              </a:spcBef>
              <a:tabLst>
                <a:tab pos="11199813" algn="l"/>
              </a:tabLst>
            </a:pPr>
            <a:endParaRPr lang="en-US" sz="1600" dirty="0">
              <a:solidFill>
                <a:srgbClr val="1F2023"/>
              </a:solidFill>
              <a:highlight>
                <a:srgbClr val="FFFF00"/>
              </a:highlight>
              <a:latin typeface="Palladio Uralic"/>
              <a:ea typeface="Palladio Uralic"/>
              <a:cs typeface="Palladio Uralic"/>
            </a:endParaRPr>
          </a:p>
          <a:p>
            <a:pPr marL="341313" indent="-227013">
              <a:lnSpc>
                <a:spcPct val="100000"/>
              </a:lnSpc>
              <a:spcBef>
                <a:spcPts val="600"/>
              </a:spcBef>
            </a:pPr>
            <a:endParaRPr lang="en-US" sz="2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6EFE2F-F6A7-467E-95F2-2D8529866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127" y="6356350"/>
            <a:ext cx="2743673" cy="365125"/>
          </a:xfrm>
        </p:spPr>
        <p:txBody>
          <a:bodyPr/>
          <a:lstStyle/>
          <a:p>
            <a:fld id="{B911D3BB-F4F1-4E3A-A10C-FC6C006EB99A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8063C72-FD4F-43A3-BAA4-5F544E1B92FF}"/>
              </a:ext>
            </a:extLst>
          </p:cNvPr>
          <p:cNvSpPr/>
          <p:nvPr/>
        </p:nvSpPr>
        <p:spPr>
          <a:xfrm>
            <a:off x="0" y="-200958"/>
            <a:ext cx="12192000" cy="146748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45000">
                <a:srgbClr val="70BFFB">
                  <a:lumMod val="96000"/>
                  <a:lumOff val="4000"/>
                </a:srgbClr>
              </a:gs>
              <a:gs pos="0">
                <a:srgbClr val="0099FF">
                  <a:lumMod val="99000"/>
                </a:srgbClr>
              </a:gs>
              <a:gs pos="84000">
                <a:schemeClr val="accent1">
                  <a:tint val="23500"/>
                  <a:satMod val="160000"/>
                  <a:lumMod val="32000"/>
                  <a:lumOff val="68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D2C11AC-F5F7-4F3B-A542-D28EF01CD489}"/>
              </a:ext>
            </a:extLst>
          </p:cNvPr>
          <p:cNvSpPr/>
          <p:nvPr/>
        </p:nvSpPr>
        <p:spPr>
          <a:xfrm>
            <a:off x="0" y="6731880"/>
            <a:ext cx="12192000" cy="20620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45000">
                <a:srgbClr val="70BFFB">
                  <a:lumMod val="96000"/>
                  <a:lumOff val="4000"/>
                </a:srgbClr>
              </a:gs>
              <a:gs pos="0">
                <a:srgbClr val="0099FF">
                  <a:lumMod val="99000"/>
                </a:srgbClr>
              </a:gs>
              <a:gs pos="84000">
                <a:schemeClr val="accent1">
                  <a:tint val="23500"/>
                  <a:satMod val="160000"/>
                  <a:lumMod val="32000"/>
                  <a:lumOff val="68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F1A91E-867F-4E63-9E7B-25A35F413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771" y="136525"/>
            <a:ext cx="10194755" cy="579092"/>
          </a:xfrm>
        </p:spPr>
        <p:txBody>
          <a:bodyPr>
            <a:normAutofit fontScale="90000"/>
          </a:bodyPr>
          <a:lstStyle/>
          <a:p>
            <a:pPr marL="396875" indent="-396875"/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  <a:cs typeface="AngsanaUPC" panose="02020603050405020304" pitchFamily="18" charset="-34"/>
              </a:rPr>
              <a:t>5.	Concessions /Reliefs to SMEs </a:t>
            </a:r>
            <a:r>
              <a:rPr lang="en-US" sz="2900" b="1" dirty="0">
                <a:latin typeface="Cambria" panose="02040503050406030204" pitchFamily="18" charset="0"/>
                <a:ea typeface="Cambria" panose="02040503050406030204" pitchFamily="18" charset="0"/>
                <a:cs typeface="AngsanaUPC" panose="02020603050405020304" pitchFamily="18" charset="-34"/>
              </a:rPr>
              <a:t>(Non-Tax)(Contd.)</a:t>
            </a:r>
          </a:p>
        </p:txBody>
      </p:sp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DE88BF53-4A2A-4891-81F8-49AC0DF1B2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6734" y="-242280"/>
            <a:ext cx="1550121" cy="1508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7668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311644E-A480-471C-93E4-00C64A475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1D3BB-F4F1-4E3A-A10C-FC6C006EB99A}" type="slidenum">
              <a:rPr lang="en-US" smtClean="0"/>
              <a:t>21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60A2741-7C18-45E5-9EAD-0D2661DDFA9D}"/>
              </a:ext>
            </a:extLst>
          </p:cNvPr>
          <p:cNvSpPr/>
          <p:nvPr/>
        </p:nvSpPr>
        <p:spPr>
          <a:xfrm>
            <a:off x="5668144" y="2021903"/>
            <a:ext cx="633643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en-GB" sz="2400" b="1" i="1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GB" sz="24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GB" sz="1600" b="1" i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GB" sz="1600" b="1" dirty="0">
                <a:latin typeface="Cambria" panose="02040503050406030204" pitchFamily="18" charset="0"/>
                <a:ea typeface="Cambria" panose="02040503050406030204" pitchFamily="18" charset="0"/>
              </a:rPr>
              <a:t>ATHULA RANAWEERA (BSc., FCA, FCMA, FMAAT)</a:t>
            </a:r>
            <a:br>
              <a:rPr lang="en-GB" sz="1600" i="1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GB" sz="1600" b="1" i="1" dirty="0">
                <a:latin typeface="Cambria" panose="02040503050406030204" pitchFamily="18" charset="0"/>
                <a:ea typeface="Cambria" panose="02040503050406030204" pitchFamily="18" charset="0"/>
              </a:rPr>
              <a:t>Managing Partner: </a:t>
            </a:r>
            <a:r>
              <a:rPr lang="en-GB" sz="16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Ranaweera</a:t>
            </a:r>
            <a:r>
              <a:rPr lang="en-GB" sz="1600" b="1" i="1" dirty="0">
                <a:latin typeface="Cambria" panose="02040503050406030204" pitchFamily="18" charset="0"/>
                <a:ea typeface="Cambria" panose="02040503050406030204" pitchFamily="18" charset="0"/>
              </a:rPr>
              <a:t> Associates (Chartered Accountants) </a:t>
            </a:r>
          </a:p>
          <a:p>
            <a:r>
              <a:rPr lang="en-GB" sz="1600" b="1" i="1" dirty="0">
                <a:latin typeface="Cambria" panose="02040503050406030204" pitchFamily="18" charset="0"/>
                <a:ea typeface="Cambria" panose="02040503050406030204" pitchFamily="18" charset="0"/>
              </a:rPr>
              <a:t>Managing Director -</a:t>
            </a:r>
            <a:r>
              <a:rPr lang="en-GB" sz="16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600" b="1" i="1" dirty="0">
                <a:latin typeface="Cambria" panose="02040503050406030204" pitchFamily="18" charset="0"/>
                <a:ea typeface="Cambria" panose="02040503050406030204" pitchFamily="18" charset="0"/>
              </a:rPr>
              <a:t>Assent Advisory Partners (Pvt) Ltd.</a:t>
            </a:r>
          </a:p>
          <a:p>
            <a:r>
              <a:rPr lang="en-GB" sz="1600" b="1" i="1" dirty="0">
                <a:latin typeface="Cambria" panose="02040503050406030204" pitchFamily="18" charset="0"/>
                <a:ea typeface="Cambria" panose="02040503050406030204" pitchFamily="18" charset="0"/>
              </a:rPr>
              <a:t>Assent Secretarial Consultants (Pvt) Ltd.</a:t>
            </a:r>
          </a:p>
          <a:p>
            <a:endParaRPr lang="en-GB" sz="1600" b="1" i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GB" sz="1600" b="1" i="1" dirty="0">
                <a:latin typeface="Cambria" panose="02040503050406030204" pitchFamily="18" charset="0"/>
                <a:ea typeface="Cambria" panose="02040503050406030204" pitchFamily="18" charset="0"/>
              </a:rPr>
              <a:t>+94 777 305 123, </a:t>
            </a:r>
          </a:p>
          <a:p>
            <a:r>
              <a:rPr lang="en-GB" sz="1600" b="1" i="1" dirty="0">
                <a:latin typeface="Cambria" panose="02040503050406030204" pitchFamily="18" charset="0"/>
                <a:ea typeface="Cambria" panose="02040503050406030204" pitchFamily="18" charset="0"/>
                <a:hlinkClick r:id="rId2"/>
              </a:rPr>
              <a:t>athula@ranaweeraasso.lk</a:t>
            </a:r>
            <a:r>
              <a:rPr lang="en-GB" sz="1600" b="1" i="1" dirty="0"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r>
              <a:rPr lang="en-GB" sz="1600" b="1" dirty="0">
                <a:latin typeface="Cambria" panose="02040503050406030204" pitchFamily="18" charset="0"/>
                <a:ea typeface="Cambria" panose="02040503050406030204" pitchFamily="18" charset="0"/>
                <a:hlinkClick r:id="rId3"/>
              </a:rPr>
              <a:t> </a:t>
            </a:r>
            <a:r>
              <a:rPr lang="en-GB" sz="1600" b="1" i="1" dirty="0">
                <a:latin typeface="Cambria" panose="02040503050406030204" pitchFamily="18" charset="0"/>
                <a:ea typeface="Cambria" panose="02040503050406030204" pitchFamily="18" charset="0"/>
                <a:hlinkClick r:id="rId3"/>
              </a:rPr>
              <a:t>athula@assentadvisory.lk</a:t>
            </a:r>
            <a:endParaRPr lang="en-US" sz="1600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Picture 3" descr="C:\Users\athula.ranaweera\AppData\Local\Microsoft\Windows\INetCache\Content.Word\Logo - Assent advisory JPG.JPG">
            <a:extLst>
              <a:ext uri="{FF2B5EF4-FFF2-40B4-BE49-F238E27FC236}">
                <a16:creationId xmlns:a16="http://schemas.microsoft.com/office/drawing/2014/main" id="{D8A4D744-2249-4252-B8A6-58823E28DE79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58" y="5149805"/>
            <a:ext cx="1951746" cy="147533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Content Placeholder 18">
            <a:extLst>
              <a:ext uri="{FF2B5EF4-FFF2-40B4-BE49-F238E27FC236}">
                <a16:creationId xmlns:a16="http://schemas.microsoft.com/office/drawing/2014/main" id="{0144BC29-0A55-4CCF-AB73-9B7BAB8CDFB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636" y="5149804"/>
            <a:ext cx="1885595" cy="14753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B6AC65E-370D-492C-BB91-6912CA5C5A7F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25035" y="5361451"/>
            <a:ext cx="2743200" cy="11926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5E43077-3D81-4F6B-AF30-B9DEC636ACC1}"/>
              </a:ext>
            </a:extLst>
          </p:cNvPr>
          <p:cNvSpPr/>
          <p:nvPr/>
        </p:nvSpPr>
        <p:spPr>
          <a:xfrm>
            <a:off x="0" y="0"/>
            <a:ext cx="12192000" cy="174418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45000">
                <a:srgbClr val="70BFFB">
                  <a:lumMod val="96000"/>
                  <a:lumOff val="4000"/>
                </a:srgbClr>
              </a:gs>
              <a:gs pos="0">
                <a:srgbClr val="0099FF">
                  <a:lumMod val="99000"/>
                </a:srgbClr>
              </a:gs>
              <a:gs pos="84000">
                <a:schemeClr val="accent1">
                  <a:tint val="23500"/>
                  <a:satMod val="160000"/>
                  <a:lumMod val="32000"/>
                  <a:lumOff val="68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654AF27-1374-4BF1-BFB1-21A2AA4A0A26}"/>
              </a:ext>
            </a:extLst>
          </p:cNvPr>
          <p:cNvSpPr/>
          <p:nvPr/>
        </p:nvSpPr>
        <p:spPr>
          <a:xfrm>
            <a:off x="0" y="6731880"/>
            <a:ext cx="12192000" cy="20620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45000">
                <a:srgbClr val="70BFFB">
                  <a:lumMod val="96000"/>
                  <a:lumOff val="4000"/>
                </a:srgbClr>
              </a:gs>
              <a:gs pos="0">
                <a:srgbClr val="0099FF">
                  <a:lumMod val="99000"/>
                </a:srgbClr>
              </a:gs>
              <a:gs pos="84000">
                <a:schemeClr val="accent1">
                  <a:tint val="23500"/>
                  <a:satMod val="160000"/>
                  <a:lumMod val="32000"/>
                  <a:lumOff val="68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56EC772-860A-48D1-8C30-E49FEC64DEFC}"/>
              </a:ext>
            </a:extLst>
          </p:cNvPr>
          <p:cNvSpPr txBox="1">
            <a:spLocks/>
          </p:cNvSpPr>
          <p:nvPr/>
        </p:nvSpPr>
        <p:spPr>
          <a:xfrm>
            <a:off x="374847" y="136524"/>
            <a:ext cx="9274629" cy="1569839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100" b="1" dirty="0">
              <a:latin typeface="Nirmala UI" panose="020B0502040204020203" pitchFamily="34" charset="0"/>
              <a:ea typeface="Cambria" panose="02040503050406030204" pitchFamily="18" charset="0"/>
              <a:cs typeface="Nirmala UI" panose="020B0502040204020203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100" b="1" dirty="0">
                <a:latin typeface="Nirmala UI" panose="020B0502040204020203" pitchFamily="34" charset="0"/>
                <a:ea typeface="Cambria" panose="02040503050406030204" pitchFamily="18" charset="0"/>
                <a:cs typeface="Nirmala UI" panose="020B0502040204020203" pitchFamily="34" charset="0"/>
              </a:rPr>
              <a:t>FOR FURTHER CLARIFICATIONS PLEASE COMMUNICATE WITH US</a:t>
            </a:r>
            <a:r>
              <a:rPr lang="si-LK" sz="3100" b="1" dirty="0">
                <a:latin typeface="Nirmala UI" panose="020B0502040204020203" pitchFamily="34" charset="0"/>
                <a:ea typeface="Cambria" panose="02040503050406030204" pitchFamily="18" charset="0"/>
                <a:cs typeface="Nirmala UI" panose="020B0502040204020203" pitchFamily="34" charset="0"/>
              </a:rPr>
              <a:t> </a:t>
            </a:r>
            <a:r>
              <a:rPr lang="en-US" sz="3100" b="1" dirty="0">
                <a:latin typeface="Nirmala UI" panose="020B0502040204020203" pitchFamily="34" charset="0"/>
                <a:ea typeface="Cambria" panose="02040503050406030204" pitchFamily="18" charset="0"/>
                <a:cs typeface="Nirmala UI" panose="020B0502040204020203" pitchFamily="34" charset="0"/>
              </a:rPr>
              <a:t>………</a:t>
            </a:r>
          </a:p>
          <a:p>
            <a:endParaRPr lang="en-US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C68EC0F4-DC9C-4D92-BA3E-196971FF205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1708" y="-37819"/>
            <a:ext cx="1865148" cy="17441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17CEB30-7AD4-4BE4-B59B-C1F7E586D12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25" y="1921916"/>
            <a:ext cx="5054756" cy="3064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0352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3FD710D-3A4D-4FCC-9399-3C900653B4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7105" y="1487705"/>
            <a:ext cx="11557789" cy="5244175"/>
          </a:xfrm>
        </p:spPr>
        <p:txBody>
          <a:bodyPr>
            <a:noAutofit/>
          </a:bodyPr>
          <a:lstStyle/>
          <a:p>
            <a:pPr marL="914400" indent="-914400" algn="just">
              <a:lnSpc>
                <a:spcPct val="100000"/>
              </a:lnSpc>
              <a:tabLst>
                <a:tab pos="11369675" algn="l"/>
              </a:tabLst>
            </a:pPr>
            <a:r>
              <a:rPr lang="en-US" sz="2450" b="1" dirty="0">
                <a:latin typeface="Cambria" panose="02040503050406030204" pitchFamily="18" charset="0"/>
                <a:ea typeface="Cambria" panose="02040503050406030204" pitchFamily="18" charset="0"/>
              </a:rPr>
              <a:t>Why should we talk about SME? ……………..</a:t>
            </a:r>
          </a:p>
          <a:p>
            <a:pPr marL="914400" indent="-914400" algn="just">
              <a:lnSpc>
                <a:spcPct val="100000"/>
              </a:lnSpc>
              <a:tabLst>
                <a:tab pos="11369675" algn="l"/>
              </a:tabLst>
            </a:pPr>
            <a:r>
              <a:rPr lang="en-US" sz="2450" b="1" dirty="0">
                <a:latin typeface="Cambria" panose="02040503050406030204" pitchFamily="18" charset="0"/>
                <a:ea typeface="Cambria" panose="02040503050406030204" pitchFamily="18" charset="0"/>
              </a:rPr>
              <a:t>       </a:t>
            </a:r>
            <a:r>
              <a:rPr lang="en-US" sz="245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algn="just">
              <a:lnSpc>
                <a:spcPct val="100000"/>
              </a:lnSpc>
              <a:tabLst>
                <a:tab pos="11369675" algn="l"/>
              </a:tabLst>
            </a:pPr>
            <a:endParaRPr lang="en-US" sz="245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l"/>
            <a:endParaRPr lang="en-US" sz="245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CD25DC-7141-49F1-B260-C4CD5CE8C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1D3BB-F4F1-4E3A-A10C-FC6C006EB99A}" type="slidenum">
              <a:rPr lang="en-US" smtClean="0"/>
              <a:t>3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88E2F4F-9DB8-4A2E-8676-7679E35CABA2}"/>
              </a:ext>
            </a:extLst>
          </p:cNvPr>
          <p:cNvSpPr/>
          <p:nvPr/>
        </p:nvSpPr>
        <p:spPr>
          <a:xfrm>
            <a:off x="0" y="-202701"/>
            <a:ext cx="12192000" cy="158282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45000">
                <a:srgbClr val="70BFFB">
                  <a:lumMod val="96000"/>
                  <a:lumOff val="4000"/>
                </a:srgbClr>
              </a:gs>
              <a:gs pos="0">
                <a:srgbClr val="0099FF">
                  <a:lumMod val="99000"/>
                </a:srgbClr>
              </a:gs>
              <a:gs pos="84000">
                <a:schemeClr val="accent1">
                  <a:tint val="23500"/>
                  <a:satMod val="160000"/>
                  <a:lumMod val="32000"/>
                  <a:lumOff val="68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AFF982-90F8-49D5-BFFC-9B9CB8D576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1399" y="-51115"/>
            <a:ext cx="8070573" cy="137444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en-US" sz="24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ngsanaUPC" panose="02020603050405020304" pitchFamily="18" charset="-34"/>
              </a:rPr>
              <a:t>Future of SME with Budget 2021</a:t>
            </a:r>
            <a:r>
              <a:rPr lang="en-US" sz="2400" dirty="0">
                <a:latin typeface="Monotype Corsiva" panose="03010101010201010101" pitchFamily="66" charset="0"/>
              </a:rPr>
              <a:t> </a:t>
            </a:r>
            <a:br>
              <a:rPr lang="en-US" sz="2800" dirty="0">
                <a:latin typeface="Monotype Corsiva" panose="03010101010201010101" pitchFamily="66" charset="0"/>
              </a:rPr>
            </a:br>
            <a:r>
              <a:rPr lang="en-US" sz="2800" b="1" dirty="0">
                <a:latin typeface="Cambria" panose="02040503050406030204" pitchFamily="18" charset="0"/>
              </a:rPr>
              <a:t>1</a:t>
            </a:r>
            <a:r>
              <a:rPr lang="en-US" sz="3600" b="1" dirty="0">
                <a:latin typeface="Cambria" panose="02040503050406030204" pitchFamily="18" charset="0"/>
              </a:rPr>
              <a:t>. Introduction (Contd.)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  <a:cs typeface="AngsanaUPC" panose="02020603050405020304" pitchFamily="18" charset="-34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84E8C6B-F816-4724-93EF-D35D73006BEA}"/>
              </a:ext>
            </a:extLst>
          </p:cNvPr>
          <p:cNvSpPr/>
          <p:nvPr/>
        </p:nvSpPr>
        <p:spPr>
          <a:xfrm>
            <a:off x="0" y="6731880"/>
            <a:ext cx="12192000" cy="20620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45000">
                <a:srgbClr val="70BFFB">
                  <a:lumMod val="96000"/>
                  <a:lumOff val="4000"/>
                </a:srgbClr>
              </a:gs>
              <a:gs pos="0">
                <a:srgbClr val="0099FF">
                  <a:lumMod val="99000"/>
                </a:srgbClr>
              </a:gs>
              <a:gs pos="84000">
                <a:schemeClr val="accent1">
                  <a:tint val="23500"/>
                  <a:satMod val="160000"/>
                  <a:lumMod val="32000"/>
                  <a:lumOff val="68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33F6B450-1775-45A3-BC93-63C12F98E7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748" y="-242281"/>
            <a:ext cx="1692107" cy="174418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0CFE5C4-7BD0-4DBF-A49A-DA35D8A5296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009" t="26416" r="29938" b="19767"/>
          <a:stretch/>
        </p:blipFill>
        <p:spPr>
          <a:xfrm>
            <a:off x="1304143" y="2272418"/>
            <a:ext cx="8095435" cy="368894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43E75FC-28DB-4A94-8E63-E144369D8DB4}"/>
              </a:ext>
            </a:extLst>
          </p:cNvPr>
          <p:cNvSpPr txBox="1"/>
          <p:nvPr/>
        </p:nvSpPr>
        <p:spPr>
          <a:xfrm>
            <a:off x="629587" y="6235908"/>
            <a:ext cx="5816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Source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: Daily FT</a:t>
            </a:r>
          </a:p>
        </p:txBody>
      </p:sp>
    </p:spTree>
    <p:extLst>
      <p:ext uri="{BB962C8B-B14F-4D97-AF65-F5344CB8AC3E}">
        <p14:creationId xmlns:p14="http://schemas.microsoft.com/office/powerpoint/2010/main" val="31660858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3FD710D-3A4D-4FCC-9399-3C900653B4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7105" y="1487705"/>
            <a:ext cx="11557789" cy="4811851"/>
          </a:xfrm>
        </p:spPr>
        <p:txBody>
          <a:bodyPr>
            <a:noAutofit/>
          </a:bodyPr>
          <a:lstStyle/>
          <a:p>
            <a:pPr marL="0" indent="0" algn="l">
              <a:lnSpc>
                <a:spcPct val="110000"/>
              </a:lnSpc>
              <a:buNone/>
            </a:pP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What Concessions &amp; Supports to SME Through Budget?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Tax Concessions </a:t>
            </a:r>
          </a:p>
          <a:p>
            <a:pPr marL="460375" indent="57150" algn="l">
              <a:lnSpc>
                <a:spcPct val="110000"/>
              </a:lnSpc>
              <a:buNone/>
            </a:pP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Through Income Tax, VAT, ESC, NBT, Tax Policies, Tax Amnesty.</a:t>
            </a:r>
          </a:p>
          <a:p>
            <a:pPr marL="460375" indent="57150" algn="l">
              <a:lnSpc>
                <a:spcPct val="110000"/>
              </a:lnSpc>
              <a:buNone/>
            </a:pP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marL="457200" indent="-4572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Other Concessions &amp; Supports </a:t>
            </a:r>
          </a:p>
          <a:p>
            <a:pPr indent="460375" algn="l">
              <a:lnSpc>
                <a:spcPct val="110000"/>
              </a:lnSpc>
              <a:buNone/>
            </a:pP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Through Providing Resources (financial or otherwise) &amp; Services</a:t>
            </a:r>
            <a:r>
              <a:rPr lang="en-US" sz="245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CD25DC-7141-49F1-B260-C4CD5CE8C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1D3BB-F4F1-4E3A-A10C-FC6C006EB99A}" type="slidenum">
              <a:rPr lang="en-US" smtClean="0"/>
              <a:t>4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88E2F4F-9DB8-4A2E-8676-7679E35CABA2}"/>
              </a:ext>
            </a:extLst>
          </p:cNvPr>
          <p:cNvSpPr/>
          <p:nvPr/>
        </p:nvSpPr>
        <p:spPr>
          <a:xfrm>
            <a:off x="0" y="-202701"/>
            <a:ext cx="12192000" cy="158282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45000">
                <a:srgbClr val="70BFFB">
                  <a:lumMod val="96000"/>
                  <a:lumOff val="4000"/>
                </a:srgbClr>
              </a:gs>
              <a:gs pos="0">
                <a:srgbClr val="0099FF">
                  <a:lumMod val="99000"/>
                </a:srgbClr>
              </a:gs>
              <a:gs pos="84000">
                <a:schemeClr val="accent1">
                  <a:tint val="23500"/>
                  <a:satMod val="160000"/>
                  <a:lumMod val="32000"/>
                  <a:lumOff val="68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AFF982-90F8-49D5-BFFC-9B9CB8D576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1399" y="-51115"/>
            <a:ext cx="8070573" cy="137444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en-US" sz="24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ngsanaUPC" panose="02020603050405020304" pitchFamily="18" charset="-34"/>
              </a:rPr>
              <a:t>Future of SME with Budget 2021</a:t>
            </a:r>
            <a:r>
              <a:rPr lang="en-US" sz="2400" dirty="0">
                <a:latin typeface="Monotype Corsiva" panose="03010101010201010101" pitchFamily="66" charset="0"/>
              </a:rPr>
              <a:t> </a:t>
            </a:r>
            <a:br>
              <a:rPr lang="en-US" sz="2800" dirty="0">
                <a:latin typeface="Monotype Corsiva" panose="03010101010201010101" pitchFamily="66" charset="0"/>
              </a:rPr>
            </a:br>
            <a:r>
              <a:rPr lang="en-US" sz="2800" b="1" dirty="0">
                <a:latin typeface="Cambria" panose="02040503050406030204" pitchFamily="18" charset="0"/>
              </a:rPr>
              <a:t>1</a:t>
            </a:r>
            <a:r>
              <a:rPr lang="en-US" sz="3600" b="1" dirty="0">
                <a:latin typeface="Cambria" panose="02040503050406030204" pitchFamily="18" charset="0"/>
              </a:rPr>
              <a:t>. Introduction (Contd.)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  <a:cs typeface="AngsanaUPC" panose="02020603050405020304" pitchFamily="18" charset="-34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84E8C6B-F816-4724-93EF-D35D73006BEA}"/>
              </a:ext>
            </a:extLst>
          </p:cNvPr>
          <p:cNvSpPr/>
          <p:nvPr/>
        </p:nvSpPr>
        <p:spPr>
          <a:xfrm>
            <a:off x="0" y="6731880"/>
            <a:ext cx="12192000" cy="20620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45000">
                <a:srgbClr val="70BFFB">
                  <a:lumMod val="96000"/>
                  <a:lumOff val="4000"/>
                </a:srgbClr>
              </a:gs>
              <a:gs pos="0">
                <a:srgbClr val="0099FF">
                  <a:lumMod val="99000"/>
                </a:srgbClr>
              </a:gs>
              <a:gs pos="84000">
                <a:schemeClr val="accent1">
                  <a:tint val="23500"/>
                  <a:satMod val="160000"/>
                  <a:lumMod val="32000"/>
                  <a:lumOff val="68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33F6B450-1775-45A3-BC93-63C12F98E7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748" y="-242281"/>
            <a:ext cx="1692107" cy="174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6015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3FD710D-3A4D-4FCC-9399-3C900653B4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7105" y="1487705"/>
            <a:ext cx="11557789" cy="5122392"/>
          </a:xfrm>
        </p:spPr>
        <p:txBody>
          <a:bodyPr>
            <a:noAutofit/>
          </a:bodyPr>
          <a:lstStyle/>
          <a:p>
            <a:pPr marL="284163" indent="-284163" algn="just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113696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</a:rPr>
              <a:t>Tax Concessions </a:t>
            </a:r>
          </a:p>
          <a:p>
            <a:pPr marL="344488" indent="-117475" algn="just">
              <a:lnSpc>
                <a:spcPct val="150000"/>
              </a:lnSpc>
              <a:tabLst>
                <a:tab pos="113696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</a:rPr>
              <a:t>What an “SME” is under IR Act?</a:t>
            </a:r>
          </a:p>
          <a:p>
            <a:pPr marL="344488" marR="2540" indent="-117475" algn="just">
              <a:lnSpc>
                <a:spcPct val="150000"/>
              </a:lnSpc>
              <a:spcBef>
                <a:spcPts val="0"/>
              </a:spcBef>
              <a:spcAft>
                <a:spcPts val="1455"/>
              </a:spcAft>
              <a:tabLst>
                <a:tab pos="11369675" algn="l"/>
              </a:tabLst>
            </a:pPr>
            <a:r>
              <a:rPr lang="en-US" sz="1800" b="1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“</a:t>
            </a:r>
            <a:r>
              <a:rPr lang="en-US" b="1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Small and Medium Enterprise” means </a:t>
            </a:r>
            <a:r>
              <a:rPr lang="en-US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 person who satisfies the following conditions:—</a:t>
            </a:r>
          </a:p>
          <a:p>
            <a:pPr marL="344488" marR="2540" lvl="0" indent="-117475" algn="just" fontAlgn="base">
              <a:lnSpc>
                <a:spcPct val="108000"/>
              </a:lnSpc>
              <a:spcBef>
                <a:spcPts val="0"/>
              </a:spcBef>
              <a:spcAft>
                <a:spcPts val="1455"/>
              </a:spcAft>
              <a:buClr>
                <a:srgbClr val="000000"/>
              </a:buClr>
              <a:buSzPts val="1000"/>
              <a:tabLst>
                <a:tab pos="11369675" algn="l"/>
              </a:tabLst>
            </a:pPr>
            <a:r>
              <a:rPr lang="en-US" i="1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a) the person who conducts business </a:t>
            </a:r>
            <a:r>
              <a:rPr lang="en-US" i="1" u="sng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solely in Sri Lanka</a:t>
            </a:r>
            <a:r>
              <a:rPr lang="en-US" i="1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i="1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other than an individual who is engaged in providing professional services individually or in partnership being an individual who is professionally qualified;</a:t>
            </a:r>
          </a:p>
          <a:p>
            <a:pPr marL="344488" marR="2540" lvl="0" indent="-117475" algn="just" fontAlgn="base">
              <a:lnSpc>
                <a:spcPct val="108000"/>
              </a:lnSpc>
              <a:spcBef>
                <a:spcPts val="0"/>
              </a:spcBef>
              <a:spcAft>
                <a:spcPts val="1450"/>
              </a:spcAft>
              <a:buClr>
                <a:srgbClr val="000000"/>
              </a:buClr>
              <a:buSzPts val="1000"/>
              <a:tabLst>
                <a:tab pos="11369675" algn="l"/>
              </a:tabLst>
            </a:pPr>
            <a:r>
              <a:rPr lang="en-US" i="1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b) the person </a:t>
            </a:r>
            <a:r>
              <a:rPr lang="en-US" i="1" u="sng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does not have an associate </a:t>
            </a:r>
            <a:r>
              <a:rPr lang="en-US" b="1" i="1" u="sng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that is an entity</a:t>
            </a:r>
            <a:r>
              <a:rPr lang="en-US" i="1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; and</a:t>
            </a:r>
          </a:p>
          <a:p>
            <a:pPr marL="344488" marR="2540" lvl="0" indent="-117475" algn="just" fontAlgn="base">
              <a:lnSpc>
                <a:spcPct val="108000"/>
              </a:lnSpc>
              <a:spcBef>
                <a:spcPts val="0"/>
              </a:spcBef>
              <a:spcAft>
                <a:spcPts val="30"/>
              </a:spcAft>
              <a:buClr>
                <a:srgbClr val="000000"/>
              </a:buClr>
              <a:buSzPts val="1000"/>
              <a:tabLst>
                <a:tab pos="11369675" algn="l"/>
              </a:tabLst>
            </a:pPr>
            <a:r>
              <a:rPr lang="en-US" i="1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c) the person’s </a:t>
            </a:r>
            <a:r>
              <a:rPr lang="en-US" i="1" u="sng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annual gross turnover is less than </a:t>
            </a:r>
            <a:r>
              <a:rPr lang="en-US" i="1" u="sng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Rs. 500,000,000</a:t>
            </a:r>
            <a:r>
              <a:rPr lang="en-US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; (Sec. 195 of IR Act)</a:t>
            </a:r>
          </a:p>
          <a:p>
            <a:pPr algn="l"/>
            <a:endParaRPr lang="en-US" sz="245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CD25DC-7141-49F1-B260-C4CD5CE8C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1D3BB-F4F1-4E3A-A10C-FC6C006EB99A}" type="slidenum">
              <a:rPr lang="en-US" smtClean="0"/>
              <a:t>5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88E2F4F-9DB8-4A2E-8676-7679E35CABA2}"/>
              </a:ext>
            </a:extLst>
          </p:cNvPr>
          <p:cNvSpPr/>
          <p:nvPr/>
        </p:nvSpPr>
        <p:spPr>
          <a:xfrm>
            <a:off x="0" y="-202701"/>
            <a:ext cx="12192000" cy="158282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45000">
                <a:srgbClr val="70BFFB">
                  <a:lumMod val="96000"/>
                  <a:lumOff val="4000"/>
                </a:srgbClr>
              </a:gs>
              <a:gs pos="0">
                <a:srgbClr val="0099FF">
                  <a:lumMod val="99000"/>
                </a:srgbClr>
              </a:gs>
              <a:gs pos="84000">
                <a:schemeClr val="accent1">
                  <a:tint val="23500"/>
                  <a:satMod val="160000"/>
                  <a:lumMod val="32000"/>
                  <a:lumOff val="68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AFF982-90F8-49D5-BFFC-9B9CB8D576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1399" y="-51115"/>
            <a:ext cx="8070573" cy="137444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en-US" sz="24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ngsanaUPC" panose="02020603050405020304" pitchFamily="18" charset="-34"/>
              </a:rPr>
              <a:t>Future of SME with Budget 2021</a:t>
            </a:r>
            <a:r>
              <a:rPr lang="en-US" sz="2400" dirty="0">
                <a:latin typeface="Monotype Corsiva" panose="03010101010201010101" pitchFamily="66" charset="0"/>
              </a:rPr>
              <a:t> </a:t>
            </a:r>
            <a:br>
              <a:rPr lang="en-US" sz="2800" dirty="0">
                <a:latin typeface="Monotype Corsiva" panose="03010101010201010101" pitchFamily="66" charset="0"/>
              </a:rPr>
            </a:br>
            <a:r>
              <a:rPr lang="en-US" sz="2800" b="1" dirty="0">
                <a:latin typeface="Cambria" panose="02040503050406030204" pitchFamily="18" charset="0"/>
              </a:rPr>
              <a:t>1</a:t>
            </a:r>
            <a:r>
              <a:rPr lang="en-US" sz="3600" b="1" dirty="0">
                <a:latin typeface="Cambria" panose="02040503050406030204" pitchFamily="18" charset="0"/>
              </a:rPr>
              <a:t>. Introduction (Contd.)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  <a:cs typeface="AngsanaUPC" panose="02020603050405020304" pitchFamily="18" charset="-34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84E8C6B-F816-4724-93EF-D35D73006BEA}"/>
              </a:ext>
            </a:extLst>
          </p:cNvPr>
          <p:cNvSpPr/>
          <p:nvPr/>
        </p:nvSpPr>
        <p:spPr>
          <a:xfrm>
            <a:off x="0" y="6731880"/>
            <a:ext cx="12192000" cy="20620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45000">
                <a:srgbClr val="70BFFB">
                  <a:lumMod val="96000"/>
                  <a:lumOff val="4000"/>
                </a:srgbClr>
              </a:gs>
              <a:gs pos="0">
                <a:srgbClr val="0099FF">
                  <a:lumMod val="99000"/>
                </a:srgbClr>
              </a:gs>
              <a:gs pos="84000">
                <a:schemeClr val="accent1">
                  <a:tint val="23500"/>
                  <a:satMod val="160000"/>
                  <a:lumMod val="32000"/>
                  <a:lumOff val="68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33F6B450-1775-45A3-BC93-63C12F98E7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748" y="-242281"/>
            <a:ext cx="1692107" cy="174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7107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65A7CCB2-8421-4EAA-878F-D839B20D888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3042"/>
            <a:ext cx="12192000" cy="33402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242CDE-F786-4155-A80A-DF015A6ED4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385" y="1608859"/>
            <a:ext cx="11830405" cy="1733778"/>
          </a:xfrm>
        </p:spPr>
        <p:txBody>
          <a:bodyPr>
            <a:normAutofit/>
          </a:bodyPr>
          <a:lstStyle/>
          <a:p>
            <a:pPr marL="514350" indent="-514350">
              <a:lnSpc>
                <a:spcPct val="200000"/>
              </a:lnSpc>
              <a:buAutoNum type="romanLcParenBoth"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 Tax Concessions through IR Act No. 24 of 2017</a:t>
            </a:r>
            <a:endParaRPr lang="en-US" sz="3600" b="1" dirty="0">
              <a:solidFill>
                <a:srgbClr val="221F1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95BEE2-E6C8-4E2D-BEAE-692493A57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1D3BB-F4F1-4E3A-A10C-FC6C006EB99A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2CE2216-69CE-4EC1-AC20-B3E479011B65}"/>
              </a:ext>
            </a:extLst>
          </p:cNvPr>
          <p:cNvSpPr/>
          <p:nvPr/>
        </p:nvSpPr>
        <p:spPr>
          <a:xfrm>
            <a:off x="0" y="3504"/>
            <a:ext cx="12192000" cy="145044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45000">
                <a:srgbClr val="70BFFB">
                  <a:lumMod val="96000"/>
                  <a:lumOff val="4000"/>
                </a:srgbClr>
              </a:gs>
              <a:gs pos="0">
                <a:srgbClr val="0099FF">
                  <a:lumMod val="99000"/>
                </a:srgbClr>
              </a:gs>
              <a:gs pos="84000">
                <a:schemeClr val="accent1">
                  <a:tint val="23500"/>
                  <a:satMod val="160000"/>
                  <a:lumMod val="32000"/>
                  <a:lumOff val="68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BF4D08-8868-42A2-A5F7-5585317BE99A}"/>
              </a:ext>
            </a:extLst>
          </p:cNvPr>
          <p:cNvSpPr/>
          <p:nvPr/>
        </p:nvSpPr>
        <p:spPr>
          <a:xfrm>
            <a:off x="0" y="6731880"/>
            <a:ext cx="12192000" cy="20620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45000">
                <a:srgbClr val="70BFFB">
                  <a:lumMod val="96000"/>
                  <a:lumOff val="4000"/>
                </a:srgbClr>
              </a:gs>
              <a:gs pos="0">
                <a:srgbClr val="0099FF">
                  <a:lumMod val="99000"/>
                </a:srgbClr>
              </a:gs>
              <a:gs pos="84000">
                <a:schemeClr val="accent1">
                  <a:tint val="23500"/>
                  <a:satMod val="160000"/>
                  <a:lumMod val="32000"/>
                  <a:lumOff val="68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611D9C-BBB6-41F1-ACCB-AFB9199F80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72" y="51116"/>
            <a:ext cx="10666107" cy="1402837"/>
          </a:xfrm>
        </p:spPr>
        <p:txBody>
          <a:bodyPr>
            <a:normAutofit/>
          </a:bodyPr>
          <a:lstStyle/>
          <a:p>
            <a:pPr marL="517525" indent="-517525">
              <a:tabLst>
                <a:tab pos="460375" algn="l"/>
              </a:tabLst>
            </a:pP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  <a:cs typeface="AngsanaUPC" panose="02020603050405020304" pitchFamily="18" charset="-34"/>
              </a:rPr>
              <a:t>2.	Tax Concessions/Reliefs to SMEs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  <a:cs typeface="AngsanaUPC" panose="02020603050405020304" pitchFamily="18" charset="-34"/>
              </a:rPr>
              <a:t> 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  <a:cs typeface="AngsanaUPC" panose="02020603050405020304" pitchFamily="18" charset="-34"/>
              </a:rPr>
              <a:t>(IR Act)</a:t>
            </a:r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B73DA5D2-8FB0-49D1-85E1-2A26A814F8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3036" y="-145729"/>
            <a:ext cx="1733819" cy="174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3482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242CDE-F786-4155-A80A-DF015A6ED4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5577" y="1812335"/>
            <a:ext cx="11671379" cy="479917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</a:rPr>
              <a:t>Basics of Income Tax Computation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95BEE2-E6C8-4E2D-BEAE-692493A57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1D3BB-F4F1-4E3A-A10C-FC6C006EB99A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2CE2216-69CE-4EC1-AC20-B3E479011B65}"/>
              </a:ext>
            </a:extLst>
          </p:cNvPr>
          <p:cNvSpPr/>
          <p:nvPr/>
        </p:nvSpPr>
        <p:spPr>
          <a:xfrm>
            <a:off x="0" y="3504"/>
            <a:ext cx="12192000" cy="174418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45000">
                <a:srgbClr val="70BFFB">
                  <a:lumMod val="96000"/>
                  <a:lumOff val="4000"/>
                </a:srgbClr>
              </a:gs>
              <a:gs pos="0">
                <a:srgbClr val="0099FF">
                  <a:lumMod val="99000"/>
                </a:srgbClr>
              </a:gs>
              <a:gs pos="84000">
                <a:schemeClr val="accent1">
                  <a:tint val="23500"/>
                  <a:satMod val="160000"/>
                  <a:lumMod val="32000"/>
                  <a:lumOff val="68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BF4D08-8868-42A2-A5F7-5585317BE99A}"/>
              </a:ext>
            </a:extLst>
          </p:cNvPr>
          <p:cNvSpPr/>
          <p:nvPr/>
        </p:nvSpPr>
        <p:spPr>
          <a:xfrm>
            <a:off x="0" y="6731880"/>
            <a:ext cx="12192000" cy="20620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45000">
                <a:srgbClr val="70BFFB">
                  <a:lumMod val="96000"/>
                  <a:lumOff val="4000"/>
                </a:srgbClr>
              </a:gs>
              <a:gs pos="0">
                <a:srgbClr val="0099FF">
                  <a:lumMod val="99000"/>
                </a:srgbClr>
              </a:gs>
              <a:gs pos="84000">
                <a:schemeClr val="accent1">
                  <a:tint val="23500"/>
                  <a:satMod val="160000"/>
                  <a:lumMod val="32000"/>
                  <a:lumOff val="68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611D9C-BBB6-41F1-ACCB-AFB9199F80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72" y="51116"/>
            <a:ext cx="10666107" cy="1402837"/>
          </a:xfrm>
        </p:spPr>
        <p:txBody>
          <a:bodyPr>
            <a:normAutofit/>
          </a:bodyPr>
          <a:lstStyle/>
          <a:p>
            <a:pPr marL="517525" indent="-517525">
              <a:tabLst>
                <a:tab pos="460375" algn="l"/>
              </a:tabLst>
            </a:pP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  <a:cs typeface="AngsanaUPC" panose="02020603050405020304" pitchFamily="18" charset="-34"/>
              </a:rPr>
              <a:t>2.	Tax Concessions/Reliefs to SMEs 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AngsanaUPC" panose="02020603050405020304" pitchFamily="18" charset="-34"/>
              </a:rPr>
              <a:t>(IR Act) (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AngsanaUPC" panose="02020603050405020304" pitchFamily="18" charset="-34"/>
              </a:rPr>
              <a:t>Contd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AngsanaUPC" panose="02020603050405020304" pitchFamily="18" charset="-34"/>
              </a:rPr>
              <a:t>…)</a:t>
            </a:r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B73DA5D2-8FB0-49D1-85E1-2A26A814F8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3144" y="-145729"/>
            <a:ext cx="1663711" cy="1744183"/>
          </a:xfrm>
          <a:prstGeom prst="rect">
            <a:avLst/>
          </a:prstGeom>
        </p:spPr>
      </p:pic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2F3A63CD-BCED-4695-ABC6-510F825C5B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620928"/>
              </p:ext>
            </p:extLst>
          </p:nvPr>
        </p:nvGraphicFramePr>
        <p:xfrm>
          <a:off x="278296" y="2675046"/>
          <a:ext cx="11580506" cy="296633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28318">
                  <a:extLst>
                    <a:ext uri="{9D8B030D-6E8A-4147-A177-3AD203B41FA5}">
                      <a16:colId xmlns:a16="http://schemas.microsoft.com/office/drawing/2014/main" val="1744345664"/>
                    </a:ext>
                  </a:extLst>
                </a:gridCol>
                <a:gridCol w="5652188">
                  <a:extLst>
                    <a:ext uri="{9D8B030D-6E8A-4147-A177-3AD203B41FA5}">
                      <a16:colId xmlns:a16="http://schemas.microsoft.com/office/drawing/2014/main" val="2497523345"/>
                    </a:ext>
                  </a:extLst>
                </a:gridCol>
              </a:tblGrid>
              <a:tr h="846645">
                <a:tc>
                  <a:txBody>
                    <a:bodyPr/>
                    <a:lstStyle/>
                    <a:p>
                      <a:r>
                        <a:rPr lang="en-US" sz="2200" b="1" dirty="0"/>
                        <a:t>Income Tax                                                               = </a:t>
                      </a:r>
                      <a:endParaRPr lang="en-US" sz="2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/>
                        <a:t>Taxable Income x Tax Rate/s</a:t>
                      </a:r>
                      <a:endParaRPr lang="en-US" sz="2200" b="1" dirty="0">
                        <a:latin typeface="+mn-lt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5255112"/>
                  </a:ext>
                </a:extLst>
              </a:tr>
              <a:tr h="77839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/>
                        <a:t>Taxable Income                                                        = </a:t>
                      </a:r>
                    </a:p>
                    <a:p>
                      <a:endParaRPr lang="en-US" sz="22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/>
                        <a:t>Assessable Income – QPs &amp; Reliefs</a:t>
                      </a:r>
                    </a:p>
                    <a:p>
                      <a:endParaRPr lang="en-US" sz="2200" b="1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8602904"/>
                  </a:ext>
                </a:extLst>
              </a:tr>
              <a:tr h="77839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/>
                        <a:t>Assessable Income of Business/Investment       = </a:t>
                      </a:r>
                    </a:p>
                    <a:p>
                      <a:endParaRPr lang="en-US" sz="22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/>
                        <a:t>Gross T/O-Allowable Expenses (Sec. 11 &amp; ….)</a:t>
                      </a:r>
                    </a:p>
                    <a:p>
                      <a:endParaRPr lang="en-US" sz="2200" b="1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1004827"/>
                  </a:ext>
                </a:extLst>
              </a:tr>
              <a:tr h="562898">
                <a:tc>
                  <a:txBody>
                    <a:bodyPr/>
                    <a:lstStyle/>
                    <a:p>
                      <a:r>
                        <a:rPr lang="en-US" sz="2200" b="1" dirty="0"/>
                        <a:t>Assessable Income from Employment                 =</a:t>
                      </a:r>
                      <a:endParaRPr lang="en-US" sz="22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1" dirty="0"/>
                        <a:t>Gross Employment Income</a:t>
                      </a:r>
                      <a:endParaRPr lang="en-US" sz="2200" b="1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06931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08432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242CDE-F786-4155-A80A-DF015A6ED4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598454"/>
            <a:ext cx="11706387" cy="5038553"/>
          </a:xfrm>
        </p:spPr>
        <p:txBody>
          <a:bodyPr>
            <a:normAutofit lnSpcReduction="10000"/>
          </a:bodyPr>
          <a:lstStyle/>
          <a:p>
            <a:pPr marL="284163" marR="0" indent="0" algn="l">
              <a:lnSpc>
                <a:spcPct val="150000"/>
              </a:lnSpc>
              <a:spcBef>
                <a:spcPts val="0"/>
              </a:spcBef>
              <a:spcAft>
                <a:spcPts val="945"/>
              </a:spcAft>
              <a:buNone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Tax Concessions through IR Act No. 24 of 2017</a:t>
            </a:r>
            <a:endParaRPr lang="en-US" sz="2400" b="1" dirty="0">
              <a:solidFill>
                <a:srgbClr val="221F1F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579438" marR="0" indent="-295275" algn="l">
              <a:lnSpc>
                <a:spcPct val="150000"/>
              </a:lnSpc>
              <a:spcBef>
                <a:spcPts val="0"/>
              </a:spcBef>
              <a:spcAft>
                <a:spcPts val="945"/>
              </a:spcAft>
            </a:pPr>
            <a:r>
              <a:rPr lang="en-US" sz="2400" b="1" dirty="0">
                <a:solidFill>
                  <a:srgbClr val="221F1F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Concessionary IT rate of 14 % for SME (Schedule 1 to the IR Act)</a:t>
            </a:r>
          </a:p>
          <a:p>
            <a:pPr marL="579438" indent="-295275">
              <a:lnSpc>
                <a:spcPct val="150000"/>
              </a:lnSpc>
              <a:spcBef>
                <a:spcPts val="0"/>
              </a:spcBef>
              <a:spcAft>
                <a:spcPts val="945"/>
              </a:spcAft>
            </a:pP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Allow the partners’ </a:t>
            </a:r>
            <a:r>
              <a:rPr lang="en-US" sz="2400" b="1" u="sng" dirty="0">
                <a:latin typeface="Cambria" panose="02040503050406030204" pitchFamily="18" charset="0"/>
                <a:ea typeface="Cambria" panose="02040503050406030204" pitchFamily="18" charset="0"/>
              </a:rPr>
              <a:t>loan interest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&amp; </a:t>
            </a:r>
            <a:r>
              <a:rPr lang="en-US" sz="2400" b="1" u="sng" dirty="0">
                <a:latin typeface="Cambria" panose="02040503050406030204" pitchFamily="18" charset="0"/>
                <a:ea typeface="Cambria" panose="02040503050406030204" pitchFamily="18" charset="0"/>
              </a:rPr>
              <a:t>service fees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as an allowable expense of the partnership 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under the IR Act [Sec. 53(7)]</a:t>
            </a:r>
          </a:p>
          <a:p>
            <a:pPr marL="579438" marR="0" indent="-295275" algn="l">
              <a:lnSpc>
                <a:spcPct val="150000"/>
              </a:lnSpc>
              <a:spcBef>
                <a:spcPts val="0"/>
              </a:spcBef>
              <a:spcAft>
                <a:spcPts val="945"/>
              </a:spcAft>
            </a:pPr>
            <a:r>
              <a:rPr lang="en-US" sz="2400" b="1" dirty="0">
                <a:solidFill>
                  <a:srgbClr val="221F1F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Research and Development expenses double deduction</a:t>
            </a:r>
            <a:endParaRPr lang="en-US" sz="2400" b="1" dirty="0">
              <a:solidFill>
                <a:srgbClr val="221F1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4163" marR="0" indent="346075" algn="l">
              <a:lnSpc>
                <a:spcPct val="100000"/>
              </a:lnSpc>
              <a:spcBef>
                <a:spcPts val="0"/>
              </a:spcBef>
              <a:spcAft>
                <a:spcPts val="945"/>
              </a:spcAft>
              <a:buNone/>
            </a:pPr>
            <a:r>
              <a:rPr lang="en-US" sz="2400" b="1" u="none" strike="noStrike" dirty="0">
                <a:solidFill>
                  <a:srgbClr val="221F1F"/>
                </a:solidFill>
                <a:effectLst/>
                <a:uFill>
                  <a:solidFill>
                    <a:srgbClr val="000000"/>
                  </a:solidFill>
                </a:u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200% of the cost (Both, </a:t>
            </a:r>
            <a:r>
              <a:rPr lang="en-US" sz="2400" b="1" dirty="0">
                <a:solidFill>
                  <a:srgbClr val="221F1F"/>
                </a:solidFill>
                <a:uFill>
                  <a:solidFill>
                    <a:srgbClr val="000000"/>
                  </a:solidFill>
                </a:u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Revenue + C</a:t>
            </a:r>
            <a:r>
              <a:rPr lang="en-US" sz="2400" b="1" u="none" strike="noStrike" dirty="0">
                <a:solidFill>
                  <a:srgbClr val="221F1F"/>
                </a:solidFill>
                <a:effectLst/>
                <a:uFill>
                  <a:solidFill>
                    <a:srgbClr val="000000"/>
                  </a:solidFill>
                </a:u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apital)</a:t>
            </a:r>
          </a:p>
          <a:p>
            <a:pPr marL="630238" marR="0" lvl="0" indent="0" algn="just" fontAlgn="base">
              <a:lnSpc>
                <a:spcPct val="102000"/>
              </a:lnSpc>
              <a:spcBef>
                <a:spcPts val="0"/>
              </a:spcBef>
              <a:spcAft>
                <a:spcPts val="985"/>
              </a:spcAft>
              <a:buClr>
                <a:srgbClr val="221F1F"/>
              </a:buClr>
              <a:buSzPts val="800"/>
              <a:buNone/>
            </a:pPr>
            <a:r>
              <a:rPr lang="en-US" sz="2400" i="1" u="none" strike="noStrike" dirty="0">
                <a:solidFill>
                  <a:srgbClr val="221F1F"/>
                </a:solidFill>
                <a:effectLst/>
                <a:uFill>
                  <a:solidFill>
                    <a:srgbClr val="000000"/>
                  </a:solidFill>
                </a:u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“A person is entitled to </a:t>
            </a:r>
            <a:r>
              <a:rPr lang="en-US" sz="2400" i="1" u="sng" strike="noStrike" dirty="0">
                <a:solidFill>
                  <a:srgbClr val="221F1F"/>
                </a:solidFill>
                <a:effectLst/>
                <a:uFill>
                  <a:solidFill>
                    <a:srgbClr val="000000"/>
                  </a:solidFill>
                </a:u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an additional deduction</a:t>
            </a:r>
            <a:r>
              <a:rPr lang="en-US" sz="2400" i="1" strike="noStrike" dirty="0">
                <a:solidFill>
                  <a:srgbClr val="221F1F"/>
                </a:solidFill>
                <a:effectLst/>
                <a:uFill>
                  <a:solidFill>
                    <a:srgbClr val="000000"/>
                  </a:solidFill>
                </a:u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u="none" strike="noStrike" dirty="0">
                <a:solidFill>
                  <a:srgbClr val="221F1F"/>
                </a:solidFill>
                <a:effectLst/>
                <a:uFill>
                  <a:solidFill>
                    <a:srgbClr val="000000"/>
                  </a:solidFill>
                </a:u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when calculating the person’s income from business for a year of assessment equal to 100% of the total amount of research and development expenses deducted for the year under Section 15, for three years of assessment after the commencement of this Act”. (</a:t>
            </a:r>
            <a:r>
              <a:rPr lang="en-US" sz="2400" b="1" i="1" u="none" strike="noStrike" dirty="0">
                <a:solidFill>
                  <a:srgbClr val="221F1F"/>
                </a:solidFill>
                <a:effectLst/>
                <a:uFill>
                  <a:solidFill>
                    <a:srgbClr val="000000"/>
                  </a:solidFill>
                </a:u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Schedule 6</a:t>
            </a:r>
            <a:r>
              <a:rPr lang="en-US" sz="2400" i="1" u="none" strike="noStrike" dirty="0">
                <a:solidFill>
                  <a:srgbClr val="221F1F"/>
                </a:solidFill>
                <a:effectLst/>
                <a:uFill>
                  <a:solidFill>
                    <a:srgbClr val="000000"/>
                  </a:solidFill>
                </a:u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95BEE2-E6C8-4E2D-BEAE-692493A57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1D3BB-F4F1-4E3A-A10C-FC6C006EB99A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2CE2216-69CE-4EC1-AC20-B3E479011B65}"/>
              </a:ext>
            </a:extLst>
          </p:cNvPr>
          <p:cNvSpPr/>
          <p:nvPr/>
        </p:nvSpPr>
        <p:spPr>
          <a:xfrm>
            <a:off x="0" y="3504"/>
            <a:ext cx="12192000" cy="145044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45000">
                <a:srgbClr val="70BFFB">
                  <a:lumMod val="96000"/>
                  <a:lumOff val="4000"/>
                </a:srgbClr>
              </a:gs>
              <a:gs pos="0">
                <a:srgbClr val="0099FF">
                  <a:lumMod val="99000"/>
                </a:srgbClr>
              </a:gs>
              <a:gs pos="84000">
                <a:schemeClr val="accent1">
                  <a:tint val="23500"/>
                  <a:satMod val="160000"/>
                  <a:lumMod val="32000"/>
                  <a:lumOff val="68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BF4D08-8868-42A2-A5F7-5585317BE99A}"/>
              </a:ext>
            </a:extLst>
          </p:cNvPr>
          <p:cNvSpPr/>
          <p:nvPr/>
        </p:nvSpPr>
        <p:spPr>
          <a:xfrm>
            <a:off x="0" y="6731880"/>
            <a:ext cx="12192000" cy="20620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45000">
                <a:srgbClr val="70BFFB">
                  <a:lumMod val="96000"/>
                  <a:lumOff val="4000"/>
                </a:srgbClr>
              </a:gs>
              <a:gs pos="0">
                <a:srgbClr val="0099FF">
                  <a:lumMod val="99000"/>
                </a:srgbClr>
              </a:gs>
              <a:gs pos="84000">
                <a:schemeClr val="accent1">
                  <a:tint val="23500"/>
                  <a:satMod val="160000"/>
                  <a:lumMod val="32000"/>
                  <a:lumOff val="68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611D9C-BBB6-41F1-ACCB-AFB9199F80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72" y="51116"/>
            <a:ext cx="10666107" cy="1402837"/>
          </a:xfrm>
        </p:spPr>
        <p:txBody>
          <a:bodyPr>
            <a:normAutofit/>
          </a:bodyPr>
          <a:lstStyle/>
          <a:p>
            <a:pPr marL="517525" indent="-517525">
              <a:tabLst>
                <a:tab pos="460375" algn="l"/>
              </a:tabLst>
            </a:pP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  <a:cs typeface="AngsanaUPC" panose="02020603050405020304" pitchFamily="18" charset="-34"/>
              </a:rPr>
              <a:t>2.	Tax Concessions/Reliefs to SMEs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  <a:cs typeface="AngsanaUPC" panose="02020603050405020304" pitchFamily="18" charset="-34"/>
              </a:rPr>
              <a:t> </a:t>
            </a: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ngsanaUPC" panose="02020603050405020304" pitchFamily="18" charset="-34"/>
              </a:rPr>
              <a:t>(IR Act) (</a:t>
            </a:r>
            <a:r>
              <a:rPr lang="en-US" sz="2600" b="1" dirty="0" err="1">
                <a:latin typeface="Cambria" panose="02040503050406030204" pitchFamily="18" charset="0"/>
                <a:ea typeface="Cambria" panose="02040503050406030204" pitchFamily="18" charset="0"/>
                <a:cs typeface="AngsanaUPC" panose="02020603050405020304" pitchFamily="18" charset="-34"/>
              </a:rPr>
              <a:t>Contd</a:t>
            </a: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ngsanaUPC" panose="02020603050405020304" pitchFamily="18" charset="-34"/>
              </a:rPr>
              <a:t>…)</a:t>
            </a:r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B73DA5D2-8FB0-49D1-85E1-2A26A814F8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3036" y="-145729"/>
            <a:ext cx="1733819" cy="174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1427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242CDE-F786-4155-A80A-DF015A6ED4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501" y="1608859"/>
            <a:ext cx="11682738" cy="5058878"/>
          </a:xfrm>
        </p:spPr>
        <p:txBody>
          <a:bodyPr>
            <a:normAutofit lnSpcReduction="10000"/>
          </a:bodyPr>
          <a:lstStyle/>
          <a:p>
            <a:pPr marL="169862" indent="0">
              <a:lnSpc>
                <a:spcPct val="100000"/>
              </a:lnSpc>
              <a:spcBef>
                <a:spcPts val="0"/>
              </a:spcBef>
              <a:spcAft>
                <a:spcPts val="945"/>
              </a:spcAft>
              <a:buNone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Tax Concessions through IR Act No. 24 of 2017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Contd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…</a:t>
            </a:r>
            <a:endParaRPr lang="en-US" sz="2400" b="1" dirty="0">
              <a:solidFill>
                <a:srgbClr val="221F1F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512762" indent="-342900">
              <a:lnSpc>
                <a:spcPct val="150000"/>
              </a:lnSpc>
              <a:spcBef>
                <a:spcPts val="0"/>
              </a:spcBef>
              <a:spcAft>
                <a:spcPts val="945"/>
              </a:spcAft>
            </a:pPr>
            <a:r>
              <a:rPr lang="en-US" sz="2400" b="1" dirty="0">
                <a:solidFill>
                  <a:srgbClr val="221F1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Agriculture start up expenses (Including Capital Expense) – (Sec. 15)</a:t>
            </a:r>
          </a:p>
          <a:p>
            <a:pPr marL="573088" indent="0">
              <a:lnSpc>
                <a:spcPct val="100000"/>
              </a:lnSpc>
              <a:spcBef>
                <a:spcPts val="0"/>
              </a:spcBef>
              <a:spcAft>
                <a:spcPts val="945"/>
              </a:spcAft>
              <a:buNone/>
            </a:pPr>
            <a:r>
              <a:rPr lang="en-US" sz="2400" dirty="0">
                <a:solidFill>
                  <a:srgbClr val="221F1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(a) Land opening,      (b) Cultivating,     (c) Purchase of livestock/ poultry, </a:t>
            </a:r>
          </a:p>
          <a:p>
            <a:pPr marL="573088" indent="0">
              <a:lnSpc>
                <a:spcPct val="100000"/>
              </a:lnSpc>
              <a:spcBef>
                <a:spcPts val="0"/>
              </a:spcBef>
              <a:spcAft>
                <a:spcPts val="945"/>
              </a:spcAft>
              <a:buNone/>
            </a:pPr>
            <a:r>
              <a:rPr lang="en-US" sz="2400" dirty="0">
                <a:solidFill>
                  <a:srgbClr val="221F1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(d) maintaining/clearing tanks, ponds &amp; inland water for rearing of fish.</a:t>
            </a:r>
          </a:p>
          <a:p>
            <a:pPr marL="460375" indent="-290513">
              <a:lnSpc>
                <a:spcPct val="150000"/>
              </a:lnSpc>
            </a:pP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Relaxation of non-companies from Thin Capitalization requirement (Sec. 18)</a:t>
            </a:r>
          </a:p>
          <a:p>
            <a:pPr marL="460375" indent="112713">
              <a:lnSpc>
                <a:spcPct val="110000"/>
              </a:lnSpc>
              <a:buNone/>
            </a:pP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(Limitation of claiming interest cost of a Company)</a:t>
            </a:r>
          </a:p>
          <a:p>
            <a:pPr marL="460375" indent="-290513">
              <a:lnSpc>
                <a:spcPct val="150000"/>
              </a:lnSpc>
            </a:pP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Facility of Claiming of Losses, if any; (Sec. 19)</a:t>
            </a:r>
          </a:p>
          <a:p>
            <a:pPr marL="914400" indent="-454025">
              <a:lnSpc>
                <a:spcPct val="100000"/>
              </a:lnSpc>
            </a:pP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Facility of C/F for next 6 years</a:t>
            </a:r>
          </a:p>
          <a:p>
            <a:pPr marL="914400" indent="-454025">
              <a:lnSpc>
                <a:spcPct val="100000"/>
              </a:lnSpc>
            </a:pP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Facility of claiming Business Losses even against Investment Income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95BEE2-E6C8-4E2D-BEAE-692493A57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1D3BB-F4F1-4E3A-A10C-FC6C006EB99A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2CE2216-69CE-4EC1-AC20-B3E479011B65}"/>
              </a:ext>
            </a:extLst>
          </p:cNvPr>
          <p:cNvSpPr/>
          <p:nvPr/>
        </p:nvSpPr>
        <p:spPr>
          <a:xfrm>
            <a:off x="0" y="3504"/>
            <a:ext cx="12192000" cy="145044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45000">
                <a:srgbClr val="70BFFB">
                  <a:lumMod val="96000"/>
                  <a:lumOff val="4000"/>
                </a:srgbClr>
              </a:gs>
              <a:gs pos="0">
                <a:srgbClr val="0099FF">
                  <a:lumMod val="99000"/>
                </a:srgbClr>
              </a:gs>
              <a:gs pos="84000">
                <a:schemeClr val="accent1">
                  <a:tint val="23500"/>
                  <a:satMod val="160000"/>
                  <a:lumMod val="32000"/>
                  <a:lumOff val="68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BF4D08-8868-42A2-A5F7-5585317BE99A}"/>
              </a:ext>
            </a:extLst>
          </p:cNvPr>
          <p:cNvSpPr/>
          <p:nvPr/>
        </p:nvSpPr>
        <p:spPr>
          <a:xfrm>
            <a:off x="0" y="6731880"/>
            <a:ext cx="12192000" cy="20620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45000">
                <a:srgbClr val="70BFFB">
                  <a:lumMod val="96000"/>
                  <a:lumOff val="4000"/>
                </a:srgbClr>
              </a:gs>
              <a:gs pos="0">
                <a:srgbClr val="0099FF">
                  <a:lumMod val="99000"/>
                </a:srgbClr>
              </a:gs>
              <a:gs pos="84000">
                <a:schemeClr val="accent1">
                  <a:tint val="23500"/>
                  <a:satMod val="160000"/>
                  <a:lumMod val="32000"/>
                  <a:lumOff val="68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611D9C-BBB6-41F1-ACCB-AFB9199F80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72" y="51116"/>
            <a:ext cx="10666107" cy="1402837"/>
          </a:xfrm>
        </p:spPr>
        <p:txBody>
          <a:bodyPr>
            <a:normAutofit/>
          </a:bodyPr>
          <a:lstStyle/>
          <a:p>
            <a:pPr marL="517525" indent="-517525">
              <a:tabLst>
                <a:tab pos="460375" algn="l"/>
              </a:tabLst>
            </a:pP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  <a:cs typeface="AngsanaUPC" panose="02020603050405020304" pitchFamily="18" charset="-34"/>
              </a:rPr>
              <a:t>2.	Tax Concessions/Reliefs to SMEs </a:t>
            </a: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ngsanaUPC" panose="02020603050405020304" pitchFamily="18" charset="-34"/>
              </a:rPr>
              <a:t>(IR Act) (</a:t>
            </a:r>
            <a:r>
              <a:rPr lang="en-US" sz="2600" b="1" dirty="0" err="1">
                <a:latin typeface="Cambria" panose="02040503050406030204" pitchFamily="18" charset="0"/>
                <a:ea typeface="Cambria" panose="02040503050406030204" pitchFamily="18" charset="0"/>
                <a:cs typeface="AngsanaUPC" panose="02020603050405020304" pitchFamily="18" charset="-34"/>
              </a:rPr>
              <a:t>Contd</a:t>
            </a: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ngsanaUPC" panose="02020603050405020304" pitchFamily="18" charset="-34"/>
              </a:rPr>
              <a:t>…)</a:t>
            </a:r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B73DA5D2-8FB0-49D1-85E1-2A26A814F8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2272" y="-145729"/>
            <a:ext cx="1754583" cy="174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4827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8561</TotalTime>
  <Words>1733</Words>
  <Application>Microsoft Office PowerPoint</Application>
  <PresentationFormat>Widescreen</PresentationFormat>
  <Paragraphs>168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Calibri</vt:lpstr>
      <vt:lpstr>Calibri Light</vt:lpstr>
      <vt:lpstr>Cambria</vt:lpstr>
      <vt:lpstr>Monotype Corsiva</vt:lpstr>
      <vt:lpstr>Nirmala UI</vt:lpstr>
      <vt:lpstr>Palladio Uralic</vt:lpstr>
      <vt:lpstr>Office Theme</vt:lpstr>
      <vt:lpstr>  Future of SME with Budget 2021 (Mainly in Tax Angle)                                                                    </vt:lpstr>
      <vt:lpstr>Future of SME with Budget 2021  1. Introduction</vt:lpstr>
      <vt:lpstr>Future of SME with Budget 2021  1. Introduction (Contd.)</vt:lpstr>
      <vt:lpstr>Future of SME with Budget 2021  1. Introduction (Contd.)</vt:lpstr>
      <vt:lpstr>Future of SME with Budget 2021  1. Introduction (Contd.)</vt:lpstr>
      <vt:lpstr>2. Tax Concessions/Reliefs to SMEs (IR Act)</vt:lpstr>
      <vt:lpstr>2. Tax Concessions/Reliefs to SMEs (IR Act) (Contd…)</vt:lpstr>
      <vt:lpstr>2. Tax Concessions/Reliefs to SMEs (IR Act) (Contd…)</vt:lpstr>
      <vt:lpstr>2. Tax Concessions/Reliefs to SMEs (IR Act) (Contd…)</vt:lpstr>
      <vt:lpstr>3. Tax Concessions/Reliefs to SMEs (Proposed)</vt:lpstr>
      <vt:lpstr>3. Tax Concessions /Reliefs to SMEs (Proposed)(Contd…)</vt:lpstr>
      <vt:lpstr>3. Tax Concessions/Reliefs to SMEs(Proposed)(Contd…)</vt:lpstr>
      <vt:lpstr>3. Tax Concessions /Reliefs to SMEs (Proposed)(Contd…)</vt:lpstr>
      <vt:lpstr>4. Tax Concessions/Reliefs to SMEs (Other)</vt:lpstr>
      <vt:lpstr>4. Tax Concessions /Reliefs to SMEs (Other)(Contd.)</vt:lpstr>
      <vt:lpstr>4. Tax Concessions /Reliefs to SMEs (Other)(Contd.)</vt:lpstr>
      <vt:lpstr>5. Concessions/Reliefs to SMEs (Non-Tax)</vt:lpstr>
      <vt:lpstr>5. Concessions /Reliefs to SMEs (Non-Tax)(Contd.)</vt:lpstr>
      <vt:lpstr>5. Concessions /Reliefs to SMEs (Non-Tax)(Contd.)</vt:lpstr>
      <vt:lpstr>5. Concessions /Reliefs to SMEs (Non-Tax)(Contd.)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creator>Pradeep</dc:creator>
  <cp:lastModifiedBy>MR Athula</cp:lastModifiedBy>
  <cp:revision>657</cp:revision>
  <cp:lastPrinted>2020-12-30T13:03:56Z</cp:lastPrinted>
  <dcterms:created xsi:type="dcterms:W3CDTF">2017-10-10T10:48:26Z</dcterms:created>
  <dcterms:modified xsi:type="dcterms:W3CDTF">2021-01-11T08:20:15Z</dcterms:modified>
</cp:coreProperties>
</file>