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7" r:id="rId2"/>
    <p:sldId id="256" r:id="rId3"/>
    <p:sldId id="368" r:id="rId4"/>
    <p:sldId id="374" r:id="rId5"/>
    <p:sldId id="367" r:id="rId6"/>
    <p:sldId id="370" r:id="rId7"/>
    <p:sldId id="366" r:id="rId8"/>
    <p:sldId id="339" r:id="rId9"/>
    <p:sldId id="360" r:id="rId10"/>
    <p:sldId id="371" r:id="rId11"/>
    <p:sldId id="340" r:id="rId12"/>
    <p:sldId id="361" r:id="rId13"/>
    <p:sldId id="362" r:id="rId14"/>
    <p:sldId id="372" r:id="rId15"/>
    <p:sldId id="369" r:id="rId16"/>
    <p:sldId id="375" r:id="rId17"/>
    <p:sldId id="373" r:id="rId18"/>
    <p:sldId id="365" r:id="rId19"/>
    <p:sldId id="376" r:id="rId20"/>
    <p:sldId id="377" r:id="rId21"/>
    <p:sldId id="345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hula@assentadvisory.lk" initials="a" lastIdx="3" clrIdx="0">
    <p:extLst>
      <p:ext uri="{19B8F6BF-5375-455C-9EA6-DF929625EA0E}">
        <p15:presenceInfo xmlns:p15="http://schemas.microsoft.com/office/powerpoint/2012/main" userId="36eacaab72aa9b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5342" autoAdjust="0"/>
  </p:normalViewPr>
  <p:slideViewPr>
    <p:cSldViewPr snapToGrid="0">
      <p:cViewPr varScale="1">
        <p:scale>
          <a:sx n="84" d="100"/>
          <a:sy n="84" d="100"/>
        </p:scale>
        <p:origin x="30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D227C9BC-39FD-4A18-92CD-11ADC49A2184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155D414-F596-42F3-98B4-7FE9299F2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D414-F596-42F3-98B4-7FE9299F2F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D414-F596-42F3-98B4-7FE9299F2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55A3-8BE1-40C8-9306-915C37A4F26C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3854-5361-4B71-AD94-0D6E489546FF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A8C-76B7-4959-9A1D-0577F728A7AD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C61C-33B1-42B5-BC97-972517C820FA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DF8-5A77-415C-BA6B-8C2EE7C95725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3CD5-56F9-448A-8AF6-74A6C330FD15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8F71-74A8-4CBB-BA53-68E7BBBA542F}" type="datetime1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EB0-22AE-48A0-99D7-8775C1338495}" type="datetime1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1486-E917-4EB6-9CC8-9AE42DB9D6AE}" type="datetime1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F1-733E-45E9-82CC-BDABEE1C9708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1697-D2A5-48E9-8506-1CC46F3F7F2E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70000" t="6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8679-206A-45E4-A330-6E766842C379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athula@assentadvisory.lk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mailto:athula@assentadvisory.lk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athula@ranaweeraasso.l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70000" t="6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6A7C73D-64EA-423F-8975-C61E7EF8A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" y="1755502"/>
            <a:ext cx="6895476" cy="39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7202-2429-45F9-84F2-9C22DDEF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98" y="2347300"/>
            <a:ext cx="11586186" cy="45359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 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ATHULA RANAWEERA (BSc., FCA, FCMA, FMAAT)</a:t>
            </a:r>
            <a:br>
              <a:rPr lang="en-GB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email –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athula@assentadvisory.lk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athula@ranaweeraasso.lk </a:t>
            </a: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Phone – +94 777 305 123                                                                                                  </a:t>
            </a:r>
            <a:r>
              <a:rPr lang="en-GB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11. 01. 2021</a:t>
            </a:r>
          </a:p>
          <a:p>
            <a:pPr marL="2873375" indent="-1620838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A6C99-B9B1-4078-9A01-57777475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C:\Users\athula.ranaweera\AppData\Local\Microsoft\Windows\INetCache\Content.Word\Logo - Assent advisory JPG.JPG">
            <a:extLst>
              <a:ext uri="{FF2B5EF4-FFF2-40B4-BE49-F238E27FC236}">
                <a16:creationId xmlns:a16="http://schemas.microsoft.com/office/drawing/2014/main" id="{C726C606-EF4C-4533-8D8B-25CD8372CC6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89447"/>
            <a:ext cx="2209800" cy="161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D57FA5BB-DE7F-48A2-97A1-8A5205EEB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005446"/>
            <a:ext cx="2073017" cy="15334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B34512-AB02-418E-9B57-36444EC6DA21}"/>
              </a:ext>
            </a:extLst>
          </p:cNvPr>
          <p:cNvSpPr/>
          <p:nvPr/>
        </p:nvSpPr>
        <p:spPr>
          <a:xfrm>
            <a:off x="0" y="3504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44A06-EED1-41E1-9560-CA3CF5641AA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7293" y="2415795"/>
            <a:ext cx="2436507" cy="10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34B9A-132F-47D8-AF16-9BBCA294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98" y="203627"/>
            <a:ext cx="10427568" cy="1371279"/>
          </a:xfrm>
        </p:spPr>
        <p:txBody>
          <a:bodyPr>
            <a:noAutofit/>
          </a:bodyPr>
          <a:lstStyle/>
          <a:p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2021 </a:t>
            </a:r>
            <a:r>
              <a:rPr lang="si-L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රාජ්‍ය අයවැයට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si-L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සමගාමීව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si-L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සුළු හා මධ්‍ය පරිමාණ ව්‍යාපාර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</a:br>
            <a:r>
              <a:rPr lang="si-L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  <a:cs typeface="AngsanaUPC" panose="02020603050405020304" pitchFamily="18" charset="-34"/>
              </a:rPr>
              <a:t>(</a:t>
            </a:r>
            <a:r>
              <a:rPr lang="si-L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  <a:cs typeface="AngsanaUPC" panose="02020603050405020304" pitchFamily="18" charset="-34"/>
              </a:rPr>
              <a:t>ප්‍රධාන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si-L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  <a:cs typeface="AngsanaUPC" panose="02020603050405020304" pitchFamily="18" charset="-34"/>
              </a:rPr>
              <a:t>වශයෙන් බදු කෝණයෙන්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  <a:cs typeface="AngsanaUPC" panose="02020603050405020304" pitchFamily="18" charset="-34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0388645-D685-4753-8007-78A2195247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66" y="-242282"/>
            <a:ext cx="1669390" cy="17441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FC37C9C-EF62-459B-BC42-AE795D21BA31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4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62720E-87B4-4349-9F52-7E15BFAB0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3282846"/>
            <a:ext cx="3462728" cy="330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7" y="1698678"/>
            <a:ext cx="11361981" cy="4181918"/>
          </a:xfrm>
        </p:spPr>
        <p:txBody>
          <a:bodyPr>
            <a:normAutofit/>
          </a:bodyPr>
          <a:lstStyle/>
          <a:p>
            <a:pPr marL="857250" indent="-857250">
              <a:lnSpc>
                <a:spcPct val="200000"/>
              </a:lnSpc>
              <a:buAutoNum type="romanLcParenBoth" startAt="2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මෑත කාලීන රජයේ නිවේදන මගින් ලබාදුන් </a:t>
            </a:r>
            <a:r>
              <a:rPr lang="si-LK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බදු සහන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					(</a:t>
            </a:r>
            <a:r>
              <a:rPr lang="si-L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නීති සම්පාදනය වෙමින් පවතී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639A422-9619-42AD-BD5C-481303A2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3.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යෝජිත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243228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7464"/>
            <a:ext cx="12067998" cy="5730828"/>
          </a:xfrm>
        </p:spPr>
        <p:txBody>
          <a:bodyPr>
            <a:noAutofit/>
          </a:bodyPr>
          <a:lstStyle/>
          <a:p>
            <a:pPr marL="460375" indent="-233363">
              <a:lnSpc>
                <a:spcPct val="100000"/>
              </a:lnSpc>
            </a:pP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එකතු කළ අගය මත බද්ද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(VAT) 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ලිහිල් කිරීම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</a:p>
          <a:p>
            <a:pPr marL="914400" indent="-227013">
              <a:lnSpc>
                <a:spcPct val="100000"/>
              </a:lnSpc>
            </a:pP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බදු අනුපාතය 15% සිට 8% දක්වා අඩු කිරීම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(w.e.f. 01.12.2019)</a:t>
            </a:r>
          </a:p>
          <a:p>
            <a:pPr marL="914400" indent="-227013">
              <a:lnSpc>
                <a:spcPct val="100000"/>
              </a:lnSpc>
            </a:pP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වාර්ෂික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VAT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බදු සීමාව රු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 12 සිට රු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 300 දක්වා දීර්ඝ කිරීම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(w.e.f. 01.01.2020)</a:t>
            </a:r>
          </a:p>
          <a:p>
            <a:pPr marL="914400" indent="-227013">
              <a:lnSpc>
                <a:spcPct val="100000"/>
              </a:lnSpc>
            </a:pP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සංචාරක නියෝජිතයින් බද්දෙන් නිදහස් කිරීම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(SLTDA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 සමඟ ලියාපදිංචි වී ඇති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                        (w.e.f. 01.04.2020)</a:t>
            </a:r>
          </a:p>
          <a:p>
            <a:pPr marL="460375" indent="-233363">
              <a:lnSpc>
                <a:spcPct val="10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ESC 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අහෝසි කිරීම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</a:p>
          <a:p>
            <a:pPr marL="460375" indent="-233363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NBT 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අහෝසි කිරීම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</a:p>
          <a:p>
            <a:pPr marL="460375" indent="-233363">
              <a:lnSpc>
                <a:spcPct val="120000"/>
              </a:lnSpc>
            </a:pP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තෝරාගත්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තීරැබදු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සඳහා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බදු අඩු කිරීම්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නමුත්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CESS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හඳුන්වා දීමෙන් අයහපත් ප්‍රතිඵල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60375" indent="-233363">
              <a:lnSpc>
                <a:spcPct val="100000"/>
              </a:lnSpc>
            </a:pP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බදු කිහිපයක් ඒකාබද්ධ කිරීමෙන්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GST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හඳුන්වා දීම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මත්පැන්, දුම්කොළ, වාහන, ඇතැම් කෘෂි නිෂ්පාදන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si-LK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නිදහස් කරන ලද තැනැත්තන්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i-LK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සීමාව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si-LK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අහෝසි කිරීම් හේතුවෙන්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- </a:t>
            </a:r>
            <a:r>
              <a:rPr lang="si-LK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බදු ගොනුව වැසීම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01.01.2020.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3504"/>
            <a:ext cx="12192000" cy="12842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17" y="-115076"/>
            <a:ext cx="1543883" cy="15913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36117B-F299-450E-83F5-EB8E49BC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1" y="3504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3.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යෝජිත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9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0872" y="952519"/>
            <a:ext cx="12192000" cy="5713159"/>
          </a:xfrm>
        </p:spPr>
        <p:txBody>
          <a:bodyPr>
            <a:noAutofit/>
          </a:bodyPr>
          <a:lstStyle/>
          <a:p>
            <a:pPr marL="465138" indent="-231775">
              <a:lnSpc>
                <a:spcPct val="150000"/>
              </a:lnSpc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341313" algn="just">
              <a:lnSpc>
                <a:spcPct val="100000"/>
              </a:lnSpc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තනි පුද්ගලයන්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සඳහා වු විදේශ සේවා සඳහා 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බදු නිදහස් සීමාව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වූ රු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 ඉවත්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කිරීම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914400" indent="-341313" algn="just">
              <a:lnSpc>
                <a:spcPct val="100000"/>
              </a:lnSpc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තැනැත්තෙකුගේ කෘෂි ගොවිපල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තොරතුරු තාක්‍ෂණයෙන්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විදේශ සේවාවෙන් ලැබෙන ආදායම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බද්දෙන් නිදහස්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වීම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914400" indent="-341313" algn="just">
              <a:lnSpc>
                <a:spcPct val="150000"/>
              </a:lnSpc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හිමිකරුවන්, හවුල්කරුවන්, අධ්‍යක්ෂවරුන්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සහ අනෙකුත් සේවකයින් සඳහාවු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බදු ප්‍රතිලාභ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1658938" indent="-687388" algn="just">
              <a:lnSpc>
                <a:spcPct val="15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(a)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පුද්ගලයන්ගේ පුද්ගලික දීමනාව වසරකට රු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3 දක්වා වැඩි කිරීම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87488" indent="-515938" algn="just">
              <a:lnSpc>
                <a:spcPct val="10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රු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1.2 ක වියදම් සහන හඳුන්වා දීම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487488" indent="-515938" algn="just">
              <a:lnSpc>
                <a:spcPct val="10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සෞඛ්‍ය, වෛද්‍ය රක්ෂණය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දේශීය අධ්‍යාපනය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නිවාස ණය පොලිය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අනුමත විශ්‍රාම වැටුප් යෝජනා ක්‍රම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කොටස්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ස්කන්ධ මිලදී ගැනීම්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405420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18" y="-160739"/>
            <a:ext cx="1597764" cy="142258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BF83A0F-CDFC-42B4-9A79-73D15055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-233694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3.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යෝජිත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5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1571"/>
            <a:ext cx="11869215" cy="5338012"/>
          </a:xfrm>
        </p:spPr>
        <p:txBody>
          <a:bodyPr>
            <a:noAutofit/>
          </a:bodyPr>
          <a:lstStyle/>
          <a:p>
            <a:pPr marL="1658938" indent="-687388" algn="just">
              <a:lnSpc>
                <a:spcPct val="10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(c)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බදු පදනම පුළුල් කිරීම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රු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3 එක් පුද්ගලයෙකුට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සහ බදු අනුපාතයන් 3 ක් හඳුන්වා දීම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6%, 12%  &amp; 18%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1658938" indent="-687388" algn="just">
              <a:lnSpc>
                <a:spcPct val="10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(d)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විශ්‍රාම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ප්‍රතිලාභ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(Terminal benefits)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සඳහා සහන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රු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10 @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0%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ඊළඟ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රු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10 @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6%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සහ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ඉතිරිය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@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12%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0988" indent="-280988" algn="just">
              <a:lnSpc>
                <a:spcPct val="100000"/>
              </a:lnSpc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රඳවා ගැනීමේ බදු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(WHT) –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බොහෝ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වාසික පුද්ගලයන්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සඳහා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අහෝසි වීම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i-LK" sz="2600" i="1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 </a:t>
            </a:r>
            <a:r>
              <a:rPr lang="si-LK" sz="2600" i="1" u="sng" dirty="0">
                <a:latin typeface="Cambria" panose="02040503050406030204" pitchFamily="18" charset="0"/>
                <a:ea typeface="Cambria" panose="02040503050406030204" pitchFamily="18" charset="0"/>
              </a:rPr>
              <a:t>නිදහස්</a:t>
            </a:r>
            <a:r>
              <a:rPr lang="en-US" sz="26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i="1" u="sng" dirty="0">
                <a:latin typeface="Cambria" panose="02040503050406030204" pitchFamily="18" charset="0"/>
                <a:ea typeface="Cambria" panose="02040503050406030204" pitchFamily="18" charset="0"/>
              </a:rPr>
              <a:t>කිරීම </a:t>
            </a:r>
            <a:r>
              <a:rPr lang="si-LK" sz="2600" i="1" dirty="0">
                <a:latin typeface="Cambria" panose="02040503050406030204" pitchFamily="18" charset="0"/>
                <a:ea typeface="Cambria" panose="02040503050406030204" pitchFamily="18" charset="0"/>
              </a:rPr>
              <a:t>සහ </a:t>
            </a:r>
            <a:r>
              <a:rPr lang="si-LK" sz="2600" i="1" u="sng" dirty="0">
                <a:latin typeface="Cambria" panose="02040503050406030204" pitchFamily="18" charset="0"/>
                <a:ea typeface="Cambria" panose="02040503050406030204" pitchFamily="18" charset="0"/>
              </a:rPr>
              <a:t>නියෝජිත සේවා වලින් බැහර </a:t>
            </a:r>
            <a:r>
              <a:rPr lang="si-LK" sz="2600" i="1" dirty="0">
                <a:latin typeface="Cambria" panose="02040503050406030204" pitchFamily="18" charset="0"/>
                <a:ea typeface="Cambria" panose="02040503050406030204" pitchFamily="18" charset="0"/>
              </a:rPr>
              <a:t>කිරීම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4163" indent="-231775">
              <a:lnSpc>
                <a:spcPct val="100000"/>
              </a:lnSpc>
              <a:spcBef>
                <a:spcPts val="600"/>
              </a:spcBef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හවුල්කාරිත්වයට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(Partnerships)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 අදාළ ආදායම් බද්ද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(Joint Venture 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ද හවුල් ව්‍යාපාරයකි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914400" indent="-341313" algn="just" fontAlgn="base">
              <a:lnSpc>
                <a:spcPct val="10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8%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රඳවා ගැනීමේ බද්ද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ඉවත්කර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6%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හවුල්කාරිත්ව බද්ද හඳුන්වා දීම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බදු බැර ලබා ගත හැකිය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914400" indent="-341313" algn="just" fontAlgn="base">
              <a:lnSpc>
                <a:spcPct val="10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බදු අය කළ හැකි ආදායම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ගැනීමේදී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තක්සේරු කළ හැකි ආදායමෙන්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රු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දක්වා අඩුකර ගැනීමට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සහනයක්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(w.e.f. 01.01.2020)</a:t>
            </a:r>
          </a:p>
          <a:p>
            <a:pPr marL="914400" indent="-341313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" indent="-57150" algn="just" fontAlgn="base">
              <a:lnSpc>
                <a:spcPct val="100000"/>
              </a:lnSpc>
              <a:spcBef>
                <a:spcPts val="600"/>
              </a:spcBef>
              <a:buNone/>
              <a:tabLst>
                <a:tab pos="11199813" algn="l"/>
              </a:tabLst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0"/>
            <a:ext cx="12192000" cy="13252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24" y="-91796"/>
            <a:ext cx="1550121" cy="15088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04E3DD7-430B-4BF1-A0AA-4176CA80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01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3.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යෝජිත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6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987ED69E-0805-4AB8-8645-872398FD1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6" y="2953061"/>
            <a:ext cx="5951096" cy="3784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678" y="1446472"/>
            <a:ext cx="10977797" cy="147030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(iii) </a:t>
            </a:r>
            <a:r>
              <a:rPr lang="si-L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යෝජිත වෙනත් බදු සහන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9742139-245E-41C7-925C-85125459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6610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4.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වෙනත්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9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667"/>
            <a:ext cx="11869215" cy="5342472"/>
          </a:xfrm>
        </p:spPr>
        <p:txBody>
          <a:bodyPr>
            <a:noAutofit/>
          </a:bodyPr>
          <a:lstStyle/>
          <a:p>
            <a:pPr marL="573088" indent="-231775" algn="just" fontAlgn="base">
              <a:lnSpc>
                <a:spcPct val="15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වෙනස්කම් නොමැතිව ඉදිරි වසර 5 සඳහා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බදු ප්‍රතිපත්ති අඛණ්ඩව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පවත්වාගෙන යාම යෝජනා කිරීම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10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ආනයන බදු සහන භුක්ති විඳීමට භාවිතා කරන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අමුද්‍රව්‍ය සඳහා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VAT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බදු වගකීම් සඳහා සහනය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දේශීය නිෂ්පාදන ප්‍රවර්ධනය කිරීමේ පියවරක් ලෙස ආනයන සඳහා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CESS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බද්දක් හඳුන්වා දීම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10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අළුත්වැඩියා කිරීම සහ දේශීය එකලස් කිරීම ප්‍රවර්ධනය කිරීම සඳහා වාහන අමතර කොටස් සඳහා තීරුබදු අඩු කිරීම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බෝට්ටු නිෂ්පාදනය සඳහා වසර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7 ක ආදායම් බදු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සහන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10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ශිෂ්‍ය සංඛ්‍යාව දෙගුණ කරමින් පවත්වාගෙන යන පෞද්ගලික වෘත්තීය පුහුණු ව්‍යාපාර සඳහා වසර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5 ක ආදායම් බදු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සහන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872" y="6610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4.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වෙනත්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2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8943"/>
            <a:ext cx="11869215" cy="5342472"/>
          </a:xfrm>
        </p:spPr>
        <p:txBody>
          <a:bodyPr>
            <a:noAutofit/>
          </a:bodyPr>
          <a:lstStyle/>
          <a:p>
            <a:pPr marL="573088" indent="-231775" algn="just" fontAlgn="base">
              <a:lnSpc>
                <a:spcPct val="10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විශේෂ බදු අභියාචනාධිකරණයක් පිහිටුවීම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 algn="just" fontAlgn="base">
              <a:lnSpc>
                <a:spcPct val="100000"/>
              </a:lnSpc>
              <a:spcBef>
                <a:spcPts val="600"/>
              </a:spcBef>
              <a:tabLst>
                <a:tab pos="11199813" algn="l"/>
              </a:tabLst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 වාර්තා අනිවාර්යයෙන්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e-filing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තුලින් ගොනු කිරීම මගින් ශක්තිමත් බදු පරිපාලනයක්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 බදු වාර්තා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- 01.04.2021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සිට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573088" indent="-231775" algn="just">
              <a:lnSpc>
                <a:spcPct val="100000"/>
              </a:lnSpc>
              <a:spcBef>
                <a:spcPts val="600"/>
              </a:spcBef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සුභසාධක සමිති හා ආයතනවල පොලී ආදායම ආදායම් බද්දෙන් නිදහස් කිරීම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 algn="just">
              <a:lnSpc>
                <a:spcPct val="100000"/>
              </a:lnSpc>
              <a:spcBef>
                <a:spcPts val="600"/>
              </a:spcBef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සරල කිරීම සඳහා, විකුණුම් මිලෙහි හෝ දේපලක තක්සේරු කළ අගයෙන්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ඉහළ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වටිනාකම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මත ප්‍රාග්ධන ලාභ ගණනය කරනු ලැබේ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indent="-231775" algn="just">
              <a:lnSpc>
                <a:spcPct val="100000"/>
              </a:lnSpc>
              <a:spcBef>
                <a:spcPts val="600"/>
              </a:spcBef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සියලුම පුනර්ජනනීය බලශක්ති ව්‍යාපෘති සඳහා වසර 7 ක බදු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සහන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3088" indent="-231775" algn="just">
              <a:lnSpc>
                <a:spcPct val="100000"/>
              </a:lnSpc>
              <a:spcBef>
                <a:spcPts val="600"/>
              </a:spcBef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තෝරාගත් කෘෂිකාර්මික නිෂ්පාදන ආනයනය කිරීම සඳහා විශේෂ වෙළඳ බද්දක්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(Special Commodity Levy).</a:t>
            </a:r>
          </a:p>
          <a:p>
            <a:pPr marL="573088" indent="-231775" algn="just">
              <a:lnSpc>
                <a:spcPct val="100000"/>
              </a:lnSpc>
              <a:spcBef>
                <a:spcPts val="600"/>
              </a:spcBef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1% ක බද්දක් ගෙවීමෙන් පසු ව්‍යවසායකයින් විසින් බදු නොගෙවූ මුදල් ආයෝජනය කිරීම සඳහා බදු සමාව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872" y="6610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4.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වෙනත්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0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F357A9-98E1-4C0A-8FB8-71BE9F5B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7625"/>
            <a:ext cx="12192001" cy="546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80212"/>
            <a:ext cx="7150309" cy="23849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(iv)   </a:t>
            </a:r>
            <a:r>
              <a:rPr lang="si-L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වෙනත් (බදු නොවන)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i-L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සහන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2C75993-08B0-41F6-9488-C4776237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5.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බදු නොවන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8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2" y="1397158"/>
            <a:ext cx="11869215" cy="5741771"/>
          </a:xfrm>
        </p:spPr>
        <p:txBody>
          <a:bodyPr>
            <a:noAutofit/>
          </a:bodyPr>
          <a:lstStyle/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“සමුර්ධි” ප්‍රතිලාභීන් සඳහා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7% විශේෂ ණය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යෝජනා ක්‍රමයක්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කාන්තා ව්‍යවසායකත්වය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ප්‍රවර්ධනය කිරීම සඳහා වන වියදම් ආදායම් බදු සඳහා ඉඩ ලබා දේ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පිරිවැටුමෙන් 0.2% ක රජයේ දායකත්වයෙන් </a:t>
            </a:r>
            <a:r>
              <a:rPr lang="en-US" sz="25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Covid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රක්ෂණ යෝජනා ක්‍රමයක්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හඳුන්වාදීම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914400" indent="-227013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සේවකයින් 50 ට වැඩි ඕනෑම ව්‍යාපාරයක්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914400" indent="-227013">
              <a:lnSpc>
                <a:spcPct val="10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සිල්ලර හා තොග වෙළඳාම සහ සේවකයින් 5 කට වඩා සිටින හෝටල්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20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වයස අවුරුදු 65 න් පසු සුළු හා මධ්‍ය පරිමාණ සේවකයින් සඳහා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දායක විශ්‍රාම වැටුප් ක්‍රමයක්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5.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බදු නොවන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7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2" y="1484026"/>
            <a:ext cx="11869215" cy="5432902"/>
          </a:xfrm>
        </p:spPr>
        <p:txBody>
          <a:bodyPr>
            <a:noAutofit/>
          </a:bodyPr>
          <a:lstStyle/>
          <a:p>
            <a:pPr marL="573088" indent="-231775" algn="just">
              <a:lnSpc>
                <a:spcPct val="100000"/>
              </a:lnSpc>
              <a:spcBef>
                <a:spcPts val="600"/>
              </a:spcBef>
            </a:pP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නව සංවර්ධන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බැංකුවක්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පිහිටුවීම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රාජ්‍ය උකස් හා ආයෝජන බැංකුව, නිවාස සංවර්ධන හා දේපළ වෙළඳාම් සහ ප්‍රාදේශීය සංවර්ධන බැංකු ඒකාබද්ධ කිරීමෙන්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marL="573088" indent="-231775" algn="just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සේවකයින් විසින් විදේශ විනිමය ප්‍රේෂණය කිරීම් සඳහා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ඩොලරයකට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අමතර රු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. 2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/-.</a:t>
            </a:r>
          </a:p>
          <a:p>
            <a:pPr marL="573088" indent="-231775" algn="just">
              <a:lnSpc>
                <a:spcPct val="10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වෘත්තීය අධ්‍යාපනය සම්පූර්ණ කළ තරුණ තරුණියන්ට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ආරම්භක ප්‍රාග්ධන ණය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රු .500,000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@ 4%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වසර 5 ක බදු නිදහස් කිරීමක් සහිතව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ලබා දීම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 algn="just">
              <a:lnSpc>
                <a:spcPct val="10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විදුලිබල ව්‍යාපෘති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වේගයෙන් ක්‍රියාත්මක කිරීමට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ඉඩ සැලසෙන පරිදි මහජන උපයෝගිතා කොමිෂන් පනත සහ ලංකාවේ විදුලිබල මණ්ඩල පනත සංශෝධනය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කිරීම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 algn="just">
              <a:lnSpc>
                <a:spcPct val="150000"/>
              </a:lnSpc>
              <a:spcBef>
                <a:spcPts val="600"/>
              </a:spcBef>
            </a:pP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කිරි ගවයින්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ආනයනය කිරීම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කෘෂිකාර්මික භාණ්ඩ සඳහා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ආනයන සීමා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කිරීම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5.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බදු නොවන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9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A1C060-DD40-442F-AE8E-545011AA3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5" t="25458" r="45041" b="37261"/>
          <a:stretch/>
        </p:blipFill>
        <p:spPr>
          <a:xfrm>
            <a:off x="5568925" y="2837987"/>
            <a:ext cx="6541950" cy="377211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502453"/>
            <a:ext cx="11557789" cy="4811851"/>
          </a:xfrm>
        </p:spPr>
        <p:txBody>
          <a:bodyPr>
            <a:noAutofit/>
          </a:bodyPr>
          <a:lstStyle/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අපි සුළු හා මධ්‍ය පරිමාණ ව්‍යාපාර ගැන කතා කළ යුත්තේ ඇයි?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……………..</a:t>
            </a: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ආර්ථිකයේ ප්‍රමුඛතාවය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පරිමාව, ප්‍රජා හා සම්පත් ආවරණය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 ව්‍යාපාර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වලින්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ලැබෙන දායකත්වය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ගෘහස්ථ රැකියා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වලින්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45%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දළ දේශීය නිෂ්පාදිතයෙන්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52% 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(2018 – 2020)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9505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br>
              <a:rPr lang="en-US" sz="32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1. </a:t>
            </a:r>
            <a:r>
              <a:rPr lang="si-LK" sz="3200" b="1" dirty="0">
                <a:latin typeface="Cambria" panose="02040503050406030204" pitchFamily="18" charset="0"/>
              </a:rPr>
              <a:t>හැදින්වීම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E9A6-E889-4103-B8DE-759E213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2" y="1837987"/>
            <a:ext cx="11869215" cy="5432902"/>
          </a:xfrm>
        </p:spPr>
        <p:txBody>
          <a:bodyPr>
            <a:noAutofit/>
          </a:bodyPr>
          <a:lstStyle/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සූර්ය බලයෙන් ක්‍රියාත්මක වන ජල පොම්ප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ස්ථාපනය කිරීම සඳහා කුඩා හා මධ්‍ය පරිමාණ වාණිජ කෘෂි ව්‍යවසායකයින්ට රු .150,000 සිට 10,000 දක්වා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ප්‍රදාන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(Capital grants)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ලබා දීම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දේශීය භෝග සඳහා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අගය එකතු කිරීම්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සඳහා ආයෝජනය කිරීමට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ඉඩම් සහ නවීන උපකරණ ලබා ගන්නේ නම් ඒ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සඳහා රේගු තීරුබදු සහන සහ මූල්‍ය පහසුකම්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3088" indent="-231775">
              <a:lnSpc>
                <a:spcPct val="150000"/>
              </a:lnSpc>
              <a:spcBef>
                <a:spcPts val="600"/>
              </a:spcBef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වී ව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ග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සඳහා </a:t>
            </a:r>
            <a:r>
              <a:rPr lang="si-LK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නොමිලේ පොහොර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ලබා දීම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සහ පොහොර කිලෝග්‍රෑම් 50 ක් රු. 1,500 ක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මිලකට වෙනත් බෝග සඳහා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ලබා දීම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FE2F-F6A7-467E-95F2-2D852986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127" y="6356350"/>
            <a:ext cx="2743673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63C72-FD4F-43A3-BAA4-5F544E1B92FF}"/>
              </a:ext>
            </a:extLst>
          </p:cNvPr>
          <p:cNvSpPr/>
          <p:nvPr/>
        </p:nvSpPr>
        <p:spPr>
          <a:xfrm>
            <a:off x="0" y="-200958"/>
            <a:ext cx="12192000" cy="14674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C11AC-F5F7-4F3B-A542-D28EF01CD489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88BF53-4A2A-4891-81F8-49AC0DF1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4" y="-242280"/>
            <a:ext cx="1550121" cy="15088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5.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බදු නොවන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4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1644E-A480-471C-93E4-00C64A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A2741-7C18-45E5-9EAD-0D2661DDFA9D}"/>
              </a:ext>
            </a:extLst>
          </p:cNvPr>
          <p:cNvSpPr/>
          <p:nvPr/>
        </p:nvSpPr>
        <p:spPr>
          <a:xfrm>
            <a:off x="6032089" y="1363166"/>
            <a:ext cx="595834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ATHULA RANAWEERA (BSc., FCA, FCMA, FMAAT)</a:t>
            </a:r>
            <a:b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Managing Partner: </a:t>
            </a:r>
            <a:r>
              <a:rPr lang="en-GB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Ranaweera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 Associates</a:t>
            </a:r>
          </a:p>
          <a:p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(Chartered Accountants) </a:t>
            </a:r>
          </a:p>
          <a:p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Managing Director -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Assent Advisory Partners (Pvt) Ltd.</a:t>
            </a:r>
          </a:p>
          <a:p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Assent Secretarial Consultants (Pvt) Ltd.</a:t>
            </a:r>
          </a:p>
          <a:p>
            <a:endParaRPr lang="en-GB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+94 777 305 123, </a:t>
            </a:r>
            <a:r>
              <a:rPr lang="en-GB" sz="2000" b="1" i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athula@ranaweeraasso.lk</a:t>
            </a:r>
            <a:r>
              <a:rPr lang="en-GB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 </a:t>
            </a:r>
            <a:r>
              <a:rPr lang="en-GB" sz="2000" b="1" i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athula@assentadvisory.lk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C:\Users\athula.ranaweera\AppData\Local\Microsoft\Windows\INetCache\Content.Word\Logo - Assent advisory JPG.JPG">
            <a:extLst>
              <a:ext uri="{FF2B5EF4-FFF2-40B4-BE49-F238E27FC236}">
                <a16:creationId xmlns:a16="http://schemas.microsoft.com/office/drawing/2014/main" id="{D8A4D744-2249-4252-B8A6-58823E28DE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8" y="5149805"/>
            <a:ext cx="1951746" cy="147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0144BC29-0A55-4CCF-AB73-9B7BAB8CD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6" y="5149804"/>
            <a:ext cx="1885595" cy="1475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AC65E-370D-492C-BB91-6912CA5C5A7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035" y="5361451"/>
            <a:ext cx="2743200" cy="11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43077-3D81-4F6B-AF30-B9DEC636ACC1}"/>
              </a:ext>
            </a:extLst>
          </p:cNvPr>
          <p:cNvSpPr/>
          <p:nvPr/>
        </p:nvSpPr>
        <p:spPr>
          <a:xfrm>
            <a:off x="0" y="0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4AF27-1374-4BF1-BFB1-21A2AA4A0A26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6EC772-860A-48D1-8C30-E49FEC64DEFC}"/>
              </a:ext>
            </a:extLst>
          </p:cNvPr>
          <p:cNvSpPr txBox="1">
            <a:spLocks/>
          </p:cNvSpPr>
          <p:nvPr/>
        </p:nvSpPr>
        <p:spPr>
          <a:xfrm>
            <a:off x="374847" y="136524"/>
            <a:ext cx="9274629" cy="156983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si-LK" sz="31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වැඩිදුර පැහැදිලි කිරීම් සඳහා අප සමග සම්බන්ධ වීමට ………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68EC0F4-DC9C-4D92-BA3E-196971FF2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708" y="-37819"/>
            <a:ext cx="1865148" cy="1744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782001"/>
            <a:ext cx="5565056" cy="31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3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244175"/>
          </a:xfrm>
        </p:spPr>
        <p:txBody>
          <a:bodyPr>
            <a:noAutofit/>
          </a:bodyPr>
          <a:lstStyle/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අපි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 ව්‍යාපාර ගැන කතා කළ යුත්තේ ඇයි?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……………..</a:t>
            </a: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FE5C4-7BD0-4DBF-A49A-DA35D8A52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9" t="26416" r="29938" b="19767"/>
          <a:stretch/>
        </p:blipFill>
        <p:spPr>
          <a:xfrm>
            <a:off x="1304143" y="2272418"/>
            <a:ext cx="7687533" cy="3688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E75FC-28DB-4A94-8E63-E144369D8DB4}"/>
              </a:ext>
            </a:extLst>
          </p:cNvPr>
          <p:cNvSpPr txBox="1"/>
          <p:nvPr/>
        </p:nvSpPr>
        <p:spPr>
          <a:xfrm>
            <a:off x="629587" y="6235908"/>
            <a:ext cx="58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Daily FT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A7C68E-9BC1-4915-A9EC-806A1CD77DB5}"/>
              </a:ext>
            </a:extLst>
          </p:cNvPr>
          <p:cNvSpPr txBox="1">
            <a:spLocks/>
          </p:cNvSpPr>
          <p:nvPr/>
        </p:nvSpPr>
        <p:spPr>
          <a:xfrm>
            <a:off x="471399" y="-51115"/>
            <a:ext cx="8070573" cy="95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1. </a:t>
            </a:r>
            <a:r>
              <a:rPr lang="si-LK" sz="3200" b="1" dirty="0">
                <a:latin typeface="Cambria" panose="02040503050406030204" pitchFamily="18" charset="0"/>
              </a:rPr>
              <a:t>හැදින්වීම</a:t>
            </a:r>
            <a:r>
              <a:rPr lang="en-US" sz="3200" b="1" dirty="0">
                <a:latin typeface="Cambria" panose="02040503050406030204" pitchFamily="18" charset="0"/>
              </a:rPr>
              <a:t> (</a:t>
            </a:r>
            <a:r>
              <a:rPr lang="si-LK" sz="3200" b="1" dirty="0">
                <a:latin typeface="Cambria" panose="02040503050406030204" pitchFamily="18" charset="0"/>
              </a:rPr>
              <a:t>තවදුරටත්</a:t>
            </a:r>
            <a:r>
              <a:rPr lang="en-US" sz="3200" b="1" dirty="0">
                <a:latin typeface="Cambria" panose="02040503050406030204" pitchFamily="18" charset="0"/>
              </a:rPr>
              <a:t>..)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608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244175"/>
          </a:xfrm>
        </p:spPr>
        <p:txBody>
          <a:bodyPr>
            <a:noAutofit/>
          </a:bodyPr>
          <a:lstStyle/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කුඩා හා මධ්‍ය පරිමාණ ව්‍යාපාර සඳහා අයවැය මගින් ලබා දෙන සහන </a:t>
            </a: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සහ ආධාර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…….      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බදු සහන</a:t>
            </a: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, VAT, ESC, NBT,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බදු ප්‍රතිපත්ති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බදු සමාවන් තුලින්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algn="just">
              <a:lnSpc>
                <a:spcPct val="100000"/>
              </a:lnSpc>
              <a:tabLst>
                <a:tab pos="11369675" algn="l"/>
              </a:tabLst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වෙනත් සහන සහ ආධාර</a:t>
            </a: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සම්පත් සැපයීම (මූල්‍ය හෝ වෙනත්) සහ සේවාවන් හරහා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EA7C68E-9BC1-4915-A9EC-806A1CD77DB5}"/>
              </a:ext>
            </a:extLst>
          </p:cNvPr>
          <p:cNvSpPr txBox="1">
            <a:spLocks/>
          </p:cNvSpPr>
          <p:nvPr/>
        </p:nvSpPr>
        <p:spPr>
          <a:xfrm>
            <a:off x="471399" y="-51115"/>
            <a:ext cx="8070573" cy="95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1. </a:t>
            </a:r>
            <a:r>
              <a:rPr lang="si-LK" sz="3200" b="1" dirty="0">
                <a:latin typeface="Cambria" panose="02040503050406030204" pitchFamily="18" charset="0"/>
              </a:rPr>
              <a:t>හැදින්වීම</a:t>
            </a:r>
            <a:r>
              <a:rPr lang="en-US" sz="3200" b="1" dirty="0">
                <a:latin typeface="Cambria" panose="02040503050406030204" pitchFamily="18" charset="0"/>
              </a:rPr>
              <a:t> (</a:t>
            </a:r>
            <a:r>
              <a:rPr lang="si-LK" sz="3200" b="1" dirty="0">
                <a:latin typeface="Cambria" panose="02040503050406030204" pitchFamily="18" charset="0"/>
              </a:rPr>
              <a:t>තවදුරටත්</a:t>
            </a:r>
            <a:r>
              <a:rPr lang="en-US" sz="3200" b="1" dirty="0">
                <a:latin typeface="Cambria" panose="02040503050406030204" pitchFamily="18" charset="0"/>
              </a:rPr>
              <a:t>..)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271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174" y="1276298"/>
            <a:ext cx="11557789" cy="5450380"/>
          </a:xfrm>
        </p:spPr>
        <p:txBody>
          <a:bodyPr>
            <a:noAutofit/>
          </a:bodyPr>
          <a:lstStyle/>
          <a:p>
            <a:pPr marL="914400" indent="-914400" algn="just">
              <a:lnSpc>
                <a:spcPct val="200000"/>
              </a:lnSpc>
              <a:tabLst>
                <a:tab pos="11369675" algn="l"/>
              </a:tabLst>
            </a:pP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දේශීය ආදායම් පනත යටතේ “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SME” </a:t>
            </a: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යනු කුමක්ද?</a:t>
            </a:r>
            <a:endParaRPr lang="en-US"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3045" marR="2540" indent="-228600" algn="just">
              <a:lnSpc>
                <a:spcPct val="150000"/>
              </a:lnSpc>
              <a:spcBef>
                <a:spcPts val="0"/>
              </a:spcBef>
              <a:spcAft>
                <a:spcPts val="1455"/>
              </a:spcAft>
              <a:tabLst>
                <a:tab pos="11369675" algn="l"/>
              </a:tabLst>
            </a:pPr>
            <a:r>
              <a:rPr lang="si-LK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si-LK" sz="2300" b="1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</a:t>
            </a:r>
            <a:r>
              <a:rPr lang="en-US" sz="2300" b="1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b="1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ව්‍යවසාය</a:t>
            </a:r>
            <a:r>
              <a:rPr lang="si-LK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යන්නෙන් පහත සඳහන් කොන්දේසි සපුරාලන තැනැත්තෙකු අදහස් වේ : -</a:t>
            </a:r>
          </a:p>
          <a:p>
            <a:pPr marL="509588" marR="2540" indent="-506413" algn="just">
              <a:lnSpc>
                <a:spcPct val="100000"/>
              </a:lnSpc>
              <a:spcBef>
                <a:spcPts val="0"/>
              </a:spcBef>
              <a:spcAft>
                <a:spcPts val="1455"/>
              </a:spcAft>
              <a:tabLst>
                <a:tab pos="11369675" algn="l"/>
              </a:tabLst>
            </a:pPr>
            <a:r>
              <a:rPr lang="en-US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i-LK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අ) වෘත්තීය සුදුසුකමක් සහිත පුද්ගලයෙකු වන්නා වූ සහ තනිව හෝ හවුල්ව වෘත්තිමය සේවා සැපයීමෙහි නිරතව සිටින්නා වූ පුද්ගලයෙකු නොවන, ශ්‍රී ලංකාව තුළ පමණක් ව්‍යාපාරයක් කරගෙන යන තැනැත්තෙකු;</a:t>
            </a:r>
          </a:p>
          <a:p>
            <a:pPr marL="233045" marR="2540" indent="-228600" algn="just">
              <a:lnSpc>
                <a:spcPct val="100000"/>
              </a:lnSpc>
              <a:spcBef>
                <a:spcPts val="0"/>
              </a:spcBef>
              <a:spcAft>
                <a:spcPts val="1455"/>
              </a:spcAft>
              <a:tabLst>
                <a:tab pos="11369675" algn="l"/>
              </a:tabLst>
            </a:pPr>
            <a:r>
              <a:rPr lang="si-LK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(ආ) </a:t>
            </a:r>
            <a:r>
              <a:rPr lang="si-LK" sz="2300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අස්ථීත්‍වයක්</a:t>
            </a:r>
            <a:r>
              <a:rPr lang="en-US" sz="2300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වන</a:t>
            </a:r>
            <a:r>
              <a:rPr lang="si-LK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ආශ්‍රතයකු නොමැති තැනැත්තෙකු; සහ </a:t>
            </a:r>
          </a:p>
          <a:p>
            <a:pPr marL="233045" marR="2540" indent="-228600" algn="just">
              <a:lnSpc>
                <a:spcPct val="100000"/>
              </a:lnSpc>
              <a:spcBef>
                <a:spcPts val="0"/>
              </a:spcBef>
              <a:spcAft>
                <a:spcPts val="1455"/>
              </a:spcAft>
              <a:tabLst>
                <a:tab pos="11369675" algn="l"/>
              </a:tabLst>
            </a:pPr>
            <a:r>
              <a:rPr lang="si-LK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(ඇ) එම තැනැත්තාගේ වාර්ෂික දළ පිරිවැටුම රු. 500,000,000 කට අඩු වන තැනැත්තෙකු;</a:t>
            </a:r>
            <a:endParaRPr lang="en-US" sz="23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0238" marR="2540" indent="-165100" algn="r">
              <a:lnSpc>
                <a:spcPct val="100000"/>
              </a:lnSpc>
              <a:spcBef>
                <a:spcPts val="0"/>
              </a:spcBef>
              <a:spcAft>
                <a:spcPts val="1455"/>
              </a:spcAft>
              <a:tabLst>
                <a:tab pos="11369675" algn="l"/>
              </a:tabLst>
            </a:pPr>
            <a:r>
              <a:rPr lang="en-US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3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Sec. 195 IR Act</a:t>
            </a:r>
            <a:r>
              <a:rPr lang="en-US" sz="23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l"/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EFBDC7E-B1E7-40C6-B0AB-ACD60447637F}"/>
              </a:ext>
            </a:extLst>
          </p:cNvPr>
          <p:cNvSpPr txBox="1">
            <a:spLocks/>
          </p:cNvSpPr>
          <p:nvPr/>
        </p:nvSpPr>
        <p:spPr>
          <a:xfrm>
            <a:off x="471399" y="-51115"/>
            <a:ext cx="8070573" cy="95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1. </a:t>
            </a:r>
            <a:r>
              <a:rPr lang="si-LK" sz="3200" b="1" dirty="0">
                <a:latin typeface="Cambria" panose="02040503050406030204" pitchFamily="18" charset="0"/>
              </a:rPr>
              <a:t>හැදින්වීම</a:t>
            </a:r>
            <a:r>
              <a:rPr lang="en-US" sz="3200" b="1" dirty="0">
                <a:latin typeface="Cambria" panose="02040503050406030204" pitchFamily="18" charset="0"/>
              </a:rPr>
              <a:t> (</a:t>
            </a:r>
            <a:r>
              <a:rPr lang="si-LK" sz="3200" b="1" dirty="0">
                <a:latin typeface="Cambria" panose="02040503050406030204" pitchFamily="18" charset="0"/>
              </a:rPr>
              <a:t>තවදුරටත්</a:t>
            </a:r>
            <a:r>
              <a:rPr lang="en-US" sz="3200" b="1" dirty="0">
                <a:latin typeface="Cambria" panose="02040503050406030204" pitchFamily="18" charset="0"/>
              </a:rPr>
              <a:t>..)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260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5A7CCB2-8421-4EAA-878F-D839B20D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042"/>
            <a:ext cx="12192000" cy="334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1207" y="1323113"/>
            <a:ext cx="11946193" cy="313414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AutoNum type="romanLcParenBoth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si-L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2017 අංක 24 දරණ දේශීය ආදායම්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පනත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මගින් ලබා දෙන බදු සහන</a:t>
            </a:r>
            <a:endParaRPr lang="en-US" sz="3600" b="1" dirty="0">
              <a:solidFill>
                <a:srgbClr val="22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0183966-AE18-4DFC-80A2-A4BEFA90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2.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දේ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.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ආ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පනත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134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" y="1851518"/>
            <a:ext cx="11671379" cy="4799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 ගණනය කිරීමේ මූලික කරුණු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	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1D9C-BBB6-41F1-ACCB-AFB9199F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2.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දේ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.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ආ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පනත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44" y="-145729"/>
            <a:ext cx="1663711" cy="1744183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67DA902-9D00-4788-A8F6-F4CA6E68D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063412"/>
              </p:ext>
            </p:extLst>
          </p:nvPr>
        </p:nvGraphicFramePr>
        <p:xfrm>
          <a:off x="255577" y="2322917"/>
          <a:ext cx="11724389" cy="4033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120">
                  <a:extLst>
                    <a:ext uri="{9D8B030D-6E8A-4147-A177-3AD203B41FA5}">
                      <a16:colId xmlns:a16="http://schemas.microsoft.com/office/drawing/2014/main" val="461981980"/>
                    </a:ext>
                  </a:extLst>
                </a:gridCol>
                <a:gridCol w="6921269">
                  <a:extLst>
                    <a:ext uri="{9D8B030D-6E8A-4147-A177-3AD203B41FA5}">
                      <a16:colId xmlns:a16="http://schemas.microsoft.com/office/drawing/2014/main" val="2112963684"/>
                    </a:ext>
                  </a:extLst>
                </a:gridCol>
              </a:tblGrid>
              <a:tr h="1008358">
                <a:tc>
                  <a:txBody>
                    <a:bodyPr/>
                    <a:lstStyle/>
                    <a:p>
                      <a:r>
                        <a:rPr lang="si-LK" sz="2400" dirty="0"/>
                        <a:t>ආදායම් බදු</a:t>
                      </a:r>
                      <a:r>
                        <a:rPr lang="en-US" sz="2400" dirty="0"/>
                        <a:t>                                             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dirty="0"/>
                        <a:t>බදු අය කළ හැකි ආදායම </a:t>
                      </a:r>
                      <a:r>
                        <a:rPr lang="en-US" sz="2400" dirty="0"/>
                        <a:t>x </a:t>
                      </a:r>
                      <a:r>
                        <a:rPr lang="si-LK" sz="2400" dirty="0"/>
                        <a:t>බදු අනුපාතය/න්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74672"/>
                  </a:ext>
                </a:extLst>
              </a:tr>
              <a:tr h="1008358">
                <a:tc>
                  <a:txBody>
                    <a:bodyPr/>
                    <a:lstStyle/>
                    <a:p>
                      <a:r>
                        <a:rPr lang="si-LK" sz="2400" dirty="0"/>
                        <a:t>බදු අය කළ හැකි ආදායම</a:t>
                      </a:r>
                      <a:r>
                        <a:rPr lang="en-US" sz="2400" dirty="0"/>
                        <a:t>                     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dirty="0"/>
                        <a:t>තක්සේරු කළ හැකි ආදායම</a:t>
                      </a:r>
                      <a:r>
                        <a:rPr lang="en-US" sz="2400" dirty="0"/>
                        <a:t> – </a:t>
                      </a:r>
                      <a:r>
                        <a:rPr lang="si-LK" sz="2400" dirty="0"/>
                        <a:t>සුදුසුකම්</a:t>
                      </a:r>
                      <a:r>
                        <a:rPr lang="en-US" sz="2400" dirty="0"/>
                        <a:t> </a:t>
                      </a:r>
                      <a:r>
                        <a:rPr lang="si-LK" sz="2400" dirty="0"/>
                        <a:t>ලබන</a:t>
                      </a:r>
                      <a:r>
                        <a:rPr lang="en-US" sz="2400" dirty="0"/>
                        <a:t> </a:t>
                      </a:r>
                      <a:r>
                        <a:rPr lang="si-LK" sz="2400" dirty="0"/>
                        <a:t>ගෙවීම්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                                                                 </a:t>
                      </a:r>
                      <a:r>
                        <a:rPr lang="si-LK" sz="2400" dirty="0"/>
                        <a:t>සහ</a:t>
                      </a:r>
                      <a:r>
                        <a:rPr lang="en-US" sz="2400" dirty="0"/>
                        <a:t> </a:t>
                      </a:r>
                      <a:r>
                        <a:rPr lang="si-LK" sz="2400" dirty="0"/>
                        <a:t>සහන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39823"/>
                  </a:ext>
                </a:extLst>
              </a:tr>
              <a:tr h="1008358">
                <a:tc>
                  <a:txBody>
                    <a:bodyPr/>
                    <a:lstStyle/>
                    <a:p>
                      <a:r>
                        <a:rPr lang="si-LK" sz="2400" dirty="0"/>
                        <a:t>ව‍්‍යාපාර</a:t>
                      </a:r>
                      <a:r>
                        <a:rPr lang="en-US" sz="2400" dirty="0"/>
                        <a:t>/ </a:t>
                      </a:r>
                      <a:r>
                        <a:rPr lang="si-LK" sz="2400" dirty="0"/>
                        <a:t>ආයෝජනය</a:t>
                      </a:r>
                      <a:r>
                        <a:rPr lang="en-US" sz="2400" dirty="0"/>
                        <a:t> </a:t>
                      </a:r>
                      <a:r>
                        <a:rPr lang="si-LK" sz="2400" dirty="0"/>
                        <a:t>මත</a:t>
                      </a:r>
                      <a:endParaRPr lang="en-US" sz="2400" dirty="0"/>
                    </a:p>
                    <a:p>
                      <a:r>
                        <a:rPr lang="si-LK" sz="2400" dirty="0"/>
                        <a:t>තක්සේරු</a:t>
                      </a:r>
                      <a:r>
                        <a:rPr lang="en-US" sz="2400" dirty="0"/>
                        <a:t> </a:t>
                      </a:r>
                      <a:r>
                        <a:rPr lang="si-LK" sz="2400" dirty="0"/>
                        <a:t>කළ හැකි ආදායම</a:t>
                      </a:r>
                      <a:r>
                        <a:rPr lang="en-US" sz="2400" dirty="0"/>
                        <a:t>                 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si-LK" sz="2400" dirty="0"/>
                        <a:t>දළ පිරිවැටුම</a:t>
                      </a:r>
                      <a:r>
                        <a:rPr lang="en-US" sz="2400" dirty="0"/>
                        <a:t>  -   </a:t>
                      </a:r>
                      <a:r>
                        <a:rPr lang="si-LK" sz="2400" dirty="0"/>
                        <a:t>ඉඩදිය හැකි වියදම් </a:t>
                      </a:r>
                      <a:r>
                        <a:rPr lang="en-US" sz="2400" dirty="0"/>
                        <a:t>(Sec. 11 &amp; ….)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53213"/>
                  </a:ext>
                </a:extLst>
              </a:tr>
              <a:tr h="1008358">
                <a:tc>
                  <a:txBody>
                    <a:bodyPr/>
                    <a:lstStyle/>
                    <a:p>
                      <a:r>
                        <a:rPr lang="si-LK" sz="2400" dirty="0"/>
                        <a:t>සේවා නියුක්තිය මත</a:t>
                      </a:r>
                      <a:r>
                        <a:rPr lang="en-US" sz="2400" dirty="0"/>
                        <a:t> </a:t>
                      </a:r>
                      <a:r>
                        <a:rPr lang="si-LK" sz="2400" dirty="0"/>
                        <a:t>තක්සේරු කළ හැකි ආදායම</a:t>
                      </a:r>
                      <a:r>
                        <a:rPr lang="en-US" sz="2400" dirty="0"/>
                        <a:t>                                          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si-LK" sz="2400" dirty="0"/>
                        <a:t>දළ සේවා නියුක්ති</a:t>
                      </a:r>
                      <a:r>
                        <a:rPr lang="en-US" sz="2400" dirty="0"/>
                        <a:t> </a:t>
                      </a:r>
                      <a:r>
                        <a:rPr lang="si-LK" sz="2400" dirty="0"/>
                        <a:t>ආදායම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84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8859"/>
            <a:ext cx="12019935" cy="4799179"/>
          </a:xfrm>
        </p:spPr>
        <p:txBody>
          <a:bodyPr>
            <a:noAutofit/>
          </a:bodyPr>
          <a:lstStyle/>
          <a:p>
            <a:pPr marL="579438" marR="0" indent="-295275" algn="l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</a:pPr>
            <a:r>
              <a:rPr lang="si-LK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 ව්‍යාපාර සඳහා සහන ආදායම් බදු අනුපාතය 14%</a:t>
            </a: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කි</a:t>
            </a:r>
            <a:r>
              <a:rPr lang="en-US" sz="24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(Sch. 1 </a:t>
            </a:r>
            <a:r>
              <a:rPr lang="si-LK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දේ</a:t>
            </a:r>
            <a:r>
              <a:rPr lang="en-US" sz="24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ආ</a:t>
            </a: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si-LK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පනත </a:t>
            </a: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579438" indent="-295275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</a:pPr>
            <a:r>
              <a:rPr lang="si-LK" sz="24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දේශීය ආදායම් පනත යටතේ හවුල්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</a:t>
            </a:r>
            <a:r>
              <a:rPr lang="si-LK" sz="24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යේ </a:t>
            </a:r>
            <a:r>
              <a:rPr lang="si-LK" sz="2400" u="sng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අවසර ලත් වියදමක</a:t>
            </a:r>
            <a:r>
              <a:rPr lang="si-LK" sz="24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් ලෙස </a:t>
            </a:r>
            <a:r>
              <a:rPr lang="si-LK" sz="24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හවුල්කරුවන්ගේ ණය පොලී සහ සේවා ගාස්තු </a:t>
            </a:r>
            <a:r>
              <a:rPr lang="si-LK" sz="24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ඉඩ දෙනු ලැබේ</a:t>
            </a:r>
            <a:r>
              <a:rPr lang="en-US" sz="24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[Sec. 53(7)]</a:t>
            </a:r>
            <a:endParaRPr lang="en-US" sz="2400" dirty="0">
              <a:solidFill>
                <a:srgbClr val="221F1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9438" indent="-295275">
              <a:lnSpc>
                <a:spcPct val="150000"/>
              </a:lnSpc>
              <a:spcBef>
                <a:spcPts val="0"/>
              </a:spcBef>
              <a:spcAft>
                <a:spcPts val="945"/>
              </a:spcAft>
            </a:pP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පර්යේෂණ හා සංවර්ධන වියදම්</a:t>
            </a: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4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ද්විත්ව අඩු කිරීම</a:t>
            </a:r>
            <a:endParaRPr lang="en-US" sz="2400" b="1" dirty="0">
              <a:solidFill>
                <a:srgbClr val="221F1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4163" marR="0" indent="0" algn="l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400" b="1" dirty="0">
                <a:solidFill>
                  <a:srgbClr val="221F1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si-LK" sz="24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පිරිවැයෙන් 200% (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මෙහයුම් </a:t>
            </a:r>
            <a:r>
              <a:rPr lang="en-US" sz="24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si-LK" sz="24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පිරිවැය යන දෙකම) </a:t>
            </a:r>
            <a:endParaRPr lang="en-US" sz="2400" b="1" dirty="0">
              <a:solidFill>
                <a:srgbClr val="221F1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4163" marR="0" indent="0" algn="just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400" i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si-LK" sz="2400" i="1" dirty="0">
                <a:latin typeface="Cambria" panose="02040503050406030204" pitchFamily="18" charset="0"/>
                <a:ea typeface="Cambria" panose="02040503050406030204" pitchFamily="18" charset="0"/>
              </a:rPr>
              <a:t>තක්සේරු වර්ෂයක් සඳහා යම් තැනැත්තෙකුගේ ව්‍යාපාරයෙන් ලැබුණු ආදායම් ගණනය කිරීමේදී, එම වර්ෂය සඳහා 15 වගන්තිය යටතේ අඩු කරන ලද මුළු පර්යේෂණ සහ සංවර්ධන වියදම් ප්‍රමාණයෙන් 100% ක ට සමාන අතිරේක අඩු කිරීමක් සඳහා මෙම පනත ක්‍රියාත්මක වීම ආරම්භ වීමෙන් පසුව තක්සේරු  වර්ෂ තුනක් සඳහා එම තැනැත්තා හිමිකම් ලැබිය යුතුය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lang="en-US" sz="2400" i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Schedule 6</a:t>
            </a:r>
            <a:r>
              <a:rPr lang="en-US" sz="2400" i="1" u="none" strike="noStrike" dirty="0">
                <a:solidFill>
                  <a:srgbClr val="221F1F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6" y="-145729"/>
            <a:ext cx="1733819" cy="17441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AE4160-5AFA-41EF-B02D-9913F85F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2.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දේ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.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ආ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පනත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4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CDE-F786-4155-A80A-DF015A6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7157"/>
            <a:ext cx="11991200" cy="5150222"/>
          </a:xfrm>
        </p:spPr>
        <p:txBody>
          <a:bodyPr>
            <a:noAutofit/>
          </a:bodyPr>
          <a:lstStyle/>
          <a:p>
            <a:pPr marL="460375" indent="-290513">
              <a:lnSpc>
                <a:spcPct val="100000"/>
              </a:lnSpc>
              <a:spcBef>
                <a:spcPts val="0"/>
              </a:spcBef>
              <a:spcAft>
                <a:spcPts val="945"/>
              </a:spcAft>
            </a:pPr>
            <a:r>
              <a:rPr lang="si-LK" sz="26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කෘෂිකර්මාන්තය ආරම්භක වියදම්</a:t>
            </a:r>
            <a:r>
              <a:rPr lang="en-US" sz="26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i-LK" sz="26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වියදමට පවා අවසර ඇත</a:t>
            </a:r>
            <a:r>
              <a:rPr lang="en-US" sz="2600" b="1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– (Sec. 15)</a:t>
            </a:r>
          </a:p>
          <a:p>
            <a:pPr marL="573088" indent="0">
              <a:lnSpc>
                <a:spcPct val="107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</a:t>
            </a:r>
            <a:r>
              <a:rPr lang="si-LK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ඉඩම් සූදානම් කිරීම</a:t>
            </a:r>
            <a:r>
              <a:rPr lang="en-US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    (b) </a:t>
            </a:r>
            <a:r>
              <a:rPr lang="si-LK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වගා කිරීම</a:t>
            </a:r>
            <a:r>
              <a:rPr lang="en-US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   (c) </a:t>
            </a:r>
            <a:r>
              <a:rPr lang="si-LK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සතුන් හෝ කුකුළන් මිලදී ගැනීම</a:t>
            </a:r>
            <a:r>
              <a:rPr lang="en-US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974725" indent="-401638">
              <a:lnSpc>
                <a:spcPct val="107000"/>
              </a:lnSpc>
              <a:spcBef>
                <a:spcPts val="0"/>
              </a:spcBef>
              <a:spcAft>
                <a:spcPts val="945"/>
              </a:spcAft>
              <a:buNone/>
            </a:pPr>
            <a:r>
              <a:rPr lang="en-US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</a:t>
            </a:r>
            <a:r>
              <a:rPr lang="si-LK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ටැංකි, පොකුණු නඩත්තු කිරීම / පිරිසිදු කිරීම සහ</a:t>
            </a:r>
            <a:r>
              <a:rPr lang="en-US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මිරිදිය ජලයේ ඇති කිරීම සඳහා මසුන් මිලදී ගැනීම</a:t>
            </a:r>
            <a:r>
              <a:rPr lang="en-US" sz="2600" dirty="0">
                <a:solidFill>
                  <a:srgbClr val="22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60375" indent="-233363">
              <a:lnSpc>
                <a:spcPct val="150000"/>
              </a:lnSpc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Thin Capitalization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අවශ්‍යතාවයෙන් සමාගම් නොවන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ආයතන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ලිහිල් කිරීම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(Sec. 18)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සමාගමක පොලී පිරිවැය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අඩුකර ගැනීමට ඇති සීමාව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0375" indent="-233363">
              <a:lnSpc>
                <a:spcPct val="150000"/>
              </a:lnSpc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පාඩු තිබේ නම් හිලවු කරගැනීමේ පහසුකම්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; (Sec. 19)</a:t>
            </a:r>
          </a:p>
          <a:p>
            <a:pPr marL="914400" indent="-454025"/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ඉදිරි වසර 6 සඳහා ඉදිරියට ගෙන යාමේ පහසුකම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454025"/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ආයෝජන ආදායමට එරෙහිව වුවද ව්‍යාපාර පාඩු හිලවු කරගැනීමේ පහසුකම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BEE2-E6C8-4E2D-BEAE-692493A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E2216-69CE-4EC1-AC20-B3E479011B65}"/>
              </a:ext>
            </a:extLst>
          </p:cNvPr>
          <p:cNvSpPr/>
          <p:nvPr/>
        </p:nvSpPr>
        <p:spPr>
          <a:xfrm>
            <a:off x="0" y="3504"/>
            <a:ext cx="12192000" cy="14504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4D08-8868-42A2-A5F7-5585317BE99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3DA5D2-8FB0-49D1-85E1-2A26A814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72" y="-145729"/>
            <a:ext cx="1754583" cy="17441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E667AC-CDE3-451E-95C0-F4B63DF4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51116"/>
            <a:ext cx="10666107" cy="1402837"/>
          </a:xfrm>
        </p:spPr>
        <p:txBody>
          <a:bodyPr>
            <a:normAutofit/>
          </a:bodyPr>
          <a:lstStyle/>
          <a:p>
            <a:pPr marL="517525" indent="-517525">
              <a:tabLst>
                <a:tab pos="460375" algn="l"/>
              </a:tabLst>
            </a:pP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2.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සුළු හා මධ්‍ය පරිමාණ ව්‍යවසායකයින්ට බදු සහන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(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දේ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.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ආ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පනත</a:t>
            </a:r>
            <a:r>
              <a:rPr lang="en-US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)</a:t>
            </a:r>
            <a:r>
              <a:rPr lang="si-LK" sz="30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si-LK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තවදුරටත්</a:t>
            </a:r>
            <a:r>
              <a:rPr lang="en-US" sz="3000" b="1" dirty="0">
                <a:latin typeface="Nirmala UI" panose="020B0502040204020203" pitchFamily="34" charset="0"/>
                <a:cs typeface="Nirmala UI" panose="020B0502040204020203" pitchFamily="34" charset="0"/>
              </a:rPr>
              <a:t>..)</a:t>
            </a:r>
            <a:endParaRPr lang="en-US" sz="30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8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8884</TotalTime>
  <Words>5103</Words>
  <Application>Microsoft Office PowerPoint</Application>
  <PresentationFormat>Widescreen</PresentationFormat>
  <Paragraphs>169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Monotype Corsiva</vt:lpstr>
      <vt:lpstr>Nirmala UI</vt:lpstr>
      <vt:lpstr>Office Theme</vt:lpstr>
      <vt:lpstr>  2021 රාජ්‍ය අයවැයට සමගාමීව සුළු හා මධ්‍ය පරිමාණ ව්‍යාපාර  (ප්‍රධාන වශයෙන් බදු කෝණයෙන්)                                                                   </vt:lpstr>
      <vt:lpstr> 1. හැදින්වීම</vt:lpstr>
      <vt:lpstr>PowerPoint Presentation</vt:lpstr>
      <vt:lpstr>PowerPoint Presentation</vt:lpstr>
      <vt:lpstr>PowerPoint Presentation</vt:lpstr>
      <vt:lpstr>2. සුළු හා මධ්‍ය පරිමාණ ව්‍යවසායකයින්ට බදු සහන (දේ.ආ.පනත)</vt:lpstr>
      <vt:lpstr>2. සුළු හා මධ්‍ය පරිමාණ ව්‍යවසායකයින්ට බදු සහන (දේ.ආ.පනත) (තවදුරටත්..)</vt:lpstr>
      <vt:lpstr>2. සුළු හා මධ්‍ය පරිමාණ ව්‍යවසායකයින්ට බදු සහන (දේ.ආ.පනත) (තවදුරටත්..)</vt:lpstr>
      <vt:lpstr>2. සුළු හා මධ්‍ය පරිමාණ ව්‍යවසායකයින්ට බදු සහන (දේ.ආ. පනත) (තවදුරටත්..)</vt:lpstr>
      <vt:lpstr>3. සුළු හා මධ්‍ය පරිමාණ ව්‍යවසායකයින්ට බදු සහන (යෝජිත) (තවදුරටත්..)</vt:lpstr>
      <vt:lpstr>3. සුළු හා මධ්‍ය පරිමාණ ව්‍යවසායකයින්ට බදු සහන (යෝජිත) (තවදුරටත්..)</vt:lpstr>
      <vt:lpstr>3. සුළු හා මධ්‍ය පරිමාණ ව්‍යවසායකයින්ට බදු සහන (යෝජිත) (තවදුරටත්..)</vt:lpstr>
      <vt:lpstr>3. සුළු හා මධ්‍ය පරිමාණ ව්‍යවසායකයින්ට බදු සහන (යෝජිත) (තවදුරටත්..)</vt:lpstr>
      <vt:lpstr>4. සුළු හා මධ්‍ය පරිමාණ ව්‍යවසායකයින්ට බදු සහන (වෙනත්)  (තවදුරටත්..)</vt:lpstr>
      <vt:lpstr>4. සුළු හා මධ්‍ය පරිමාණ ව්‍යවසායකයින්ට බදු සහන (වෙනත්)  (තවදුරටත්..)</vt:lpstr>
      <vt:lpstr>4. සුළු හා මධ්‍ය පරිමාණ ව්‍යවසායකයින්ට බදු සහන (වෙනත්)  (තවදුරටත්..)</vt:lpstr>
      <vt:lpstr>5. සුළු හා මධ්‍ය පරිමාණ ව්‍යවසායකයින්ට බදු සහන (බදු නොවන) (තවදුරටත්..)</vt:lpstr>
      <vt:lpstr>5. සුළු හා මධ්‍ය පරිමාණ ව්‍යවසායකයින්ට බදු සහන (බදු නොවන) (තවදුරටත්..)</vt:lpstr>
      <vt:lpstr>5. සුළු හා මධ්‍ය පරිමාණ ව්‍යවසායකයින්ට බදු සහන (බදු නොවන) (තවදුරටත්..)</vt:lpstr>
      <vt:lpstr>5. සුළු හා මධ්‍ය පරිමාණ ව්‍යවසායකයින්ට බදු සහන (බදු නොවන) (තවදුරටත්..)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Pradeep</dc:creator>
  <cp:lastModifiedBy>MR Athula</cp:lastModifiedBy>
  <cp:revision>680</cp:revision>
  <cp:lastPrinted>2020-12-30T13:03:56Z</cp:lastPrinted>
  <dcterms:created xsi:type="dcterms:W3CDTF">2017-10-10T10:48:26Z</dcterms:created>
  <dcterms:modified xsi:type="dcterms:W3CDTF">2021-01-11T21:17:31Z</dcterms:modified>
</cp:coreProperties>
</file>