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77" r:id="rId2"/>
    <p:sldId id="256" r:id="rId3"/>
    <p:sldId id="379" r:id="rId4"/>
    <p:sldId id="390" r:id="rId5"/>
    <p:sldId id="380" r:id="rId6"/>
    <p:sldId id="381" r:id="rId7"/>
    <p:sldId id="391" r:id="rId8"/>
    <p:sldId id="382" r:id="rId9"/>
    <p:sldId id="383" r:id="rId10"/>
    <p:sldId id="392" r:id="rId11"/>
    <p:sldId id="384" r:id="rId12"/>
    <p:sldId id="393" r:id="rId13"/>
    <p:sldId id="386" r:id="rId14"/>
    <p:sldId id="387" r:id="rId15"/>
    <p:sldId id="394" r:id="rId16"/>
    <p:sldId id="388" r:id="rId17"/>
    <p:sldId id="389" r:id="rId18"/>
    <p:sldId id="385" r:id="rId19"/>
    <p:sldId id="345" r:id="rId20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thula@assentadvisory.lk" initials="a" lastIdx="3" clrIdx="0">
    <p:extLst>
      <p:ext uri="{19B8F6BF-5375-455C-9EA6-DF929625EA0E}">
        <p15:presenceInfo xmlns:p15="http://schemas.microsoft.com/office/powerpoint/2012/main" userId="36eacaab72aa9b7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74" autoAdjust="0"/>
    <p:restoredTop sz="95342" autoAdjust="0"/>
  </p:normalViewPr>
  <p:slideViewPr>
    <p:cSldViewPr snapToGrid="0">
      <p:cViewPr>
        <p:scale>
          <a:sx n="84" d="100"/>
          <a:sy n="84" d="100"/>
        </p:scale>
        <p:origin x="72" y="1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9091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9091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D227C9BC-39FD-4A18-92CD-11ADC49A2184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87126"/>
            <a:ext cx="5486400" cy="3916740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1155D414-F596-42F3-98B4-7FE9299F2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57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5D414-F596-42F3-98B4-7FE9299F2F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78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5D414-F596-42F3-98B4-7FE9299F2F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65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155A3-8BE1-40C8-9306-915C37A4F26C}" type="datetime1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60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3854-5361-4B71-AD94-0D6E489546FF}" type="datetime1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39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EA8C-76B7-4959-9A1D-0577F728A7AD}" type="datetime1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262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C61C-33B1-42B5-BC97-972517C820FA}" type="datetime1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23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FDF8-5A77-415C-BA6B-8C2EE7C95725}" type="datetime1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573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93CD5-56F9-448A-8AF6-74A6C330FD15}" type="datetime1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76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8F71-74A8-4CBB-BA53-68E7BBBA542F}" type="datetime1">
              <a:rPr lang="en-US" smtClean="0"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35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FEB0-22AE-48A0-99D7-8775C1338495}" type="datetime1">
              <a:rPr lang="en-US" smtClean="0"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5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1486-E917-4EB6-9CC8-9AE42DB9D6AE}" type="datetime1">
              <a:rPr lang="en-US" smtClean="0"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229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BA1F1-733E-45E9-82CC-BDABEE1C9708}" type="datetime1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7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1697-D2A5-48E9-8506-1CC46F3F7F2E}" type="datetime1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21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7000"/>
            <a:lum/>
          </a:blip>
          <a:srcRect/>
          <a:stretch>
            <a:fillRect l="70000" t="60000" r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48679-206A-45E4-A330-6E766842C379}" type="datetime1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1D3BB-F4F1-4E3A-A10C-FC6C006EB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01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mailto:athula@assentadvisory.lk" TargetMode="External"/><Relationship Id="rId9" Type="http://schemas.openxmlformats.org/officeDocument/2006/relationships/image" Target="../media/image6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g"/><Relationship Id="rId3" Type="http://schemas.openxmlformats.org/officeDocument/2006/relationships/hyperlink" Target="mailto:athula@assentadvisory.lk" TargetMode="External"/><Relationship Id="rId7" Type="http://schemas.openxmlformats.org/officeDocument/2006/relationships/image" Target="../media/image15.png"/><Relationship Id="rId2" Type="http://schemas.openxmlformats.org/officeDocument/2006/relationships/hyperlink" Target="mailto:athula@ranaweeraasso.lk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14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0"/>
            <a:lum/>
          </a:blip>
          <a:srcRect/>
          <a:stretch>
            <a:fillRect l="70000" t="60000" r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37202-2429-45F9-84F2-9C22DDEF3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9993" y="5202425"/>
            <a:ext cx="8917293" cy="1679127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en-GB" sz="1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endParaRPr lang="en-GB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GB" sz="1800" b="1" dirty="0">
                <a:latin typeface="Cambria" panose="02040503050406030204" pitchFamily="18" charset="0"/>
                <a:ea typeface="Cambria" panose="02040503050406030204" pitchFamily="18" charset="0"/>
              </a:rPr>
              <a:t>ATHULA RANAWEERA (BSc., FCA, FCMA, FMAAT)</a:t>
            </a:r>
            <a:br>
              <a:rPr lang="en-GB" sz="1800" i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1800" b="1" dirty="0">
                <a:latin typeface="Cambria" panose="02040503050406030204" pitchFamily="18" charset="0"/>
                <a:ea typeface="Cambria" panose="02040503050406030204" pitchFamily="18" charset="0"/>
              </a:rPr>
              <a:t>email – </a:t>
            </a:r>
            <a:r>
              <a:rPr lang="en-GB" sz="1800" b="1" dirty="0">
                <a:latin typeface="Cambria" panose="02040503050406030204" pitchFamily="18" charset="0"/>
                <a:ea typeface="Cambria" panose="02040503050406030204" pitchFamily="18" charset="0"/>
                <a:hlinkClick r:id="rId4"/>
              </a:rPr>
              <a:t>athula@assentadvisory.lk</a:t>
            </a:r>
            <a:r>
              <a:rPr lang="en-GB" sz="1800" b="1" dirty="0">
                <a:latin typeface="Cambria" panose="02040503050406030204" pitchFamily="18" charset="0"/>
                <a:ea typeface="Cambria" panose="02040503050406030204" pitchFamily="18" charset="0"/>
              </a:rPr>
              <a:t>, athula@ranaweeraasso.lk </a:t>
            </a:r>
          </a:p>
          <a:p>
            <a:pPr marL="0" indent="0">
              <a:buNone/>
            </a:pPr>
            <a:r>
              <a:rPr lang="en-GB" sz="1800" b="1" dirty="0">
                <a:latin typeface="Cambria" panose="02040503050406030204" pitchFamily="18" charset="0"/>
                <a:ea typeface="Cambria" panose="02040503050406030204" pitchFamily="18" charset="0"/>
              </a:rPr>
              <a:t>Phone – +94 777 305 123                                                                                                  </a:t>
            </a:r>
            <a:r>
              <a:rPr lang="en-GB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26. 01. 2021</a:t>
            </a:r>
          </a:p>
          <a:p>
            <a:pPr marL="2873375" indent="-1620838">
              <a:buNone/>
            </a:pPr>
            <a:endParaRPr lang="en-US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7" name="Picture 6" descr="C:\Users\athula.ranaweera\AppData\Local\Microsoft\Windows\INetCache\Content.Word\Logo - Assent advisory JPG.JPG">
            <a:extLst>
              <a:ext uri="{FF2B5EF4-FFF2-40B4-BE49-F238E27FC236}">
                <a16:creationId xmlns:a16="http://schemas.microsoft.com/office/drawing/2014/main" id="{C726C606-EF4C-4533-8D8B-25CD8372CC61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3589447"/>
            <a:ext cx="2209800" cy="161297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Content Placeholder 18">
            <a:extLst>
              <a:ext uri="{FF2B5EF4-FFF2-40B4-BE49-F238E27FC236}">
                <a16:creationId xmlns:a16="http://schemas.microsoft.com/office/drawing/2014/main" id="{D57FA5BB-DE7F-48A2-97A1-8A5205EEBFF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5005446"/>
            <a:ext cx="2073017" cy="153346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5B34512-AB02-418E-9B57-36444EC6DA21}"/>
              </a:ext>
            </a:extLst>
          </p:cNvPr>
          <p:cNvSpPr/>
          <p:nvPr/>
        </p:nvSpPr>
        <p:spPr>
          <a:xfrm>
            <a:off x="0" y="3504"/>
            <a:ext cx="12192000" cy="174418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E44A06-EED1-41E1-9560-CA3CF5641AA7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17293" y="2415795"/>
            <a:ext cx="2436507" cy="10961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6B34B9A-132F-47D8-AF16-9BBCA2948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898" y="203627"/>
            <a:ext cx="10132234" cy="1371279"/>
          </a:xfrm>
        </p:spPr>
        <p:txBody>
          <a:bodyPr>
            <a:noAutofit/>
          </a:bodyPr>
          <a:lstStyle/>
          <a:p>
            <a:b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Budget 2021- Tax Proposals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</a:b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(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The Latest Announcement of IRD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Cambria" panose="02040503050406030204" pitchFamily="18" charset="0"/>
                <a:cs typeface="AngsanaUPC" panose="02020603050405020304" pitchFamily="18" charset="-34"/>
              </a:rPr>
              <a:t>)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       </a:t>
            </a:r>
            <a:b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</a:b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                                 </a:t>
            </a:r>
            <a:b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</a:b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                       </a:t>
            </a:r>
            <a:endParaRPr lang="en-US" sz="2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pic>
        <p:nvPicPr>
          <p:cNvPr id="15" name="Picture 14" descr="Text&#10;&#10;Description automatically generated">
            <a:extLst>
              <a:ext uri="{FF2B5EF4-FFF2-40B4-BE49-F238E27FC236}">
                <a16:creationId xmlns:a16="http://schemas.microsoft.com/office/drawing/2014/main" id="{30388645-D685-4753-8007-78A21952477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849" y="-36388"/>
            <a:ext cx="1669390" cy="1744183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5FC37C9C-EF62-459B-BC42-AE795D21BA31}"/>
              </a:ext>
            </a:extLst>
          </p:cNvPr>
          <p:cNvSpPr/>
          <p:nvPr/>
        </p:nvSpPr>
        <p:spPr>
          <a:xfrm>
            <a:off x="0" y="6721475"/>
            <a:ext cx="12192000" cy="20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A7B2323C-4B1E-46DB-A9DE-E1A91C94D4A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747686"/>
            <a:ext cx="8610601" cy="4024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144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FE9A6-E889-4103-B8DE-759E21300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47" y="1604012"/>
            <a:ext cx="11869215" cy="5432902"/>
          </a:xfrm>
        </p:spPr>
        <p:txBody>
          <a:bodyPr>
            <a:noAutofit/>
          </a:bodyPr>
          <a:lstStyle/>
          <a:p>
            <a:pPr marL="514350" lvl="0" indent="-514350" algn="just">
              <a:buFont typeface="+mj-lt"/>
              <a:buAutoNum type="romanLcPeriod" startAt="2"/>
            </a:pPr>
            <a:r>
              <a:rPr lang="en-US" sz="2400" b="1" dirty="0">
                <a:latin typeface="Cambria" panose="02040503050406030204" pitchFamily="18" charset="0"/>
              </a:rPr>
              <a:t>Income tax </a:t>
            </a:r>
            <a:r>
              <a:rPr lang="en-US" sz="2400" dirty="0">
                <a:latin typeface="Cambria" panose="02040503050406030204" pitchFamily="18" charset="0"/>
              </a:rPr>
              <a:t>payable on gains and profits from </a:t>
            </a:r>
            <a:r>
              <a:rPr lang="en-US" sz="2400" b="1" dirty="0">
                <a:latin typeface="Cambria" panose="02040503050406030204" pitchFamily="18" charset="0"/>
              </a:rPr>
              <a:t>dividend by multi-national companies </a:t>
            </a:r>
            <a:r>
              <a:rPr lang="en-US" sz="2400" dirty="0">
                <a:latin typeface="Cambria" panose="02040503050406030204" pitchFamily="18" charset="0"/>
              </a:rPr>
              <a:t>be reduced by </a:t>
            </a:r>
          </a:p>
          <a:p>
            <a:pPr marL="687388" indent="-169863" algn="just"/>
            <a:r>
              <a:rPr lang="en-US" sz="2400" dirty="0">
                <a:latin typeface="Cambria" panose="02040503050406030204" pitchFamily="18" charset="0"/>
              </a:rPr>
              <a:t>25% for 2021/22 and </a:t>
            </a:r>
          </a:p>
          <a:p>
            <a:pPr marL="687388" indent="-169863" algn="just"/>
            <a:r>
              <a:rPr lang="en-US" sz="2400" dirty="0">
                <a:latin typeface="Cambria" panose="02040503050406030204" pitchFamily="18" charset="0"/>
              </a:rPr>
              <a:t>50% for 2022/23 and 2023/24 </a:t>
            </a:r>
            <a:r>
              <a:rPr lang="en-US" sz="2200" i="1" dirty="0">
                <a:latin typeface="Cambria" panose="02040503050406030204" pitchFamily="18" charset="0"/>
              </a:rPr>
              <a:t>(i.e. the 02 years of assessment immediately succeeding that year of assessment) </a:t>
            </a:r>
            <a:r>
              <a:rPr lang="en-US" sz="2400" dirty="0">
                <a:latin typeface="Cambria" panose="02040503050406030204" pitchFamily="18" charset="0"/>
              </a:rPr>
              <a:t>(2022/2023 and 2023/2024) subject to the fulfillment of following conditions;</a:t>
            </a:r>
          </a:p>
          <a:p>
            <a:pPr marL="517525" indent="0" algn="just">
              <a:buNone/>
            </a:pPr>
            <a:r>
              <a:rPr lang="en-US" sz="2400" dirty="0">
                <a:latin typeface="Cambria" panose="02040503050406030204" pitchFamily="18" charset="0"/>
              </a:rPr>
              <a:t> </a:t>
            </a:r>
            <a:r>
              <a:rPr lang="en-US" sz="2400" b="1" dirty="0">
                <a:latin typeface="Cambria" panose="02040503050406030204" pitchFamily="18" charset="0"/>
              </a:rPr>
              <a:t>Either,</a:t>
            </a:r>
            <a:r>
              <a:rPr lang="en-US" sz="2400" dirty="0">
                <a:latin typeface="Cambria" panose="02040503050406030204" pitchFamily="18" charset="0"/>
              </a:rPr>
              <a:t>	</a:t>
            </a:r>
          </a:p>
          <a:p>
            <a:pPr marL="914400" lvl="1" indent="-341313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u="sng" dirty="0">
                <a:latin typeface="Cambria" panose="02040503050406030204" pitchFamily="18" charset="0"/>
              </a:rPr>
              <a:t> increase in exports</a:t>
            </a:r>
            <a:r>
              <a:rPr lang="en-US" dirty="0">
                <a:latin typeface="Cambria" panose="02040503050406030204" pitchFamily="18" charset="0"/>
              </a:rPr>
              <a:t> (other than specified undertakings) by 30% for 2021/22</a:t>
            </a:r>
          </a:p>
          <a:p>
            <a:pPr marL="914400" lvl="1" indent="-341313" algn="just">
              <a:buNone/>
            </a:pPr>
            <a:r>
              <a:rPr lang="en-US" b="1" dirty="0">
                <a:latin typeface="Cambria" panose="02040503050406030204" pitchFamily="18" charset="0"/>
              </a:rPr>
              <a:t>      or</a:t>
            </a:r>
          </a:p>
          <a:p>
            <a:pPr marL="914400" lvl="1" indent="-341313" algn="just">
              <a:buFont typeface="Wingdings" panose="05000000000000000000" pitchFamily="2" charset="2"/>
              <a:buChar char="Ø"/>
            </a:pPr>
            <a:r>
              <a:rPr lang="en-US" u="sng" dirty="0">
                <a:latin typeface="Cambria" panose="02040503050406030204" pitchFamily="18" charset="0"/>
              </a:rPr>
              <a:t> increase in exports</a:t>
            </a:r>
            <a:r>
              <a:rPr lang="en-US" dirty="0">
                <a:latin typeface="Cambria" panose="02040503050406030204" pitchFamily="18" charset="0"/>
              </a:rPr>
              <a:t> (other than specified undertakings) by 50% commencing from Y/A 2022/23 and maintains such status in the subsequent Y/A, compared to the Y/A 2020/21.</a:t>
            </a:r>
          </a:p>
          <a:p>
            <a:pPr marL="1028700" lvl="1" indent="-514350" algn="just" fontAlgn="base">
              <a:lnSpc>
                <a:spcPct val="150000"/>
              </a:lnSpc>
              <a:spcBef>
                <a:spcPts val="600"/>
              </a:spcBef>
              <a:buFont typeface="+mj-lt"/>
              <a:buAutoNum type="romanLcPeriod"/>
              <a:tabLst>
                <a:tab pos="5202238" algn="l"/>
                <a:tab pos="11199813" algn="l"/>
              </a:tabLst>
            </a:pPr>
            <a:endParaRPr lang="en-US" dirty="0">
              <a:solidFill>
                <a:srgbClr val="1F2023"/>
              </a:solidFill>
              <a:highlight>
                <a:srgbClr val="FFFF00"/>
              </a:highlight>
              <a:latin typeface="Cambria" panose="02040503050406030204" pitchFamily="18" charset="0"/>
              <a:ea typeface="Palladio Uralic"/>
              <a:cs typeface="Palladio Uralic"/>
            </a:endParaRPr>
          </a:p>
          <a:p>
            <a:pPr marL="341313" indent="-227013" algn="just">
              <a:lnSpc>
                <a:spcPct val="100000"/>
              </a:lnSpc>
              <a:spcBef>
                <a:spcPts val="600"/>
              </a:spcBef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6EFE2F-F6A7-467E-95F2-2D8529866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63689" y="6258006"/>
            <a:ext cx="2743673" cy="365125"/>
          </a:xfrm>
        </p:spPr>
        <p:txBody>
          <a:bodyPr/>
          <a:lstStyle/>
          <a:p>
            <a:fld id="{B911D3BB-F4F1-4E3A-A10C-FC6C006EB99A}" type="slidenum">
              <a:rPr lang="en-US" sz="2000" smtClean="0">
                <a:solidFill>
                  <a:schemeClr val="tx1"/>
                </a:solidFill>
              </a:rPr>
              <a:pPr/>
              <a:t>10</a:t>
            </a:fld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8063C72-FD4F-43A3-BAA4-5F544E1B92FF}"/>
              </a:ext>
            </a:extLst>
          </p:cNvPr>
          <p:cNvSpPr/>
          <p:nvPr/>
        </p:nvSpPr>
        <p:spPr>
          <a:xfrm>
            <a:off x="0" y="-200958"/>
            <a:ext cx="12192000" cy="146748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D2C11AC-F5F7-4F3B-A542-D28EF01CD489}"/>
              </a:ext>
            </a:extLst>
          </p:cNvPr>
          <p:cNvSpPr/>
          <p:nvPr/>
        </p:nvSpPr>
        <p:spPr>
          <a:xfrm>
            <a:off x="0" y="6731880"/>
            <a:ext cx="12192000" cy="20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F1A91E-867F-4E63-9E7B-25A35F413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771" y="136525"/>
            <a:ext cx="10194755" cy="579092"/>
          </a:xfrm>
        </p:spPr>
        <p:txBody>
          <a:bodyPr>
            <a:noAutofit/>
          </a:bodyPr>
          <a:lstStyle/>
          <a:p>
            <a:pPr marL="396875" indent="-396875"/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3.	Tax rate changes (Contd.)</a:t>
            </a:r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DE88BF53-4A2A-4891-81F8-49AC0DF1B2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6734" y="-242280"/>
            <a:ext cx="1550121" cy="150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411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FE9A6-E889-4103-B8DE-759E21300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392" y="1484026"/>
            <a:ext cx="11869215" cy="5432902"/>
          </a:xfrm>
        </p:spPr>
        <p:txBody>
          <a:bodyPr>
            <a:noAutofit/>
          </a:bodyPr>
          <a:lstStyle/>
          <a:p>
            <a:pPr marL="400050" lvl="0" indent="-400050" algn="just">
              <a:lnSpc>
                <a:spcPct val="100000"/>
              </a:lnSpc>
              <a:buFont typeface="+mj-lt"/>
              <a:buAutoNum type="romanLcPeriod"/>
            </a:pPr>
            <a:r>
              <a:rPr lang="en-US" sz="2400" b="1" dirty="0">
                <a:latin typeface="Cambria" panose="02040503050406030204" pitchFamily="18" charset="0"/>
              </a:rPr>
              <a:t>Consideration received </a:t>
            </a:r>
            <a:r>
              <a:rPr lang="en-US" sz="2400" dirty="0">
                <a:latin typeface="Cambria" panose="02040503050406030204" pitchFamily="18" charset="0"/>
              </a:rPr>
              <a:t>for the purpose of </a:t>
            </a:r>
            <a:r>
              <a:rPr lang="en-US" sz="2400" b="1" u="sng" dirty="0">
                <a:latin typeface="Cambria" panose="02040503050406030204" pitchFamily="18" charset="0"/>
              </a:rPr>
              <a:t>capital gain</a:t>
            </a:r>
            <a:r>
              <a:rPr lang="en-US" sz="2400" b="1" dirty="0">
                <a:latin typeface="Cambria" panose="02040503050406030204" pitchFamily="18" charset="0"/>
              </a:rPr>
              <a:t> </a:t>
            </a:r>
            <a:r>
              <a:rPr lang="en-US" sz="2400" dirty="0">
                <a:latin typeface="Cambria" panose="02040503050406030204" pitchFamily="18" charset="0"/>
              </a:rPr>
              <a:t>will be calculated based on the </a:t>
            </a:r>
            <a:r>
              <a:rPr lang="en-US" sz="2400" u="sng" dirty="0">
                <a:latin typeface="Cambria" panose="02040503050406030204" pitchFamily="18" charset="0"/>
              </a:rPr>
              <a:t>higher of the</a:t>
            </a:r>
            <a:r>
              <a:rPr lang="en-US" sz="2400" dirty="0">
                <a:latin typeface="Cambria" panose="02040503050406030204" pitchFamily="18" charset="0"/>
              </a:rPr>
              <a:t> amount </a:t>
            </a:r>
            <a:r>
              <a:rPr lang="en-US" sz="2400" u="sng" dirty="0">
                <a:latin typeface="Cambria" panose="02040503050406030204" pitchFamily="18" charset="0"/>
              </a:rPr>
              <a:t>received or receivable</a:t>
            </a:r>
            <a:r>
              <a:rPr lang="en-US" sz="2400" dirty="0">
                <a:latin typeface="Cambria" panose="02040503050406030204" pitchFamily="18" charset="0"/>
              </a:rPr>
              <a:t> </a:t>
            </a:r>
            <a:r>
              <a:rPr lang="en-US" sz="2400" b="1" dirty="0">
                <a:latin typeface="Cambria" panose="02040503050406030204" pitchFamily="18" charset="0"/>
              </a:rPr>
              <a:t>or</a:t>
            </a:r>
            <a:r>
              <a:rPr lang="en-US" sz="2400" dirty="0">
                <a:latin typeface="Cambria" panose="02040503050406030204" pitchFamily="18" charset="0"/>
              </a:rPr>
              <a:t> </a:t>
            </a:r>
            <a:r>
              <a:rPr lang="en-US" sz="2400" u="sng" dirty="0">
                <a:latin typeface="Cambria" panose="02040503050406030204" pitchFamily="18" charset="0"/>
              </a:rPr>
              <a:t>the assessed value</a:t>
            </a:r>
            <a:r>
              <a:rPr lang="en-US" sz="2400" dirty="0">
                <a:latin typeface="Cambria" panose="02040503050406030204" pitchFamily="18" charset="0"/>
              </a:rPr>
              <a:t> at the time of realization of such asset.</a:t>
            </a:r>
          </a:p>
          <a:p>
            <a:pPr marL="400050" lvl="1" indent="0" algn="just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dirty="0">
                <a:latin typeface="Cambria" panose="02040503050406030204" pitchFamily="18" charset="0"/>
              </a:rPr>
              <a:t>“Assessed value” means the value at the time of realization, certified by a professionally qualified valuer in a valuation report.</a:t>
            </a:r>
          </a:p>
          <a:p>
            <a:pPr marL="400050" lvl="1" indent="0" algn="just"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00050" lvl="0" indent="-400050" algn="just">
              <a:buFont typeface="+mj-lt"/>
              <a:buAutoNum type="romanLcPeriod"/>
            </a:pPr>
            <a:r>
              <a:rPr lang="en-US" sz="2400" dirty="0">
                <a:latin typeface="Cambria" panose="02040503050406030204" pitchFamily="18" charset="0"/>
              </a:rPr>
              <a:t>Specific provisions for a </a:t>
            </a:r>
            <a:r>
              <a:rPr lang="en-US" sz="2400" b="1" u="sng" dirty="0">
                <a:latin typeface="Cambria" panose="02040503050406030204" pitchFamily="18" charset="0"/>
              </a:rPr>
              <a:t>debt claim</a:t>
            </a:r>
            <a:r>
              <a:rPr lang="en-US" sz="2400" b="1" dirty="0">
                <a:latin typeface="Cambria" panose="02040503050406030204" pitchFamily="18" charset="0"/>
              </a:rPr>
              <a:t> by the banks and financial institutions</a:t>
            </a:r>
            <a:r>
              <a:rPr lang="en-US" sz="2400" dirty="0">
                <a:latin typeface="Cambria" panose="02040503050406030204" pitchFamily="18" charset="0"/>
              </a:rPr>
              <a:t>.</a:t>
            </a:r>
          </a:p>
          <a:p>
            <a:pPr marL="400050" lvl="0" indent="-400050" algn="just">
              <a:buFont typeface="+mj-lt"/>
              <a:buAutoNum type="romanLcPeriod"/>
            </a:pPr>
            <a:endParaRPr lang="en-US" sz="2400" dirty="0">
              <a:latin typeface="Cambria" panose="02040503050406030204" pitchFamily="18" charset="0"/>
            </a:endParaRPr>
          </a:p>
          <a:p>
            <a:pPr marL="400050" lvl="0" indent="-400050" algn="just">
              <a:lnSpc>
                <a:spcPct val="100000"/>
              </a:lnSpc>
              <a:buFont typeface="+mj-lt"/>
              <a:buAutoNum type="romanLcPeriod"/>
            </a:pPr>
            <a:r>
              <a:rPr lang="en-US" sz="2400" b="1" dirty="0">
                <a:latin typeface="Cambria" panose="02040503050406030204" pitchFamily="18" charset="0"/>
              </a:rPr>
              <a:t>Capital allowance @ 50% p.a. </a:t>
            </a:r>
            <a:r>
              <a:rPr lang="en-US" sz="2400" dirty="0">
                <a:latin typeface="Cambria" panose="02040503050406030204" pitchFamily="18" charset="0"/>
              </a:rPr>
              <a:t>(within two years) for </a:t>
            </a:r>
            <a:r>
              <a:rPr lang="en-US" sz="2400" b="1" dirty="0">
                <a:latin typeface="Cambria" panose="02040503050406030204" pitchFamily="18" charset="0"/>
              </a:rPr>
              <a:t>Milking Machines </a:t>
            </a:r>
            <a:r>
              <a:rPr lang="en-US" sz="2400" dirty="0">
                <a:latin typeface="Cambria" panose="02040503050406030204" pitchFamily="18" charset="0"/>
              </a:rPr>
              <a:t>with latest technology, used to manufacture the local liquid milk related products.</a:t>
            </a:r>
          </a:p>
          <a:p>
            <a:pPr marL="341313" indent="-284163" algn="just" fontAlgn="base">
              <a:lnSpc>
                <a:spcPct val="150000"/>
              </a:lnSpc>
              <a:spcBef>
                <a:spcPts val="600"/>
              </a:spcBef>
              <a:tabLst>
                <a:tab pos="5202238" algn="l"/>
                <a:tab pos="11199813" algn="l"/>
              </a:tabLst>
            </a:pPr>
            <a:endParaRPr lang="en-US" sz="2400" dirty="0">
              <a:solidFill>
                <a:srgbClr val="1F2023"/>
              </a:solidFill>
              <a:highlight>
                <a:srgbClr val="FFFF00"/>
              </a:highlight>
              <a:latin typeface="Cambria" panose="02040503050406030204" pitchFamily="18" charset="0"/>
              <a:ea typeface="Palladio Uralic"/>
              <a:cs typeface="Palladio Uralic"/>
            </a:endParaRPr>
          </a:p>
          <a:p>
            <a:pPr marL="341313" indent="-227013" algn="just">
              <a:lnSpc>
                <a:spcPct val="100000"/>
              </a:lnSpc>
              <a:spcBef>
                <a:spcPts val="600"/>
              </a:spcBef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6EFE2F-F6A7-467E-95F2-2D8529866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63689" y="6258006"/>
            <a:ext cx="2743673" cy="365125"/>
          </a:xfrm>
        </p:spPr>
        <p:txBody>
          <a:bodyPr/>
          <a:lstStyle/>
          <a:p>
            <a:fld id="{B911D3BB-F4F1-4E3A-A10C-FC6C006EB99A}" type="slidenum">
              <a:rPr lang="en-US" sz="2000" smtClean="0">
                <a:solidFill>
                  <a:schemeClr val="tx1"/>
                </a:solidFill>
              </a:rPr>
              <a:pPr/>
              <a:t>11</a:t>
            </a:fld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8063C72-FD4F-43A3-BAA4-5F544E1B92FF}"/>
              </a:ext>
            </a:extLst>
          </p:cNvPr>
          <p:cNvSpPr/>
          <p:nvPr/>
        </p:nvSpPr>
        <p:spPr>
          <a:xfrm>
            <a:off x="0" y="-200958"/>
            <a:ext cx="12192000" cy="146748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D2C11AC-F5F7-4F3B-A542-D28EF01CD489}"/>
              </a:ext>
            </a:extLst>
          </p:cNvPr>
          <p:cNvSpPr/>
          <p:nvPr/>
        </p:nvSpPr>
        <p:spPr>
          <a:xfrm>
            <a:off x="0" y="6731880"/>
            <a:ext cx="12192000" cy="20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F1A91E-867F-4E63-9E7B-25A35F413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770" y="243239"/>
            <a:ext cx="10194755" cy="579092"/>
          </a:xfrm>
        </p:spPr>
        <p:txBody>
          <a:bodyPr>
            <a:noAutofit/>
          </a:bodyPr>
          <a:lstStyle/>
          <a:p>
            <a:pPr marL="396875" indent="-396875"/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4.	Tax computation, deductions and qualifying payments</a:t>
            </a:r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DE88BF53-4A2A-4891-81F8-49AC0DF1B2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6734" y="-242280"/>
            <a:ext cx="1550121" cy="150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648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FE9A6-E889-4103-B8DE-759E21300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392" y="1484026"/>
            <a:ext cx="11869215" cy="5432902"/>
          </a:xfrm>
        </p:spPr>
        <p:txBody>
          <a:bodyPr>
            <a:noAutofit/>
          </a:bodyPr>
          <a:lstStyle/>
          <a:p>
            <a:pPr marL="514350" lvl="0" indent="-514350" algn="just">
              <a:buFont typeface="+mj-lt"/>
              <a:buAutoNum type="romanLcPeriod" startAt="4"/>
            </a:pPr>
            <a:r>
              <a:rPr lang="en-US" sz="2400" b="1" dirty="0">
                <a:latin typeface="Cambria" panose="02040503050406030204" pitchFamily="18" charset="0"/>
              </a:rPr>
              <a:t>R&amp;D - </a:t>
            </a:r>
            <a:r>
              <a:rPr lang="en-US" sz="2400" dirty="0">
                <a:latin typeface="Cambria" panose="02040503050406030204" pitchFamily="18" charset="0"/>
              </a:rPr>
              <a:t>2 years extension on temporary concession provided for </a:t>
            </a:r>
            <a:r>
              <a:rPr lang="en-US" sz="2400" u="sng" dirty="0">
                <a:latin typeface="Cambria" panose="02040503050406030204" pitchFamily="18" charset="0"/>
              </a:rPr>
              <a:t>Research and Development expenses</a:t>
            </a:r>
            <a:r>
              <a:rPr lang="en-US" sz="2400" dirty="0">
                <a:latin typeface="Cambria" panose="02040503050406030204" pitchFamily="18" charset="0"/>
              </a:rPr>
              <a:t> under the Sixth Schedule to the </a:t>
            </a:r>
            <a:r>
              <a:rPr lang="en-US" sz="2400" dirty="0" err="1">
                <a:latin typeface="Cambria" panose="02040503050406030204" pitchFamily="18" charset="0"/>
              </a:rPr>
              <a:t>IRAct</a:t>
            </a:r>
            <a:r>
              <a:rPr lang="en-US" sz="2400" dirty="0">
                <a:latin typeface="Cambria" panose="02040503050406030204" pitchFamily="18" charset="0"/>
              </a:rPr>
              <a:t>.</a:t>
            </a:r>
          </a:p>
          <a:p>
            <a:pPr marL="569913" lvl="1" indent="0" algn="just">
              <a:buNone/>
              <a:tabLst>
                <a:tab pos="509588" algn="l"/>
              </a:tabLst>
            </a:pPr>
            <a:endParaRPr lang="en-US" dirty="0">
              <a:latin typeface="Cambria" panose="02040503050406030204" pitchFamily="18" charset="0"/>
            </a:endParaRPr>
          </a:p>
          <a:p>
            <a:pPr marL="569913" lvl="1" indent="0" algn="just">
              <a:buNone/>
              <a:tabLst>
                <a:tab pos="509588" algn="l"/>
              </a:tabLst>
            </a:pPr>
            <a:r>
              <a:rPr lang="en-US" i="1" dirty="0">
                <a:latin typeface="Cambria" panose="02040503050406030204" pitchFamily="18" charset="0"/>
              </a:rPr>
              <a:t>Accordingly, additional deduction of 100% of actual R &amp; D expenditure incurred and deductible in line with Section 15 of the IR Act in each year can be deducted even during Y/A 2021/22 and 2022/23.</a:t>
            </a:r>
          </a:p>
          <a:p>
            <a:pPr marL="400050" lvl="1" indent="0" algn="just"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514350" lvl="0" indent="-514350" algn="just">
              <a:buFont typeface="+mj-lt"/>
              <a:buAutoNum type="romanLcPeriod" startAt="4"/>
            </a:pPr>
            <a:r>
              <a:rPr lang="en-US" sz="2400" b="1" dirty="0">
                <a:latin typeface="Cambria" panose="02040503050406030204" pitchFamily="18" charset="0"/>
              </a:rPr>
              <a:t>Cost of funds of loans </a:t>
            </a:r>
            <a:r>
              <a:rPr lang="en-US" sz="2400" dirty="0">
                <a:latin typeface="Cambria" panose="02040503050406030204" pitchFamily="18" charset="0"/>
              </a:rPr>
              <a:t>provided for </a:t>
            </a:r>
            <a:r>
              <a:rPr lang="en-US" sz="2400" b="1" u="sng" dirty="0">
                <a:latin typeface="Cambria" panose="02040503050406030204" pitchFamily="18" charset="0"/>
              </a:rPr>
              <a:t>start-up capital </a:t>
            </a:r>
            <a:r>
              <a:rPr lang="en-US" sz="2400" u="sng" dirty="0">
                <a:latin typeface="Cambria" panose="02040503050406030204" pitchFamily="18" charset="0"/>
              </a:rPr>
              <a:t>of the businesses</a:t>
            </a:r>
            <a:r>
              <a:rPr lang="en-US" sz="2400" dirty="0">
                <a:latin typeface="Cambria" panose="02040503050406030204" pitchFamily="18" charset="0"/>
              </a:rPr>
              <a:t> after a vocational training (which is qualified for 5-year tax holiday), provided by </a:t>
            </a:r>
            <a:r>
              <a:rPr lang="en-US" sz="2400" u="sng" dirty="0">
                <a:latin typeface="Cambria" panose="02040503050406030204" pitchFamily="18" charset="0"/>
              </a:rPr>
              <a:t>banks and financial institutions</a:t>
            </a:r>
            <a:r>
              <a:rPr lang="en-US" sz="2400" dirty="0">
                <a:latin typeface="Cambria" panose="02040503050406030204" pitchFamily="18" charset="0"/>
              </a:rPr>
              <a:t> will be considered as a </a:t>
            </a:r>
            <a:r>
              <a:rPr lang="en-US" sz="2400" u="sng" dirty="0">
                <a:latin typeface="Cambria" panose="02040503050406030204" pitchFamily="18" charset="0"/>
              </a:rPr>
              <a:t>deductible expenditure</a:t>
            </a:r>
            <a:r>
              <a:rPr lang="en-US" sz="2400" dirty="0">
                <a:latin typeface="Cambria" panose="020405030504060302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Cambria" panose="02040503050406030204" pitchFamily="18" charset="0"/>
              </a:rPr>
              <a:t>??</a:t>
            </a:r>
          </a:p>
          <a:p>
            <a:pPr marL="571500" indent="-514350" algn="just" fontAlgn="base">
              <a:lnSpc>
                <a:spcPct val="150000"/>
              </a:lnSpc>
              <a:spcBef>
                <a:spcPts val="600"/>
              </a:spcBef>
              <a:buFont typeface="+mj-lt"/>
              <a:buAutoNum type="romanLcPeriod" startAt="4"/>
              <a:tabLst>
                <a:tab pos="5202238" algn="l"/>
                <a:tab pos="11199813" algn="l"/>
              </a:tabLst>
            </a:pPr>
            <a:endParaRPr lang="en-US" sz="2400" dirty="0">
              <a:solidFill>
                <a:srgbClr val="1F2023"/>
              </a:solidFill>
              <a:highlight>
                <a:srgbClr val="FFFF00"/>
              </a:highlight>
              <a:latin typeface="Cambria" panose="02040503050406030204" pitchFamily="18" charset="0"/>
              <a:ea typeface="Palladio Uralic"/>
              <a:cs typeface="Palladio Uralic"/>
            </a:endParaRPr>
          </a:p>
          <a:p>
            <a:pPr marL="628650" indent="-514350" algn="just">
              <a:lnSpc>
                <a:spcPct val="100000"/>
              </a:lnSpc>
              <a:spcBef>
                <a:spcPts val="600"/>
              </a:spcBef>
              <a:buFont typeface="+mj-lt"/>
              <a:buAutoNum type="romanLcPeriod" startAt="4"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6EFE2F-F6A7-467E-95F2-2D8529866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63689" y="6258006"/>
            <a:ext cx="2743673" cy="365125"/>
          </a:xfrm>
        </p:spPr>
        <p:txBody>
          <a:bodyPr/>
          <a:lstStyle/>
          <a:p>
            <a:fld id="{B911D3BB-F4F1-4E3A-A10C-FC6C006EB99A}" type="slidenum">
              <a:rPr lang="en-US" sz="2000" smtClean="0">
                <a:solidFill>
                  <a:schemeClr val="tx1"/>
                </a:solidFill>
              </a:rPr>
              <a:pPr/>
              <a:t>12</a:t>
            </a:fld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8063C72-FD4F-43A3-BAA4-5F544E1B92FF}"/>
              </a:ext>
            </a:extLst>
          </p:cNvPr>
          <p:cNvSpPr/>
          <p:nvPr/>
        </p:nvSpPr>
        <p:spPr>
          <a:xfrm>
            <a:off x="0" y="-200958"/>
            <a:ext cx="12192000" cy="146748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D2C11AC-F5F7-4F3B-A542-D28EF01CD489}"/>
              </a:ext>
            </a:extLst>
          </p:cNvPr>
          <p:cNvSpPr/>
          <p:nvPr/>
        </p:nvSpPr>
        <p:spPr>
          <a:xfrm>
            <a:off x="0" y="6731880"/>
            <a:ext cx="12192000" cy="20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F1A91E-867F-4E63-9E7B-25A35F413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771" y="271435"/>
            <a:ext cx="10194755" cy="579092"/>
          </a:xfrm>
        </p:spPr>
        <p:txBody>
          <a:bodyPr>
            <a:noAutofit/>
          </a:bodyPr>
          <a:lstStyle/>
          <a:p>
            <a:pPr marL="396875" indent="-396875"/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4.	Tax computation, deductions and qualifying payments (Contd.)</a:t>
            </a:r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DE88BF53-4A2A-4891-81F8-49AC0DF1B2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6734" y="-242280"/>
            <a:ext cx="1550121" cy="150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407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81937"/>
            <a:ext cx="1819955" cy="185304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FE9A6-E889-4103-B8DE-759E21300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392" y="1197584"/>
            <a:ext cx="11869215" cy="5432902"/>
          </a:xfrm>
        </p:spPr>
        <p:txBody>
          <a:bodyPr>
            <a:noAutofit/>
          </a:bodyPr>
          <a:lstStyle/>
          <a:p>
            <a:pPr marL="571500" indent="-514350" algn="just" fontAlgn="base">
              <a:lnSpc>
                <a:spcPct val="150000"/>
              </a:lnSpc>
              <a:spcBef>
                <a:spcPts val="600"/>
              </a:spcBef>
              <a:buFont typeface="+mj-lt"/>
              <a:buAutoNum type="romanLcPeriod" startAt="6"/>
              <a:tabLst>
                <a:tab pos="5202238" algn="l"/>
                <a:tab pos="11199813" algn="l"/>
              </a:tabLst>
            </a:pPr>
            <a:r>
              <a:rPr lang="en-US" sz="2100" b="1" dirty="0">
                <a:latin typeface="Cambria" panose="02040503050406030204" pitchFamily="18" charset="0"/>
              </a:rPr>
              <a:t>Qualifying Payments </a:t>
            </a:r>
            <a:r>
              <a:rPr lang="en-US" sz="2100" dirty="0">
                <a:latin typeface="Cambria" panose="02040503050406030204" pitchFamily="18" charset="0"/>
              </a:rPr>
              <a:t>(on or after </a:t>
            </a:r>
            <a:r>
              <a:rPr lang="en-US" sz="2100" dirty="0">
                <a:solidFill>
                  <a:srgbClr val="FF0000"/>
                </a:solidFill>
                <a:latin typeface="Cambria" panose="02040503050406030204" pitchFamily="18" charset="0"/>
              </a:rPr>
              <a:t>01.04.2021</a:t>
            </a:r>
            <a:r>
              <a:rPr lang="en-US" sz="2100" dirty="0">
                <a:latin typeface="Cambria" panose="02040503050406030204" pitchFamily="18" charset="0"/>
              </a:rPr>
              <a:t>),</a:t>
            </a:r>
            <a:endParaRPr lang="en-US" sz="2100" dirty="0">
              <a:solidFill>
                <a:srgbClr val="1F2023"/>
              </a:solidFill>
              <a:highlight>
                <a:srgbClr val="FFFF00"/>
              </a:highlight>
              <a:latin typeface="Cambria" panose="02040503050406030204" pitchFamily="18" charset="0"/>
              <a:ea typeface="Palladio Uralic"/>
              <a:cs typeface="Palladio Uralic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100" dirty="0">
                <a:latin typeface="Cambria" panose="02040503050406030204" pitchFamily="18" charset="0"/>
              </a:rPr>
              <a:t>Contribution made by </a:t>
            </a:r>
            <a:r>
              <a:rPr lang="en-US" sz="2100" u="sng" dirty="0">
                <a:latin typeface="Cambria" panose="02040503050406030204" pitchFamily="18" charset="0"/>
              </a:rPr>
              <a:t>a resident individual in money to establish a shop for a female</a:t>
            </a:r>
            <a:r>
              <a:rPr lang="en-US" sz="2100" dirty="0">
                <a:latin typeface="Cambria" panose="02040503050406030204" pitchFamily="18" charset="0"/>
              </a:rPr>
              <a:t> individual who is from a </a:t>
            </a:r>
            <a:r>
              <a:rPr lang="en-US" sz="2100" u="sng" dirty="0" err="1">
                <a:latin typeface="Cambria" panose="02040503050406030204" pitchFamily="18" charset="0"/>
              </a:rPr>
              <a:t>Samurdhi</a:t>
            </a:r>
            <a:r>
              <a:rPr lang="en-US" sz="2100" u="sng" dirty="0">
                <a:latin typeface="Cambria" panose="02040503050406030204" pitchFamily="18" charset="0"/>
              </a:rPr>
              <a:t> beneficiary family</a:t>
            </a:r>
            <a:r>
              <a:rPr lang="en-US" sz="2100" dirty="0">
                <a:latin typeface="Cambria" panose="02040503050406030204" pitchFamily="18" charset="0"/>
              </a:rPr>
              <a:t> as instructed and confirmed by the Department of </a:t>
            </a:r>
            <a:r>
              <a:rPr lang="en-US" sz="2100" dirty="0" err="1">
                <a:latin typeface="Cambria" panose="02040503050406030204" pitchFamily="18" charset="0"/>
              </a:rPr>
              <a:t>Samurdhi</a:t>
            </a:r>
            <a:r>
              <a:rPr lang="en-US" sz="2100" dirty="0">
                <a:latin typeface="Cambria" panose="02040503050406030204" pitchFamily="18" charset="0"/>
              </a:rPr>
              <a:t> Development.</a:t>
            </a:r>
          </a:p>
          <a:p>
            <a:pPr marL="457200" lvl="1" indent="0" algn="just">
              <a:buNone/>
            </a:pPr>
            <a:endParaRPr lang="en-US" sz="2100" dirty="0">
              <a:latin typeface="Cambria" panose="020405030504060302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100" dirty="0">
                <a:latin typeface="Cambria" panose="02040503050406030204" pitchFamily="18" charset="0"/>
              </a:rPr>
              <a:t>Expenditure incurred by any </a:t>
            </a:r>
            <a:r>
              <a:rPr lang="en-US" sz="2100" u="sng" dirty="0">
                <a:latin typeface="Cambria" panose="02040503050406030204" pitchFamily="18" charset="0"/>
              </a:rPr>
              <a:t>financial institution</a:t>
            </a:r>
            <a:r>
              <a:rPr lang="en-US" sz="2100" dirty="0">
                <a:latin typeface="Cambria" panose="02040503050406030204" pitchFamily="18" charset="0"/>
              </a:rPr>
              <a:t> by way of </a:t>
            </a:r>
            <a:r>
              <a:rPr lang="en-US" sz="2100" u="sng" dirty="0">
                <a:latin typeface="Cambria" panose="02040503050406030204" pitchFamily="18" charset="0"/>
              </a:rPr>
              <a:t>cost of acquisition or merger</a:t>
            </a:r>
            <a:r>
              <a:rPr lang="en-US" sz="2100" dirty="0">
                <a:latin typeface="Cambria" panose="02040503050406030204" pitchFamily="18" charset="0"/>
              </a:rPr>
              <a:t> of any other financial institution (where such cost is ascertained by considering all the facts on case-by-case basis and as confirmed by the Central Bank of Sri Lanka);</a:t>
            </a:r>
          </a:p>
          <a:p>
            <a:pPr marL="1658938" lvl="1" indent="-34290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</a:rPr>
              <a:t>Total deductible expenditure shall be </a:t>
            </a:r>
            <a:r>
              <a:rPr lang="en-US" sz="2000" u="sng" dirty="0">
                <a:latin typeface="Cambria" panose="02040503050406030204" pitchFamily="18" charset="0"/>
              </a:rPr>
              <a:t>apportioned in equal amounts</a:t>
            </a:r>
            <a:r>
              <a:rPr lang="en-US" sz="2000" dirty="0">
                <a:latin typeface="Cambria" panose="02040503050406030204" pitchFamily="18" charset="0"/>
              </a:rPr>
              <a:t> over a period of 03 years of assessment</a:t>
            </a:r>
          </a:p>
          <a:p>
            <a:pPr marL="1658938" lvl="1" indent="-342900" algn="just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</a:rPr>
              <a:t>Be </a:t>
            </a:r>
            <a:r>
              <a:rPr lang="en-US" sz="2000" u="sng" dirty="0">
                <a:latin typeface="Cambria" panose="02040503050406030204" pitchFamily="18" charset="0"/>
              </a:rPr>
              <a:t>deductible from the assessable income</a:t>
            </a:r>
            <a:r>
              <a:rPr lang="en-US" sz="2000" dirty="0">
                <a:latin typeface="Cambria" panose="02040503050406030204" pitchFamily="18" charset="0"/>
              </a:rPr>
              <a:t> of that financial institution in each such year of assessment commencing from the year of assessment in which the expenditure incurred</a:t>
            </a:r>
          </a:p>
          <a:p>
            <a:pPr marL="1658938" lvl="1" indent="-342900" algn="just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</a:rPr>
              <a:t>In any case if any </a:t>
            </a:r>
            <a:r>
              <a:rPr lang="en-US" sz="2000" u="sng" dirty="0">
                <a:latin typeface="Cambria" panose="02040503050406030204" pitchFamily="18" charset="0"/>
              </a:rPr>
              <a:t>amount which was not deducted</a:t>
            </a:r>
            <a:r>
              <a:rPr lang="en-US" sz="2000" dirty="0">
                <a:latin typeface="Cambria" panose="02040503050406030204" pitchFamily="18" charset="0"/>
              </a:rPr>
              <a:t> during the 03 years period whether by reason of the total assessable income in a year &lt; the permitted deduction, then it shall be deducted in any year of assessment after the 03 years period.</a:t>
            </a:r>
          </a:p>
          <a:p>
            <a:pPr marL="341313" indent="-227013" algn="just">
              <a:lnSpc>
                <a:spcPct val="100000"/>
              </a:lnSpc>
              <a:spcBef>
                <a:spcPts val="600"/>
              </a:spcBef>
            </a:pPr>
            <a:endParaRPr lang="en-US" sz="21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6EFE2F-F6A7-467E-95F2-2D8529866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63689" y="6258006"/>
            <a:ext cx="2743673" cy="365125"/>
          </a:xfrm>
        </p:spPr>
        <p:txBody>
          <a:bodyPr/>
          <a:lstStyle/>
          <a:p>
            <a:fld id="{B911D3BB-F4F1-4E3A-A10C-FC6C006EB99A}" type="slidenum">
              <a:rPr lang="en-US" sz="2000" smtClean="0">
                <a:solidFill>
                  <a:schemeClr val="tx1"/>
                </a:solidFill>
              </a:rPr>
              <a:pPr/>
              <a:t>13</a:t>
            </a:fld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8063C72-FD4F-43A3-BAA4-5F544E1B92FF}"/>
              </a:ext>
            </a:extLst>
          </p:cNvPr>
          <p:cNvSpPr/>
          <p:nvPr/>
        </p:nvSpPr>
        <p:spPr>
          <a:xfrm>
            <a:off x="0" y="-200958"/>
            <a:ext cx="12192000" cy="146748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D2C11AC-F5F7-4F3B-A542-D28EF01CD489}"/>
              </a:ext>
            </a:extLst>
          </p:cNvPr>
          <p:cNvSpPr/>
          <p:nvPr/>
        </p:nvSpPr>
        <p:spPr>
          <a:xfrm>
            <a:off x="0" y="6731880"/>
            <a:ext cx="12192000" cy="20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DE88BF53-4A2A-4891-81F8-49AC0DF1B2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6734" y="-242280"/>
            <a:ext cx="1550121" cy="150881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3DF6ACA6-E1CC-445A-B92F-7C35BFD39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771" y="271435"/>
            <a:ext cx="10194755" cy="579092"/>
          </a:xfrm>
        </p:spPr>
        <p:txBody>
          <a:bodyPr>
            <a:noAutofit/>
          </a:bodyPr>
          <a:lstStyle/>
          <a:p>
            <a:pPr marL="396875" indent="-396875"/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4.	Tax computation, deductions and qualifying payments (Contd.)</a:t>
            </a:r>
          </a:p>
        </p:txBody>
      </p:sp>
    </p:spTree>
    <p:extLst>
      <p:ext uri="{BB962C8B-B14F-4D97-AF65-F5344CB8AC3E}">
        <p14:creationId xmlns:p14="http://schemas.microsoft.com/office/powerpoint/2010/main" val="3315444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FE9A6-E889-4103-B8DE-759E21300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392" y="1484026"/>
            <a:ext cx="11869215" cy="5432902"/>
          </a:xfrm>
        </p:spPr>
        <p:txBody>
          <a:bodyPr>
            <a:noAutofit/>
          </a:bodyPr>
          <a:lstStyle/>
          <a:p>
            <a:pPr marL="400050" lvl="0" indent="-400050" algn="just">
              <a:buFont typeface="+mj-lt"/>
              <a:buAutoNum type="romanLcPeriod"/>
            </a:pPr>
            <a:r>
              <a:rPr lang="en-US" sz="2400" b="1" dirty="0">
                <a:latin typeface="Cambria" panose="02040503050406030204" pitchFamily="18" charset="0"/>
              </a:rPr>
              <a:t>Single return </a:t>
            </a:r>
            <a:r>
              <a:rPr lang="en-US" sz="2400" dirty="0">
                <a:latin typeface="Cambria" panose="02040503050406030204" pitchFamily="18" charset="0"/>
              </a:rPr>
              <a:t>can be submitted </a:t>
            </a:r>
            <a:r>
              <a:rPr lang="en-US" sz="2400" u="sng" dirty="0">
                <a:latin typeface="Cambria" panose="02040503050406030204" pitchFamily="18" charset="0"/>
              </a:rPr>
              <a:t>for all</a:t>
            </a:r>
            <a:r>
              <a:rPr lang="en-US" sz="2400" dirty="0">
                <a:latin typeface="Cambria" panose="02040503050406030204" pitchFamily="18" charset="0"/>
              </a:rPr>
              <a:t> </a:t>
            </a:r>
            <a:r>
              <a:rPr lang="en-US" sz="2400" u="sng" dirty="0">
                <a:latin typeface="Cambria" panose="02040503050406030204" pitchFamily="18" charset="0"/>
              </a:rPr>
              <a:t>capital gain transactions</a:t>
            </a:r>
            <a:r>
              <a:rPr lang="en-US" sz="2400" dirty="0">
                <a:latin typeface="Cambria" panose="02040503050406030204" pitchFamily="18" charset="0"/>
              </a:rPr>
              <a:t> in a calendar month and the payment due is to be paid </a:t>
            </a:r>
            <a:r>
              <a:rPr lang="en-US" sz="2400" u="sng" dirty="0">
                <a:latin typeface="Cambria" panose="02040503050406030204" pitchFamily="18" charset="0"/>
              </a:rPr>
              <a:t>within thirty days</a:t>
            </a:r>
            <a:r>
              <a:rPr lang="en-US" sz="2400" dirty="0">
                <a:latin typeface="Cambria" panose="02040503050406030204" pitchFamily="18" charset="0"/>
              </a:rPr>
              <a:t> after the relevant calendar month.</a:t>
            </a:r>
          </a:p>
          <a:p>
            <a:pPr marL="400050" lvl="0" indent="-400050" algn="just">
              <a:spcBef>
                <a:spcPts val="2400"/>
              </a:spcBef>
              <a:buFont typeface="+mj-lt"/>
              <a:buAutoNum type="romanLcPeriod"/>
            </a:pPr>
            <a:r>
              <a:rPr lang="en-US" sz="2400" dirty="0">
                <a:latin typeface="Cambria" panose="02040503050406030204" pitchFamily="18" charset="0"/>
              </a:rPr>
              <a:t>All companies (other than body of persons) shall file </a:t>
            </a:r>
            <a:r>
              <a:rPr lang="en-US" sz="2400" b="1" dirty="0">
                <a:latin typeface="Cambria" panose="02040503050406030204" pitchFamily="18" charset="0"/>
              </a:rPr>
              <a:t>tax returns only by electronically </a:t>
            </a:r>
            <a:r>
              <a:rPr lang="en-US" sz="2400" dirty="0">
                <a:latin typeface="Cambria" panose="02040503050406030204" pitchFamily="18" charset="0"/>
              </a:rPr>
              <a:t>through the use of computer system or mobile electronic devices (e-filing) with effect from </a:t>
            </a:r>
            <a:r>
              <a:rPr lang="en-US" sz="2400" dirty="0">
                <a:solidFill>
                  <a:srgbClr val="FF0000"/>
                </a:solidFill>
                <a:latin typeface="Cambria" panose="02040503050406030204" pitchFamily="18" charset="0"/>
              </a:rPr>
              <a:t>01.04.2021</a:t>
            </a:r>
            <a:r>
              <a:rPr lang="en-US" sz="2400" dirty="0">
                <a:latin typeface="Cambria" panose="02040503050406030204" pitchFamily="18" charset="0"/>
              </a:rPr>
              <a:t>.</a:t>
            </a:r>
          </a:p>
          <a:p>
            <a:pPr marL="400050" lvl="0" indent="-400050" algn="just">
              <a:spcBef>
                <a:spcPts val="2400"/>
              </a:spcBef>
              <a:buFont typeface="+mj-lt"/>
              <a:buAutoNum type="romanLcPeriod"/>
            </a:pPr>
            <a:r>
              <a:rPr lang="en-US" sz="2400" dirty="0">
                <a:latin typeface="Cambria" panose="02040503050406030204" pitchFamily="18" charset="0"/>
              </a:rPr>
              <a:t>It is </a:t>
            </a:r>
            <a:r>
              <a:rPr lang="en-US" sz="2400" u="sng" dirty="0">
                <a:latin typeface="Cambria" panose="02040503050406030204" pitchFamily="18" charset="0"/>
              </a:rPr>
              <a:t>mandatory to use</a:t>
            </a:r>
            <a:r>
              <a:rPr lang="en-US" sz="2400" dirty="0">
                <a:latin typeface="Cambria" panose="02040503050406030204" pitchFamily="18" charset="0"/>
              </a:rPr>
              <a:t> the </a:t>
            </a:r>
            <a:r>
              <a:rPr lang="en-US" sz="2400" b="1" dirty="0">
                <a:latin typeface="Cambria" panose="02040503050406030204" pitchFamily="18" charset="0"/>
              </a:rPr>
              <a:t>Tax Identification Number (TIN) </a:t>
            </a:r>
            <a:r>
              <a:rPr lang="en-US" sz="2400" dirty="0">
                <a:latin typeface="Cambria" panose="02040503050406030204" pitchFamily="18" charset="0"/>
              </a:rPr>
              <a:t>in all tax related source documents or underlying documents of the taxpayer.</a:t>
            </a:r>
          </a:p>
          <a:p>
            <a:pPr marL="400050" lvl="0" indent="-400050" algn="just">
              <a:spcBef>
                <a:spcPts val="2400"/>
              </a:spcBef>
              <a:buFont typeface="+mj-lt"/>
              <a:buAutoNum type="romanLcPeriod"/>
            </a:pPr>
            <a:r>
              <a:rPr lang="en-US" sz="2400" dirty="0">
                <a:latin typeface="Cambria" panose="02040503050406030204" pitchFamily="18" charset="0"/>
              </a:rPr>
              <a:t>The Commissioner-General’s </a:t>
            </a:r>
            <a:r>
              <a:rPr lang="en-US" sz="2400" u="sng" dirty="0">
                <a:latin typeface="Cambria" panose="02040503050406030204" pitchFamily="18" charset="0"/>
              </a:rPr>
              <a:t>decision</a:t>
            </a:r>
            <a:r>
              <a:rPr lang="en-US" sz="2400" dirty="0">
                <a:latin typeface="Cambria" panose="02040503050406030204" pitchFamily="18" charset="0"/>
              </a:rPr>
              <a:t> of the </a:t>
            </a:r>
            <a:r>
              <a:rPr lang="en-US" sz="2400" u="sng" dirty="0">
                <a:latin typeface="Cambria" panose="02040503050406030204" pitchFamily="18" charset="0"/>
              </a:rPr>
              <a:t>review on assessment</a:t>
            </a:r>
            <a:r>
              <a:rPr lang="en-US" sz="2400" dirty="0">
                <a:latin typeface="Cambria" panose="02040503050406030204" pitchFamily="18" charset="0"/>
              </a:rPr>
              <a:t> or </a:t>
            </a:r>
            <a:r>
              <a:rPr lang="en-US" sz="2400" u="sng" dirty="0">
                <a:latin typeface="Cambria" panose="02040503050406030204" pitchFamily="18" charset="0"/>
              </a:rPr>
              <a:t>other decision </a:t>
            </a:r>
            <a:r>
              <a:rPr lang="en-US" sz="2400" dirty="0">
                <a:latin typeface="Cambria" panose="02040503050406030204" pitchFamily="18" charset="0"/>
              </a:rPr>
              <a:t>and the </a:t>
            </a:r>
            <a:r>
              <a:rPr lang="en-US" sz="2400" u="sng" dirty="0">
                <a:latin typeface="Cambria" panose="02040503050406030204" pitchFamily="18" charset="0"/>
              </a:rPr>
              <a:t>reasons for the decision</a:t>
            </a:r>
            <a:r>
              <a:rPr lang="en-US" sz="2400" dirty="0">
                <a:latin typeface="Cambria" panose="02040503050406030204" pitchFamily="18" charset="0"/>
              </a:rPr>
              <a:t> will be served to the taxpayer </a:t>
            </a:r>
            <a:r>
              <a:rPr lang="en-US" sz="2400" u="sng" dirty="0">
                <a:latin typeface="Cambria" panose="02040503050406030204" pitchFamily="18" charset="0"/>
              </a:rPr>
              <a:t>within a period of six months</a:t>
            </a:r>
            <a:r>
              <a:rPr lang="en-US" sz="2400" dirty="0">
                <a:latin typeface="Cambria" panose="02040503050406030204" pitchFamily="18" charset="0"/>
              </a:rPr>
              <a:t> from the date of acknowledgment of request for review under Section 139 of the IRA.</a:t>
            </a:r>
          </a:p>
          <a:p>
            <a:pPr marL="341313" indent="-284163" algn="just" fontAlgn="base">
              <a:lnSpc>
                <a:spcPct val="150000"/>
              </a:lnSpc>
              <a:spcBef>
                <a:spcPts val="600"/>
              </a:spcBef>
              <a:tabLst>
                <a:tab pos="5202238" algn="l"/>
                <a:tab pos="11199813" algn="l"/>
              </a:tabLst>
            </a:pPr>
            <a:endParaRPr lang="en-US" sz="2400" dirty="0">
              <a:solidFill>
                <a:srgbClr val="1F2023"/>
              </a:solidFill>
              <a:highlight>
                <a:srgbClr val="FFFF00"/>
              </a:highlight>
              <a:latin typeface="Cambria" panose="02040503050406030204" pitchFamily="18" charset="0"/>
              <a:ea typeface="Palladio Uralic"/>
              <a:cs typeface="Palladio Uralic"/>
            </a:endParaRPr>
          </a:p>
          <a:p>
            <a:pPr marL="341313" indent="-227013" algn="just">
              <a:lnSpc>
                <a:spcPct val="100000"/>
              </a:lnSpc>
              <a:spcBef>
                <a:spcPts val="600"/>
              </a:spcBef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6EFE2F-F6A7-467E-95F2-2D8529866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63689" y="6258006"/>
            <a:ext cx="2743673" cy="365125"/>
          </a:xfrm>
        </p:spPr>
        <p:txBody>
          <a:bodyPr/>
          <a:lstStyle/>
          <a:p>
            <a:fld id="{B911D3BB-F4F1-4E3A-A10C-FC6C006EB99A}" type="slidenum">
              <a:rPr lang="en-US" sz="2000" smtClean="0">
                <a:solidFill>
                  <a:schemeClr val="tx1"/>
                </a:solidFill>
              </a:rPr>
              <a:pPr/>
              <a:t>14</a:t>
            </a:fld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8063C72-FD4F-43A3-BAA4-5F544E1B92FF}"/>
              </a:ext>
            </a:extLst>
          </p:cNvPr>
          <p:cNvSpPr/>
          <p:nvPr/>
        </p:nvSpPr>
        <p:spPr>
          <a:xfrm>
            <a:off x="0" y="-200958"/>
            <a:ext cx="12192000" cy="146748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D2C11AC-F5F7-4F3B-A542-D28EF01CD489}"/>
              </a:ext>
            </a:extLst>
          </p:cNvPr>
          <p:cNvSpPr/>
          <p:nvPr/>
        </p:nvSpPr>
        <p:spPr>
          <a:xfrm>
            <a:off x="0" y="6731880"/>
            <a:ext cx="12192000" cy="20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F1A91E-867F-4E63-9E7B-25A35F413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771" y="241455"/>
            <a:ext cx="10194755" cy="579092"/>
          </a:xfrm>
        </p:spPr>
        <p:txBody>
          <a:bodyPr>
            <a:noAutofit/>
          </a:bodyPr>
          <a:lstStyle/>
          <a:p>
            <a:pPr marL="396875" indent="-396875"/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5.	Tax administrative measures</a:t>
            </a:r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DE88BF53-4A2A-4891-81F8-49AC0DF1B2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6734" y="-242280"/>
            <a:ext cx="1550121" cy="150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021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FE9A6-E889-4103-B8DE-759E21300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392" y="1828800"/>
            <a:ext cx="11869215" cy="5432902"/>
          </a:xfrm>
        </p:spPr>
        <p:txBody>
          <a:bodyPr>
            <a:noAutofit/>
          </a:bodyPr>
          <a:lstStyle/>
          <a:p>
            <a:pPr marL="514350" lvl="0" indent="-514350" algn="just">
              <a:buFont typeface="+mj-lt"/>
              <a:buAutoNum type="romanLcPeriod" startAt="5"/>
            </a:pPr>
            <a:r>
              <a:rPr lang="en-US" sz="2400" dirty="0">
                <a:latin typeface="Cambria" panose="02040503050406030204" pitchFamily="18" charset="0"/>
              </a:rPr>
              <a:t>A taxpayer who is aggrieved by the decision on administrative review of an assessment may </a:t>
            </a:r>
            <a:r>
              <a:rPr lang="en-US" sz="2400" u="sng" dirty="0">
                <a:latin typeface="Cambria" panose="02040503050406030204" pitchFamily="18" charset="0"/>
              </a:rPr>
              <a:t>appeal to the Tax Appeals Commission within thirty days</a:t>
            </a:r>
            <a:r>
              <a:rPr lang="en-US" sz="2400" dirty="0">
                <a:latin typeface="Cambria" panose="02040503050406030204" pitchFamily="18" charset="0"/>
              </a:rPr>
              <a:t> from the date of </a:t>
            </a:r>
            <a:r>
              <a:rPr lang="en-US" sz="2400" u="sng" dirty="0">
                <a:latin typeface="Cambria" panose="02040503050406030204" pitchFamily="18" charset="0"/>
              </a:rPr>
              <a:t>receipt of the decision</a:t>
            </a:r>
            <a:r>
              <a:rPr lang="en-US" sz="2400" dirty="0">
                <a:latin typeface="Cambria" panose="02040503050406030204" pitchFamily="18" charset="0"/>
              </a:rPr>
              <a:t> of the Commissioner General </a:t>
            </a:r>
            <a:r>
              <a:rPr lang="en-US" sz="2400" b="1" u="sng" dirty="0">
                <a:latin typeface="Cambria" panose="02040503050406030204" pitchFamily="18" charset="0"/>
              </a:rPr>
              <a:t>or</a:t>
            </a:r>
            <a:r>
              <a:rPr lang="en-US" sz="2400" dirty="0">
                <a:latin typeface="Cambria" panose="02040503050406030204" pitchFamily="18" charset="0"/>
              </a:rPr>
              <a:t> within next thirty days </a:t>
            </a:r>
            <a:r>
              <a:rPr lang="en-US" sz="2400" u="sng" dirty="0">
                <a:latin typeface="Cambria" panose="02040503050406030204" pitchFamily="18" charset="0"/>
              </a:rPr>
              <a:t>from the date lapsed the seven months</a:t>
            </a:r>
            <a:r>
              <a:rPr lang="en-US" sz="2400" dirty="0">
                <a:latin typeface="Cambria" panose="02040503050406030204" pitchFamily="18" charset="0"/>
              </a:rPr>
              <a:t> since the request for administrative review was made under section 139.</a:t>
            </a:r>
          </a:p>
          <a:p>
            <a:pPr marL="514350" lvl="0" indent="-514350" algn="just">
              <a:buFont typeface="+mj-lt"/>
              <a:buAutoNum type="romanLcPeriod" startAt="5"/>
            </a:pPr>
            <a:endParaRPr lang="en-US" sz="2400" dirty="0">
              <a:latin typeface="Cambria" panose="02040503050406030204" pitchFamily="18" charset="0"/>
            </a:endParaRPr>
          </a:p>
          <a:p>
            <a:pPr marL="514350" lvl="0" indent="-514350" algn="just">
              <a:buFont typeface="+mj-lt"/>
              <a:buAutoNum type="romanLcPeriod" startAt="5"/>
            </a:pPr>
            <a:r>
              <a:rPr lang="en-US" sz="2400" b="1" dirty="0">
                <a:latin typeface="Cambria" panose="02040503050406030204" pitchFamily="18" charset="0"/>
              </a:rPr>
              <a:t>Punitive provisions </a:t>
            </a:r>
            <a:r>
              <a:rPr lang="en-US" sz="2400" dirty="0">
                <a:latin typeface="Cambria" panose="02040503050406030204" pitchFamily="18" charset="0"/>
              </a:rPr>
              <a:t>will be introduced against the auditors, tax practitioners, tax advisors or to the approved accountants.</a:t>
            </a:r>
          </a:p>
          <a:p>
            <a:pPr marL="571500" indent="-514350" algn="just" fontAlgn="base">
              <a:lnSpc>
                <a:spcPct val="150000"/>
              </a:lnSpc>
              <a:spcBef>
                <a:spcPts val="600"/>
              </a:spcBef>
              <a:buFont typeface="+mj-lt"/>
              <a:buAutoNum type="romanLcPeriod" startAt="5"/>
              <a:tabLst>
                <a:tab pos="5202238" algn="l"/>
                <a:tab pos="11199813" algn="l"/>
              </a:tabLst>
            </a:pPr>
            <a:endParaRPr lang="en-US" sz="2400" dirty="0">
              <a:solidFill>
                <a:srgbClr val="1F2023"/>
              </a:solidFill>
              <a:highlight>
                <a:srgbClr val="FFFF00"/>
              </a:highlight>
              <a:latin typeface="Cambria" panose="02040503050406030204" pitchFamily="18" charset="0"/>
              <a:ea typeface="Palladio Uralic"/>
              <a:cs typeface="Palladio Uralic"/>
            </a:endParaRPr>
          </a:p>
          <a:p>
            <a:pPr marL="628650" indent="-514350" algn="just">
              <a:lnSpc>
                <a:spcPct val="100000"/>
              </a:lnSpc>
              <a:spcBef>
                <a:spcPts val="600"/>
              </a:spcBef>
              <a:buFont typeface="+mj-lt"/>
              <a:buAutoNum type="romanLcPeriod" startAt="5"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6EFE2F-F6A7-467E-95F2-2D8529866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63689" y="6258006"/>
            <a:ext cx="2743673" cy="365125"/>
          </a:xfrm>
        </p:spPr>
        <p:txBody>
          <a:bodyPr/>
          <a:lstStyle/>
          <a:p>
            <a:fld id="{B911D3BB-F4F1-4E3A-A10C-FC6C006EB99A}" type="slidenum">
              <a:rPr lang="en-US" sz="2000" smtClean="0">
                <a:solidFill>
                  <a:schemeClr val="tx1"/>
                </a:solidFill>
              </a:rPr>
              <a:pPr/>
              <a:t>15</a:t>
            </a:fld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8063C72-FD4F-43A3-BAA4-5F544E1B92FF}"/>
              </a:ext>
            </a:extLst>
          </p:cNvPr>
          <p:cNvSpPr/>
          <p:nvPr/>
        </p:nvSpPr>
        <p:spPr>
          <a:xfrm>
            <a:off x="0" y="-200958"/>
            <a:ext cx="12192000" cy="146748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D2C11AC-F5F7-4F3B-A542-D28EF01CD489}"/>
              </a:ext>
            </a:extLst>
          </p:cNvPr>
          <p:cNvSpPr/>
          <p:nvPr/>
        </p:nvSpPr>
        <p:spPr>
          <a:xfrm>
            <a:off x="0" y="6731880"/>
            <a:ext cx="12192000" cy="20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F1A91E-867F-4E63-9E7B-25A35F413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771" y="241455"/>
            <a:ext cx="10194755" cy="579092"/>
          </a:xfrm>
        </p:spPr>
        <p:txBody>
          <a:bodyPr>
            <a:noAutofit/>
          </a:bodyPr>
          <a:lstStyle/>
          <a:p>
            <a:pPr marL="396875" indent="-396875"/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5.	Tax administrative measures (Contd.)</a:t>
            </a:r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DE88BF53-4A2A-4891-81F8-49AC0DF1B2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6734" y="-242280"/>
            <a:ext cx="1550121" cy="150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377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2296" y="4620911"/>
            <a:ext cx="2317237" cy="212584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FE9A6-E889-4103-B8DE-759E21300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392" y="1484025"/>
            <a:ext cx="11869215" cy="3860387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400" b="1" dirty="0">
                <a:latin typeface="Cambria" panose="02040503050406030204" pitchFamily="18" charset="0"/>
              </a:rPr>
              <a:t>New Tax Amnesty</a:t>
            </a:r>
          </a:p>
          <a:p>
            <a:pPr marL="0" lvl="0" indent="0">
              <a:buNone/>
            </a:pPr>
            <a:r>
              <a:rPr lang="en-US" sz="2400" u="sng" dirty="0">
                <a:latin typeface="Cambria" panose="02040503050406030204" pitchFamily="18" charset="0"/>
              </a:rPr>
              <a:t>No assessment</a:t>
            </a:r>
            <a:r>
              <a:rPr lang="en-US" sz="2400" dirty="0">
                <a:latin typeface="Cambria" panose="02040503050406030204" pitchFamily="18" charset="0"/>
              </a:rPr>
              <a:t> shall be made, </a:t>
            </a:r>
            <a:r>
              <a:rPr lang="en-US" sz="2400" u="sng" dirty="0">
                <a:latin typeface="Cambria" panose="02040503050406030204" pitchFamily="18" charset="0"/>
              </a:rPr>
              <a:t>no penalty</a:t>
            </a:r>
            <a:r>
              <a:rPr lang="en-US" sz="2400" dirty="0">
                <a:latin typeface="Cambria" panose="02040503050406030204" pitchFamily="18" charset="0"/>
              </a:rPr>
              <a:t> shall be imposed, or </a:t>
            </a:r>
            <a:r>
              <a:rPr lang="en-US" sz="2400" u="sng" dirty="0">
                <a:latin typeface="Cambria" panose="02040503050406030204" pitchFamily="18" charset="0"/>
              </a:rPr>
              <a:t>no action</a:t>
            </a:r>
            <a:r>
              <a:rPr lang="en-US" sz="2400" dirty="0">
                <a:latin typeface="Cambria" panose="02040503050406030204" pitchFamily="18" charset="0"/>
              </a:rPr>
              <a:t> shall be initiated on or after </a:t>
            </a:r>
            <a:r>
              <a:rPr lang="en-US" sz="2400" dirty="0">
                <a:solidFill>
                  <a:srgbClr val="FF0000"/>
                </a:solidFill>
                <a:latin typeface="Cambria" panose="02040503050406030204" pitchFamily="18" charset="0"/>
              </a:rPr>
              <a:t>01.01.2021</a:t>
            </a:r>
            <a:r>
              <a:rPr lang="en-US" sz="2400" dirty="0">
                <a:latin typeface="Cambria" panose="02040503050406030204" pitchFamily="18" charset="0"/>
              </a:rPr>
              <a:t> to a person who,</a:t>
            </a:r>
          </a:p>
          <a:p>
            <a:pPr lvl="1">
              <a:spcBef>
                <a:spcPts val="2400"/>
              </a:spcBef>
            </a:pPr>
            <a:r>
              <a:rPr lang="en-US" dirty="0">
                <a:latin typeface="Cambria" panose="02040503050406030204" pitchFamily="18" charset="0"/>
              </a:rPr>
              <a:t>Earned money from any source and such person has </a:t>
            </a:r>
            <a:r>
              <a:rPr lang="en-US" u="sng" dirty="0">
                <a:latin typeface="Cambria" panose="02040503050406030204" pitchFamily="18" charset="0"/>
              </a:rPr>
              <a:t>not declared or not paid the due taxes.</a:t>
            </a:r>
            <a:endParaRPr lang="en-US" dirty="0">
              <a:latin typeface="Cambria" panose="02040503050406030204" pitchFamily="18" charset="0"/>
            </a:endParaRPr>
          </a:p>
          <a:p>
            <a:pPr lvl="1">
              <a:spcBef>
                <a:spcPts val="2400"/>
              </a:spcBef>
            </a:pPr>
            <a:r>
              <a:rPr lang="en-US" u="sng" dirty="0">
                <a:latin typeface="Cambria" panose="02040503050406030204" pitchFamily="18" charset="0"/>
              </a:rPr>
              <a:t>Utilizes such money</a:t>
            </a:r>
            <a:r>
              <a:rPr lang="en-US" dirty="0">
                <a:latin typeface="Cambria" panose="02040503050406030204" pitchFamily="18" charset="0"/>
              </a:rPr>
              <a:t> (hidden in Sri Lanka or outside Sri Lanka) </a:t>
            </a:r>
            <a:r>
              <a:rPr lang="en-US" u="sng" dirty="0">
                <a:latin typeface="Cambria" panose="02040503050406030204" pitchFamily="18" charset="0"/>
              </a:rPr>
              <a:t>as investments</a:t>
            </a:r>
            <a:r>
              <a:rPr lang="en-US" dirty="0">
                <a:latin typeface="Cambria" panose="02040503050406030204" pitchFamily="18" charset="0"/>
              </a:rPr>
              <a:t> on any undertaking in Sri Lanka during the period of </a:t>
            </a:r>
            <a:r>
              <a:rPr lang="en-US" dirty="0">
                <a:solidFill>
                  <a:srgbClr val="FF0000"/>
                </a:solidFill>
                <a:latin typeface="Cambria" panose="02040503050406030204" pitchFamily="18" charset="0"/>
              </a:rPr>
              <a:t>01.01.2021 – 31.12.2021</a:t>
            </a:r>
            <a:r>
              <a:rPr lang="en-US" dirty="0">
                <a:latin typeface="Cambria" panose="02040503050406030204" pitchFamily="18" charset="0"/>
              </a:rPr>
              <a:t>, subject to the </a:t>
            </a:r>
            <a:r>
              <a:rPr lang="en-US" b="1" u="sng" dirty="0">
                <a:latin typeface="Cambria" panose="02040503050406030204" pitchFamily="18" charset="0"/>
              </a:rPr>
              <a:t>payment of 1% of final tax</a:t>
            </a:r>
            <a:r>
              <a:rPr lang="en-US" b="1" dirty="0">
                <a:latin typeface="Cambria" panose="02040503050406030204" pitchFamily="18" charset="0"/>
              </a:rPr>
              <a:t> </a:t>
            </a:r>
            <a:r>
              <a:rPr lang="en-US" dirty="0">
                <a:latin typeface="Cambria" panose="02040503050406030204" pitchFamily="18" charset="0"/>
              </a:rPr>
              <a:t>on the gross investment amount.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>
                <a:latin typeface="Cambria" panose="02040503050406030204" pitchFamily="18" charset="0"/>
              </a:rPr>
              <a:t>   However, their </a:t>
            </a:r>
            <a:r>
              <a:rPr lang="en-US" b="1" dirty="0">
                <a:latin typeface="Cambria" panose="02040503050406030204" pitchFamily="18" charset="0"/>
              </a:rPr>
              <a:t>investment plan </a:t>
            </a:r>
            <a:r>
              <a:rPr lang="en-US" dirty="0">
                <a:latin typeface="Cambria" panose="02040503050406030204" pitchFamily="18" charset="0"/>
              </a:rPr>
              <a:t>should be declared to the CGIR.</a:t>
            </a:r>
          </a:p>
          <a:p>
            <a:pPr marL="341313" indent="-284163" algn="just" fontAlgn="base">
              <a:lnSpc>
                <a:spcPct val="150000"/>
              </a:lnSpc>
              <a:spcBef>
                <a:spcPts val="600"/>
              </a:spcBef>
              <a:tabLst>
                <a:tab pos="5202238" algn="l"/>
                <a:tab pos="11199813" algn="l"/>
              </a:tabLst>
            </a:pPr>
            <a:endParaRPr lang="en-US" sz="2400" dirty="0">
              <a:solidFill>
                <a:srgbClr val="1F2023"/>
              </a:solidFill>
              <a:highlight>
                <a:srgbClr val="FFFF00"/>
              </a:highlight>
              <a:latin typeface="Cambria" panose="02040503050406030204" pitchFamily="18" charset="0"/>
              <a:ea typeface="Palladio Uralic"/>
              <a:cs typeface="Palladio Uralic"/>
            </a:endParaRPr>
          </a:p>
          <a:p>
            <a:pPr marL="341313" indent="-227013">
              <a:lnSpc>
                <a:spcPct val="100000"/>
              </a:lnSpc>
              <a:spcBef>
                <a:spcPts val="600"/>
              </a:spcBef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6EFE2F-F6A7-467E-95F2-2D8529866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3083" y="6258006"/>
            <a:ext cx="561470" cy="365125"/>
          </a:xfrm>
        </p:spPr>
        <p:txBody>
          <a:bodyPr/>
          <a:lstStyle/>
          <a:p>
            <a:fld id="{B911D3BB-F4F1-4E3A-A10C-FC6C006EB99A}" type="slidenum">
              <a:rPr lang="en-US" sz="2000" smtClean="0">
                <a:solidFill>
                  <a:schemeClr val="tx1"/>
                </a:solidFill>
              </a:rPr>
              <a:pPr/>
              <a:t>16</a:t>
            </a:fld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8063C72-FD4F-43A3-BAA4-5F544E1B92FF}"/>
              </a:ext>
            </a:extLst>
          </p:cNvPr>
          <p:cNvSpPr/>
          <p:nvPr/>
        </p:nvSpPr>
        <p:spPr>
          <a:xfrm>
            <a:off x="0" y="-200958"/>
            <a:ext cx="12192000" cy="146748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D2C11AC-F5F7-4F3B-A542-D28EF01CD489}"/>
              </a:ext>
            </a:extLst>
          </p:cNvPr>
          <p:cNvSpPr/>
          <p:nvPr/>
        </p:nvSpPr>
        <p:spPr>
          <a:xfrm>
            <a:off x="0" y="6731880"/>
            <a:ext cx="12192000" cy="20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F1A91E-867F-4E63-9E7B-25A35F413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771" y="136525"/>
            <a:ext cx="10194755" cy="579092"/>
          </a:xfrm>
        </p:spPr>
        <p:txBody>
          <a:bodyPr>
            <a:noAutofit/>
          </a:bodyPr>
          <a:lstStyle/>
          <a:p>
            <a:pPr marL="396875" indent="-396875"/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6.	Other proposals</a:t>
            </a:r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DE88BF53-4A2A-4891-81F8-49AC0DF1B2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6734" y="-242280"/>
            <a:ext cx="1550121" cy="150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4834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69" y="4873151"/>
            <a:ext cx="3584419" cy="184832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FE9A6-E889-4103-B8DE-759E21300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392" y="1288574"/>
            <a:ext cx="11869215" cy="5432902"/>
          </a:xfrm>
        </p:spPr>
        <p:txBody>
          <a:bodyPr>
            <a:noAutofit/>
          </a:bodyPr>
          <a:lstStyle/>
          <a:p>
            <a:pPr marL="11430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400" b="1" dirty="0">
                <a:latin typeface="Cambria" panose="02040503050406030204" pitchFamily="18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Cambria" panose="02040503050406030204" pitchFamily="18" charset="0"/>
              </a:rPr>
              <a:t>CGIR should satisfy </a:t>
            </a:r>
            <a:r>
              <a:rPr lang="en-US" sz="2400" b="1" dirty="0">
                <a:latin typeface="Cambria" panose="02040503050406030204" pitchFamily="18" charset="0"/>
              </a:rPr>
              <a:t>that there is no fraud or willful neglect involved in the disclosure of income.)</a:t>
            </a:r>
          </a:p>
          <a:p>
            <a:pPr marL="11430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en-US" sz="2400" b="1" dirty="0">
              <a:latin typeface="Cambria" panose="02040503050406030204" pitchFamily="18" charset="0"/>
            </a:endParaRPr>
          </a:p>
          <a:p>
            <a:pPr marL="341313" indent="-227013" algn="just">
              <a:lnSpc>
                <a:spcPct val="100000"/>
              </a:lnSpc>
              <a:spcBef>
                <a:spcPts val="600"/>
              </a:spcBef>
            </a:pPr>
            <a:r>
              <a:rPr lang="en-US" sz="2400" u="sng" dirty="0">
                <a:latin typeface="Cambria" panose="02040503050406030204" pitchFamily="18" charset="0"/>
                <a:ea typeface="Cambria" panose="02040503050406030204" pitchFamily="18" charset="0"/>
              </a:rPr>
              <a:t>Action will be taken to write off any income tax arrears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of SME, any assessment made up to the Y/A ending </a:t>
            </a:r>
            <a:r>
              <a:rPr lang="en-US" sz="2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31.03.2019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and outstanding as at </a:t>
            </a:r>
            <a:r>
              <a:rPr lang="en-US" sz="2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24.06.2020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341313" indent="-227013" algn="just">
              <a:lnSpc>
                <a:spcPct val="100000"/>
              </a:lnSpc>
              <a:spcBef>
                <a:spcPts val="600"/>
              </a:spcBef>
            </a:pPr>
            <a:r>
              <a:rPr lang="en-US" sz="2400" u="sng" dirty="0">
                <a:latin typeface="Cambria" panose="02040503050406030204" pitchFamily="18" charset="0"/>
                <a:ea typeface="Cambria" panose="02040503050406030204" pitchFamily="18" charset="0"/>
              </a:rPr>
              <a:t>No amended or additional income tax assessment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will be issued for Y/A 2019/20.</a:t>
            </a:r>
          </a:p>
          <a:p>
            <a:pPr marL="341313" indent="-227013" algn="just">
              <a:lnSpc>
                <a:spcPct val="100000"/>
              </a:lnSpc>
              <a:spcBef>
                <a:spcPts val="600"/>
              </a:spcBef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CGIR may </a:t>
            </a:r>
            <a:r>
              <a:rPr lang="en-US" sz="2400" u="sng" dirty="0">
                <a:latin typeface="Cambria" panose="02040503050406030204" pitchFamily="18" charset="0"/>
                <a:ea typeface="Cambria" panose="02040503050406030204" pitchFamily="18" charset="0"/>
              </a:rPr>
              <a:t>grant a grace period to settle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the taxes in default or tax arrears which is outstanding and payable as at </a:t>
            </a:r>
            <a:r>
              <a:rPr lang="en-US" sz="2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24.06.2020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by any SME.</a:t>
            </a:r>
          </a:p>
          <a:p>
            <a:pPr marL="341313" indent="-227013" algn="just">
              <a:lnSpc>
                <a:spcPct val="100000"/>
              </a:lnSpc>
              <a:spcBef>
                <a:spcPts val="600"/>
              </a:spcBef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6EFE2F-F6A7-467E-95F2-2D8529866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63689" y="6258006"/>
            <a:ext cx="2743673" cy="365125"/>
          </a:xfrm>
        </p:spPr>
        <p:txBody>
          <a:bodyPr/>
          <a:lstStyle/>
          <a:p>
            <a:fld id="{B911D3BB-F4F1-4E3A-A10C-FC6C006EB99A}" type="slidenum">
              <a:rPr lang="en-US" sz="2000" smtClean="0">
                <a:solidFill>
                  <a:schemeClr val="tx1"/>
                </a:solidFill>
              </a:rPr>
              <a:pPr/>
              <a:t>17</a:t>
            </a:fld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8063C72-FD4F-43A3-BAA4-5F544E1B92FF}"/>
              </a:ext>
            </a:extLst>
          </p:cNvPr>
          <p:cNvSpPr/>
          <p:nvPr/>
        </p:nvSpPr>
        <p:spPr>
          <a:xfrm>
            <a:off x="0" y="-200958"/>
            <a:ext cx="12192000" cy="146748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D2C11AC-F5F7-4F3B-A542-D28EF01CD489}"/>
              </a:ext>
            </a:extLst>
          </p:cNvPr>
          <p:cNvSpPr/>
          <p:nvPr/>
        </p:nvSpPr>
        <p:spPr>
          <a:xfrm>
            <a:off x="0" y="6731880"/>
            <a:ext cx="12192000" cy="20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F1A91E-867F-4E63-9E7B-25A35F413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771" y="136524"/>
            <a:ext cx="10194755" cy="777875"/>
          </a:xfrm>
        </p:spPr>
        <p:txBody>
          <a:bodyPr>
            <a:noAutofit/>
          </a:bodyPr>
          <a:lstStyle/>
          <a:p>
            <a:pPr marL="396875" indent="-396875"/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7.	Tax relief measures to facilitate post Covid-19 economic recovery</a:t>
            </a:r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DE88BF53-4A2A-4891-81F8-49AC0DF1B2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6734" y="-242280"/>
            <a:ext cx="1550121" cy="150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4179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FE9A6-E889-4103-B8DE-759E21300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392" y="1484026"/>
            <a:ext cx="11869215" cy="5432902"/>
          </a:xfrm>
        </p:spPr>
        <p:txBody>
          <a:bodyPr>
            <a:noAutofit/>
          </a:bodyPr>
          <a:lstStyle/>
          <a:p>
            <a:pPr marL="341313" indent="-284163" algn="just" fontAlgn="base">
              <a:lnSpc>
                <a:spcPct val="150000"/>
              </a:lnSpc>
              <a:spcBef>
                <a:spcPts val="600"/>
              </a:spcBef>
              <a:tabLst>
                <a:tab pos="5202238" algn="l"/>
                <a:tab pos="11199813" algn="l"/>
              </a:tabLst>
            </a:pPr>
            <a:endParaRPr lang="en-US" sz="1600" dirty="0">
              <a:solidFill>
                <a:srgbClr val="1F2023"/>
              </a:solidFill>
              <a:highlight>
                <a:srgbClr val="FFFF00"/>
              </a:highlight>
              <a:latin typeface="Palladio Uralic"/>
              <a:ea typeface="Palladio Uralic"/>
              <a:cs typeface="Palladio Uralic"/>
            </a:endParaRPr>
          </a:p>
          <a:p>
            <a:pPr marL="341313" indent="-227013">
              <a:lnSpc>
                <a:spcPct val="100000"/>
              </a:lnSpc>
              <a:spcBef>
                <a:spcPts val="600"/>
              </a:spcBef>
            </a:pPr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6EFE2F-F6A7-467E-95F2-2D8529866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17019" y="6258006"/>
            <a:ext cx="737534" cy="365125"/>
          </a:xfrm>
        </p:spPr>
        <p:txBody>
          <a:bodyPr/>
          <a:lstStyle/>
          <a:p>
            <a:fld id="{B911D3BB-F4F1-4E3A-A10C-FC6C006EB99A}" type="slidenum">
              <a:rPr lang="en-US" sz="2000" smtClean="0">
                <a:solidFill>
                  <a:schemeClr val="tx1"/>
                </a:solidFill>
              </a:rPr>
              <a:pPr/>
              <a:t>18</a:t>
            </a:fld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8063C72-FD4F-43A3-BAA4-5F544E1B92FF}"/>
              </a:ext>
            </a:extLst>
          </p:cNvPr>
          <p:cNvSpPr/>
          <p:nvPr/>
        </p:nvSpPr>
        <p:spPr>
          <a:xfrm>
            <a:off x="0" y="-200958"/>
            <a:ext cx="12192000" cy="146748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D2C11AC-F5F7-4F3B-A542-D28EF01CD489}"/>
              </a:ext>
            </a:extLst>
          </p:cNvPr>
          <p:cNvSpPr/>
          <p:nvPr/>
        </p:nvSpPr>
        <p:spPr>
          <a:xfrm>
            <a:off x="0" y="6731880"/>
            <a:ext cx="12192000" cy="20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F1A91E-867F-4E63-9E7B-25A35F413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771" y="136525"/>
            <a:ext cx="10194755" cy="579092"/>
          </a:xfrm>
        </p:spPr>
        <p:txBody>
          <a:bodyPr>
            <a:noAutofit/>
          </a:bodyPr>
          <a:lstStyle/>
          <a:p>
            <a:pPr marL="396875" indent="-396875"/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8.	General Measures</a:t>
            </a:r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DE88BF53-4A2A-4891-81F8-49AC0DF1B2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6734" y="-242280"/>
            <a:ext cx="1550121" cy="150881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908BAC0-B011-4458-B516-2AE7A82B63CF}"/>
              </a:ext>
            </a:extLst>
          </p:cNvPr>
          <p:cNvSpPr txBox="1"/>
          <p:nvPr/>
        </p:nvSpPr>
        <p:spPr>
          <a:xfrm>
            <a:off x="-1" y="1190612"/>
            <a:ext cx="11793161" cy="77559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b="1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mbria" panose="02040503050406030204" pitchFamily="18" charset="0"/>
              </a:rPr>
              <a:t>Need the </a:t>
            </a:r>
            <a:r>
              <a:rPr lang="en-US" sz="2400" b="1" dirty="0">
                <a:latin typeface="Cambria" panose="02040503050406030204" pitchFamily="18" charset="0"/>
              </a:rPr>
              <a:t>urgent Legalization</a:t>
            </a:r>
            <a:r>
              <a:rPr lang="en-US" sz="2400" dirty="0">
                <a:latin typeface="Cambria" panose="02040503050406030204" pitchFamily="18" charset="0"/>
              </a:rPr>
              <a:t> of the proposed amendments.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mbria" panose="02040503050406030204" pitchFamily="18" charset="0"/>
              </a:rPr>
              <a:t>Need to </a:t>
            </a:r>
            <a:r>
              <a:rPr lang="en-US" sz="2400" b="1" dirty="0">
                <a:latin typeface="Cambria" panose="02040503050406030204" pitchFamily="18" charset="0"/>
              </a:rPr>
              <a:t>educate the Tax Officials </a:t>
            </a:r>
            <a:r>
              <a:rPr lang="en-US" sz="2400" dirty="0">
                <a:latin typeface="Cambria" panose="02040503050406030204" pitchFamily="18" charset="0"/>
              </a:rPr>
              <a:t>of the IRD</a:t>
            </a:r>
          </a:p>
          <a:p>
            <a:endParaRPr lang="en-US" sz="2400" dirty="0"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mbria" panose="02040503050406030204" pitchFamily="18" charset="0"/>
              </a:rPr>
              <a:t>The proposed </a:t>
            </a:r>
            <a:r>
              <a:rPr lang="en-US" sz="2400" b="1" dirty="0">
                <a:latin typeface="Cambria" panose="02040503050406030204" pitchFamily="18" charset="0"/>
              </a:rPr>
              <a:t>Tax Amnesty has to be legalized </a:t>
            </a:r>
            <a:r>
              <a:rPr lang="en-US" sz="2400" dirty="0">
                <a:latin typeface="Cambria" panose="02040503050406030204" pitchFamily="18" charset="0"/>
              </a:rPr>
              <a:t>with all required coverages.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mbria" panose="02040503050406030204" pitchFamily="18" charset="0"/>
              </a:rPr>
              <a:t>Required a </a:t>
            </a:r>
            <a:r>
              <a:rPr lang="en-US" sz="2400" b="1" dirty="0">
                <a:latin typeface="Cambria" panose="02040503050406030204" pitchFamily="18" charset="0"/>
              </a:rPr>
              <a:t>well-designed awareness program </a:t>
            </a:r>
            <a:r>
              <a:rPr lang="en-US" sz="2400" dirty="0">
                <a:latin typeface="Cambria" panose="02040503050406030204" pitchFamily="18" charset="0"/>
              </a:rPr>
              <a:t>on Proposed Tax Amnesty.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latin typeface="Cambria" panose="02040503050406030204" pitchFamily="18" charset="0"/>
              </a:rPr>
              <a:t>Continues tax policies </a:t>
            </a:r>
            <a:r>
              <a:rPr lang="en-US" sz="2400" dirty="0">
                <a:latin typeface="Cambria" panose="02040503050406030204" pitchFamily="18" charset="0"/>
              </a:rPr>
              <a:t>are very much important.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latin typeface="Cambria" panose="02040503050406030204" pitchFamily="18" charset="0"/>
              </a:rPr>
              <a:t> </a:t>
            </a:r>
          </a:p>
          <a:p>
            <a:endParaRPr lang="en-US" b="1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endParaRPr lang="en-US" sz="1800" b="1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endParaRPr lang="en-US" b="1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endParaRPr lang="en-US" sz="1800" b="1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endParaRPr lang="en-US" b="1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endParaRPr lang="en-US" sz="1800" b="1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endParaRPr lang="en-US" b="1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endParaRPr lang="en-US" sz="1800" b="1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endParaRPr lang="en-US" b="1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endParaRPr lang="en-US" sz="1800" b="1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endParaRPr lang="en-US" b="1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r>
              <a:rPr lang="en-US" sz="18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4770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60A2741-7C18-45E5-9EAD-0D2661DDFA9D}"/>
              </a:ext>
            </a:extLst>
          </p:cNvPr>
          <p:cNvSpPr/>
          <p:nvPr/>
        </p:nvSpPr>
        <p:spPr>
          <a:xfrm>
            <a:off x="5668144" y="2021903"/>
            <a:ext cx="633643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GB" sz="2400" b="1" i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en-GB" sz="1600" b="1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1600" b="1" dirty="0">
                <a:latin typeface="Cambria" panose="02040503050406030204" pitchFamily="18" charset="0"/>
                <a:ea typeface="Cambria" panose="02040503050406030204" pitchFamily="18" charset="0"/>
              </a:rPr>
              <a:t>ATHULA RANAWEERA (BSc., FCA, FCMA, FMAAT)</a:t>
            </a:r>
            <a:br>
              <a:rPr lang="en-GB" sz="1600" i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Managing Partner: </a:t>
            </a:r>
            <a:r>
              <a:rPr lang="en-GB" sz="1600" b="1" i="1" dirty="0" err="1">
                <a:latin typeface="Cambria" panose="02040503050406030204" pitchFamily="18" charset="0"/>
                <a:ea typeface="Cambria" panose="02040503050406030204" pitchFamily="18" charset="0"/>
              </a:rPr>
              <a:t>Ranaweera</a:t>
            </a:r>
            <a:r>
              <a:rPr lang="en-GB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 Associates (Chartered Accountants) </a:t>
            </a:r>
          </a:p>
          <a:p>
            <a:r>
              <a:rPr lang="en-GB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Managing Director -</a:t>
            </a:r>
            <a:r>
              <a:rPr lang="en-GB" sz="16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Assent Advisory Partners (Pvt) Ltd.</a:t>
            </a:r>
          </a:p>
          <a:p>
            <a:r>
              <a:rPr lang="en-GB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Assent Secretarial Consultants (Pvt) Ltd.</a:t>
            </a:r>
          </a:p>
          <a:p>
            <a:endParaRPr lang="en-GB" sz="1600" b="1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+94 777 305 123, </a:t>
            </a:r>
          </a:p>
          <a:p>
            <a:r>
              <a:rPr lang="en-GB" sz="1600" b="1" i="1" dirty="0"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athula@ranaweeraasso.lk</a:t>
            </a:r>
            <a:r>
              <a:rPr lang="en-GB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en-GB" sz="1600" b="1" dirty="0">
                <a:latin typeface="Cambria" panose="02040503050406030204" pitchFamily="18" charset="0"/>
                <a:ea typeface="Cambria" panose="02040503050406030204" pitchFamily="18" charset="0"/>
                <a:hlinkClick r:id="rId3"/>
              </a:rPr>
              <a:t> </a:t>
            </a:r>
            <a:r>
              <a:rPr lang="en-GB" sz="1600" b="1" i="1" dirty="0">
                <a:latin typeface="Cambria" panose="02040503050406030204" pitchFamily="18" charset="0"/>
                <a:ea typeface="Cambria" panose="02040503050406030204" pitchFamily="18" charset="0"/>
                <a:hlinkClick r:id="rId3"/>
              </a:rPr>
              <a:t>athula@assentadvisory.lk</a:t>
            </a:r>
            <a:endParaRPr lang="en-US" sz="16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3" descr="C:\Users\athula.ranaweera\AppData\Local\Microsoft\Windows\INetCache\Content.Word\Logo - Assent advisory JPG.JPG">
            <a:extLst>
              <a:ext uri="{FF2B5EF4-FFF2-40B4-BE49-F238E27FC236}">
                <a16:creationId xmlns:a16="http://schemas.microsoft.com/office/drawing/2014/main" id="{D8A4D744-2249-4252-B8A6-58823E28DE7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58" y="5149805"/>
            <a:ext cx="1951746" cy="147533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Content Placeholder 18">
            <a:extLst>
              <a:ext uri="{FF2B5EF4-FFF2-40B4-BE49-F238E27FC236}">
                <a16:creationId xmlns:a16="http://schemas.microsoft.com/office/drawing/2014/main" id="{0144BC29-0A55-4CCF-AB73-9B7BAB8CDFB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636" y="5149804"/>
            <a:ext cx="1885595" cy="147533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B6AC65E-370D-492C-BB91-6912CA5C5A7F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25035" y="5361451"/>
            <a:ext cx="2743200" cy="119269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5E43077-3D81-4F6B-AF30-B9DEC636ACC1}"/>
              </a:ext>
            </a:extLst>
          </p:cNvPr>
          <p:cNvSpPr/>
          <p:nvPr/>
        </p:nvSpPr>
        <p:spPr>
          <a:xfrm>
            <a:off x="0" y="0"/>
            <a:ext cx="12192000" cy="174418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54AF27-1374-4BF1-BFB1-21A2AA4A0A26}"/>
              </a:ext>
            </a:extLst>
          </p:cNvPr>
          <p:cNvSpPr/>
          <p:nvPr/>
        </p:nvSpPr>
        <p:spPr>
          <a:xfrm>
            <a:off x="0" y="6731880"/>
            <a:ext cx="12192000" cy="20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56EC772-860A-48D1-8C30-E49FEC64DEFC}"/>
              </a:ext>
            </a:extLst>
          </p:cNvPr>
          <p:cNvSpPr txBox="1">
            <a:spLocks/>
          </p:cNvSpPr>
          <p:nvPr/>
        </p:nvSpPr>
        <p:spPr>
          <a:xfrm>
            <a:off x="374847" y="136524"/>
            <a:ext cx="9274629" cy="1569839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100" b="1" dirty="0">
              <a:latin typeface="Nirmala UI" panose="020B0502040204020203" pitchFamily="34" charset="0"/>
              <a:ea typeface="Cambria" panose="02040503050406030204" pitchFamily="18" charset="0"/>
              <a:cs typeface="Nirmala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100" b="1" dirty="0">
                <a:latin typeface="Nirmala UI" panose="020B0502040204020203" pitchFamily="34" charset="0"/>
                <a:ea typeface="Cambria" panose="02040503050406030204" pitchFamily="18" charset="0"/>
                <a:cs typeface="Nirmala UI" panose="020B0502040204020203" pitchFamily="34" charset="0"/>
              </a:rPr>
              <a:t>FOR FURTHER CLARIFICATIONS PLEASE COMMUNICATE WITH US</a:t>
            </a:r>
            <a:r>
              <a:rPr lang="si-LK" sz="3100" b="1" dirty="0">
                <a:latin typeface="Nirmala UI" panose="020B0502040204020203" pitchFamily="34" charset="0"/>
                <a:ea typeface="Cambria" panose="02040503050406030204" pitchFamily="18" charset="0"/>
                <a:cs typeface="Nirmala UI" panose="020B0502040204020203" pitchFamily="34" charset="0"/>
              </a:rPr>
              <a:t> </a:t>
            </a:r>
            <a:r>
              <a:rPr lang="en-US" sz="3100" b="1" dirty="0">
                <a:latin typeface="Nirmala UI" panose="020B0502040204020203" pitchFamily="34" charset="0"/>
                <a:ea typeface="Cambria" panose="02040503050406030204" pitchFamily="18" charset="0"/>
                <a:cs typeface="Nirmala UI" panose="020B0502040204020203" pitchFamily="34" charset="0"/>
              </a:rPr>
              <a:t>………</a:t>
            </a:r>
          </a:p>
          <a:p>
            <a:endParaRPr lang="en-US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C68EC0F4-DC9C-4D92-BA3E-196971FF205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708" y="-37819"/>
            <a:ext cx="1865148" cy="174418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17CEB30-7AD4-4BE4-B59B-C1F7E586D12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25" y="1921916"/>
            <a:ext cx="5054756" cy="306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035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3FD710D-3A4D-4FCC-9399-3C900653B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105" y="1487705"/>
            <a:ext cx="11557789" cy="4811851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tabLst>
                <a:tab pos="11369675" algn="l"/>
              </a:tabLst>
            </a:pPr>
            <a:r>
              <a:rPr lang="en-US" sz="245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algn="just">
              <a:lnSpc>
                <a:spcPct val="100000"/>
              </a:lnSpc>
              <a:tabLst>
                <a:tab pos="11369675" algn="l"/>
              </a:tabLst>
            </a:pPr>
            <a:endParaRPr lang="en-US" sz="245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l"/>
            <a:endParaRPr lang="en-US" sz="245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CD25DC-7141-49F1-B260-C4CD5CE8C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75842" y="6244972"/>
            <a:ext cx="699052" cy="365125"/>
          </a:xfrm>
        </p:spPr>
        <p:txBody>
          <a:bodyPr/>
          <a:lstStyle/>
          <a:p>
            <a:fld id="{B911D3BB-F4F1-4E3A-A10C-FC6C006EB99A}" type="slidenum">
              <a:rPr lang="en-US" sz="20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fld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8E2F4F-9DB8-4A2E-8676-7679E35CABA2}"/>
              </a:ext>
            </a:extLst>
          </p:cNvPr>
          <p:cNvSpPr/>
          <p:nvPr/>
        </p:nvSpPr>
        <p:spPr>
          <a:xfrm>
            <a:off x="0" y="-202701"/>
            <a:ext cx="12192000" cy="15828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AFF982-90F8-49D5-BFFC-9B9CB8D57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399" y="-51115"/>
            <a:ext cx="8070573" cy="950525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n-US" sz="2400" dirty="0">
                <a:latin typeface="Monotype Corsiva" panose="03010101010201010101" pitchFamily="66" charset="0"/>
              </a:rPr>
              <a:t> </a:t>
            </a:r>
            <a:br>
              <a:rPr lang="en-US" sz="2800" dirty="0">
                <a:latin typeface="Monotype Corsiva" panose="03010101010201010101" pitchFamily="66" charset="0"/>
              </a:rPr>
            </a:br>
            <a:r>
              <a:rPr lang="en-US" sz="2800" b="1" dirty="0">
                <a:latin typeface="Cambria" panose="02040503050406030204" pitchFamily="18" charset="0"/>
              </a:rPr>
              <a:t>1</a:t>
            </a:r>
            <a:r>
              <a:rPr lang="en-US" sz="3600" b="1" dirty="0">
                <a:latin typeface="Cambria" panose="02040503050406030204" pitchFamily="18" charset="0"/>
              </a:rPr>
              <a:t>. Introduction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  <a:cs typeface="AngsanaUPC" panose="02020603050405020304" pitchFamily="18" charset="-3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84E8C6B-F816-4724-93EF-D35D73006BEA}"/>
              </a:ext>
            </a:extLst>
          </p:cNvPr>
          <p:cNvSpPr/>
          <p:nvPr/>
        </p:nvSpPr>
        <p:spPr>
          <a:xfrm>
            <a:off x="0" y="6731880"/>
            <a:ext cx="12192000" cy="20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33F6B450-1775-45A3-BC93-63C12F98E75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4748" y="-242281"/>
            <a:ext cx="1692107" cy="17441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3869" y="1844629"/>
            <a:ext cx="1767005" cy="25994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7105" y="1487705"/>
            <a:ext cx="102354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dirty="0">
              <a:latin typeface="Cambria" panose="020405030504060302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Cambria" panose="02040503050406030204" pitchFamily="18" charset="0"/>
              </a:rPr>
              <a:t>Amendments were introduced to the Inland Revenue Tax Act No. 24 of 2017 &amp; some other tax laws – mostly w.e.f. 01.01.2020.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dirty="0">
              <a:latin typeface="Cambria" panose="020405030504060302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Cambria" panose="02040503050406030204" pitchFamily="18" charset="0"/>
              </a:rPr>
              <a:t>Public Notices were issued with pending legislation.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Cambria" panose="02040503050406030204" pitchFamily="18" charset="0"/>
              </a:rPr>
              <a:t>Changes in </a:t>
            </a:r>
            <a:r>
              <a:rPr lang="en-US" sz="2400" b="1" dirty="0">
                <a:latin typeface="Cambria" panose="02040503050406030204" pitchFamily="18" charset="0"/>
              </a:rPr>
              <a:t>income tax rates </a:t>
            </a:r>
            <a:r>
              <a:rPr lang="en-US" sz="2400" dirty="0">
                <a:latin typeface="Cambria" panose="02040503050406030204" pitchFamily="18" charset="0"/>
              </a:rPr>
              <a:t>in sector wise </a:t>
            </a:r>
            <a:r>
              <a:rPr lang="en-US" sz="2400" strike="sngStrike" dirty="0">
                <a:solidFill>
                  <a:srgbClr val="FF0000"/>
                </a:solidFill>
                <a:latin typeface="Cambria" panose="02040503050406030204" pitchFamily="18" charset="0"/>
              </a:rPr>
              <a:t>(Predominantly)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Cambria" panose="02040503050406030204" pitchFamily="18" charset="0"/>
              </a:rPr>
              <a:t>Identification of </a:t>
            </a:r>
            <a:r>
              <a:rPr lang="en-US" sz="2400" b="1" dirty="0">
                <a:latin typeface="Cambria" panose="02040503050406030204" pitchFamily="18" charset="0"/>
              </a:rPr>
              <a:t>exempted income </a:t>
            </a:r>
            <a:r>
              <a:rPr lang="en-US" sz="2400" dirty="0">
                <a:latin typeface="Cambria" panose="02040503050406030204" pitchFamily="18" charset="0"/>
              </a:rPr>
              <a:t>sources newly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Cambria" panose="02040503050406030204" pitchFamily="18" charset="0"/>
              </a:rPr>
              <a:t>Changes in </a:t>
            </a:r>
            <a:r>
              <a:rPr lang="en-US" sz="2400" b="1" dirty="0">
                <a:latin typeface="Cambria" panose="02040503050406030204" pitchFamily="18" charset="0"/>
              </a:rPr>
              <a:t>Individuals’</a:t>
            </a:r>
            <a:r>
              <a:rPr lang="en-US" sz="24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sz="2400" b="1" dirty="0">
                <a:latin typeface="Cambria" panose="02040503050406030204" pitchFamily="18" charset="0"/>
              </a:rPr>
              <a:t>tax computation</a:t>
            </a:r>
            <a:r>
              <a:rPr lang="en-US" sz="2400" dirty="0">
                <a:latin typeface="Cambria" panose="02040503050406030204" pitchFamily="18" charset="0"/>
              </a:rPr>
              <a:t>, etc.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Cambria" panose="02040503050406030204" pitchFamily="18" charset="0"/>
              </a:rPr>
              <a:t>Abolishing of some </a:t>
            </a:r>
            <a:r>
              <a:rPr lang="en-US" sz="2400" b="1" dirty="0">
                <a:latin typeface="Cambria" panose="02040503050406030204" pitchFamily="18" charset="0"/>
              </a:rPr>
              <a:t>other taxes </a:t>
            </a:r>
            <a:r>
              <a:rPr lang="en-US" sz="2400" dirty="0">
                <a:latin typeface="Cambria" panose="02040503050406030204" pitchFamily="18" charset="0"/>
              </a:rPr>
              <a:t>(NBT, ESC etc.)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endParaRPr lang="en-US" sz="2400" dirty="0">
              <a:latin typeface="Cambria" panose="020405030504060302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Cambria" panose="02040503050406030204" pitchFamily="18" charset="0"/>
              </a:rPr>
              <a:t>Recently published IRD Notice (13th January 2021) elaborates the tax proposals published through the Budget 2021 &amp; through public Notices.</a:t>
            </a:r>
          </a:p>
          <a:p>
            <a:pPr algn="just"/>
            <a:endParaRPr lang="en-US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512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FE9A6-E889-4103-B8DE-759E21300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392" y="1402080"/>
            <a:ext cx="11869215" cy="5432902"/>
          </a:xfrm>
        </p:spPr>
        <p:txBody>
          <a:bodyPr>
            <a:noAutofit/>
          </a:bodyPr>
          <a:lstStyle/>
          <a:p>
            <a:pPr marL="400050" lvl="0" indent="-400050" algn="just">
              <a:buFont typeface="+mj-lt"/>
              <a:buAutoNum type="romanLcPeriod"/>
            </a:pPr>
            <a:r>
              <a:rPr lang="en-US" sz="2400" b="1" dirty="0">
                <a:latin typeface="Cambria" panose="02040503050406030204" pitchFamily="18" charset="0"/>
              </a:rPr>
              <a:t>Remittance tax </a:t>
            </a:r>
            <a:r>
              <a:rPr lang="en-US" sz="2400" dirty="0">
                <a:latin typeface="Cambria" panose="02040503050406030204" pitchFamily="18" charset="0"/>
              </a:rPr>
              <a:t>of 14% on remitted profits is not required to be paid by a non-resident company, if;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dirty="0">
                <a:latin typeface="Cambria" panose="02040503050406030204" pitchFamily="18" charset="0"/>
              </a:rPr>
              <a:t> it is carrying out the business through </a:t>
            </a:r>
            <a:r>
              <a:rPr lang="en-US" u="sng" dirty="0">
                <a:latin typeface="Cambria" panose="02040503050406030204" pitchFamily="18" charset="0"/>
              </a:rPr>
              <a:t>SL PE</a:t>
            </a:r>
            <a:r>
              <a:rPr lang="en-US" dirty="0">
                <a:latin typeface="Cambria" panose="02040503050406030204" pitchFamily="18" charset="0"/>
              </a:rPr>
              <a:t>, </a:t>
            </a:r>
            <a:r>
              <a:rPr lang="en-US" b="1" dirty="0">
                <a:latin typeface="Cambria" panose="02040503050406030204" pitchFamily="18" charset="0"/>
              </a:rPr>
              <a:t>and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Cambria" panose="02040503050406030204" pitchFamily="18" charset="0"/>
              </a:rPr>
              <a:t> such remitted profit </a:t>
            </a:r>
            <a:r>
              <a:rPr lang="en-US" u="sng" dirty="0">
                <a:latin typeface="Cambria" panose="02040503050406030204" pitchFamily="18" charset="0"/>
              </a:rPr>
              <a:t>retained in the business/invested for 3 years</a:t>
            </a:r>
            <a:r>
              <a:rPr lang="en-US" dirty="0">
                <a:latin typeface="Cambria" panose="02040503050406030204" pitchFamily="18" charset="0"/>
              </a:rPr>
              <a:t>, after </a:t>
            </a:r>
            <a:r>
              <a:rPr lang="en-US" dirty="0">
                <a:solidFill>
                  <a:srgbClr val="FF0000"/>
                </a:solidFill>
                <a:latin typeface="Cambria" panose="02040503050406030204" pitchFamily="18" charset="0"/>
              </a:rPr>
              <a:t>01.04.2021</a:t>
            </a:r>
            <a:r>
              <a:rPr lang="en-US" dirty="0">
                <a:latin typeface="Cambria" panose="02040503050406030204" pitchFamily="18" charset="0"/>
              </a:rPr>
              <a:t>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romanLcPeriod"/>
            </a:pPr>
            <a:r>
              <a:rPr lang="en-US" sz="2400" b="1" dirty="0" err="1">
                <a:latin typeface="Cambria" panose="02040503050406030204" pitchFamily="18" charset="0"/>
              </a:rPr>
              <a:t>Agro</a:t>
            </a:r>
            <a:r>
              <a:rPr lang="en-US" sz="2400" b="1" dirty="0">
                <a:latin typeface="Cambria" panose="02040503050406030204" pitchFamily="18" charset="0"/>
              </a:rPr>
              <a:t> farming Earnings </a:t>
            </a:r>
            <a:r>
              <a:rPr lang="en-US" sz="2400" dirty="0">
                <a:latin typeface="Cambria" panose="02040503050406030204" pitchFamily="18" charset="0"/>
              </a:rPr>
              <a:t>– exempt for 05 years with effect from </a:t>
            </a:r>
            <a:r>
              <a:rPr lang="en-US" sz="2400" dirty="0">
                <a:solidFill>
                  <a:srgbClr val="FF0000"/>
                </a:solidFill>
                <a:latin typeface="Cambria" panose="02040503050406030204" pitchFamily="18" charset="0"/>
              </a:rPr>
              <a:t>01.04.2019</a:t>
            </a:r>
            <a:r>
              <a:rPr lang="en-US" sz="2400" dirty="0">
                <a:latin typeface="Cambria" panose="02040503050406030204" pitchFamily="18" charset="0"/>
              </a:rPr>
              <a:t>.</a:t>
            </a:r>
          </a:p>
          <a:p>
            <a:pPr marL="509588" indent="0" algn="just">
              <a:lnSpc>
                <a:spcPct val="100000"/>
              </a:lnSpc>
              <a:buNone/>
            </a:pPr>
            <a:r>
              <a:rPr lang="en-US" sz="2400" dirty="0">
                <a:latin typeface="Cambria" panose="02040503050406030204" pitchFamily="18" charset="0"/>
              </a:rPr>
              <a:t>“Agro farming” means;</a:t>
            </a:r>
          </a:p>
          <a:p>
            <a:pPr marL="852488" indent="-342900" algn="just">
              <a:lnSpc>
                <a:spcPct val="100000"/>
              </a:lnSpc>
            </a:pPr>
            <a:r>
              <a:rPr lang="en-US" sz="2400" dirty="0">
                <a:latin typeface="Cambria" panose="02040503050406030204" pitchFamily="18" charset="0"/>
              </a:rPr>
              <a:t>tillage of the soil and cultivation of land with </a:t>
            </a:r>
            <a:r>
              <a:rPr lang="en-US" sz="2400" u="sng" dirty="0">
                <a:latin typeface="Cambria" panose="02040503050406030204" pitchFamily="18" charset="0"/>
              </a:rPr>
              <a:t>plants of any description</a:t>
            </a:r>
            <a:r>
              <a:rPr lang="en-US" sz="2400" dirty="0">
                <a:latin typeface="Cambria" panose="02040503050406030204" pitchFamily="18" charset="0"/>
              </a:rPr>
              <a:t>, </a:t>
            </a:r>
          </a:p>
          <a:p>
            <a:pPr marL="852488" indent="-342900" algn="just">
              <a:lnSpc>
                <a:spcPct val="100000"/>
              </a:lnSpc>
            </a:pPr>
            <a:r>
              <a:rPr lang="en-US" sz="2400" dirty="0">
                <a:latin typeface="Cambria" panose="02040503050406030204" pitchFamily="18" charset="0"/>
              </a:rPr>
              <a:t>rearing of </a:t>
            </a:r>
            <a:r>
              <a:rPr lang="en-US" sz="2400" u="sng" dirty="0">
                <a:latin typeface="Cambria" panose="02040503050406030204" pitchFamily="18" charset="0"/>
              </a:rPr>
              <a:t>fish</a:t>
            </a:r>
            <a:r>
              <a:rPr lang="en-US" sz="2400" dirty="0">
                <a:latin typeface="Cambria" panose="02040503050406030204" pitchFamily="18" charset="0"/>
              </a:rPr>
              <a:t> or </a:t>
            </a:r>
            <a:r>
              <a:rPr lang="en-US" sz="2400" u="sng" dirty="0">
                <a:latin typeface="Cambria" panose="02040503050406030204" pitchFamily="18" charset="0"/>
              </a:rPr>
              <a:t>animal husbandry</a:t>
            </a:r>
            <a:r>
              <a:rPr lang="en-US" sz="2400" dirty="0">
                <a:latin typeface="Cambria" panose="02040503050406030204" pitchFamily="18" charset="0"/>
              </a:rPr>
              <a:t> including </a:t>
            </a:r>
            <a:r>
              <a:rPr lang="en-US" sz="2400" u="sng" dirty="0">
                <a:latin typeface="Cambria" panose="02040503050406030204" pitchFamily="18" charset="0"/>
              </a:rPr>
              <a:t>poultry farms</a:t>
            </a:r>
            <a:r>
              <a:rPr lang="en-US" sz="2400" dirty="0">
                <a:latin typeface="Cambria" panose="02040503050406030204" pitchFamily="18" charset="0"/>
              </a:rPr>
              <a:t>, </a:t>
            </a:r>
          </a:p>
          <a:p>
            <a:pPr marL="852488" indent="-342900" algn="just">
              <a:lnSpc>
                <a:spcPct val="100000"/>
              </a:lnSpc>
            </a:pPr>
            <a:r>
              <a:rPr lang="en-US" sz="2400" u="sng" dirty="0">
                <a:latin typeface="Cambria" panose="02040503050406030204" pitchFamily="18" charset="0"/>
              </a:rPr>
              <a:t>veterinary</a:t>
            </a:r>
            <a:r>
              <a:rPr lang="en-US" sz="2400" dirty="0">
                <a:latin typeface="Cambria" panose="02040503050406030204" pitchFamily="18" charset="0"/>
              </a:rPr>
              <a:t> and </a:t>
            </a:r>
            <a:r>
              <a:rPr lang="en-US" sz="2400" u="sng" dirty="0">
                <a:latin typeface="Cambria" panose="02040503050406030204" pitchFamily="18" charset="0"/>
              </a:rPr>
              <a:t>artificial insemination</a:t>
            </a:r>
            <a:r>
              <a:rPr lang="en-US" sz="2400" dirty="0">
                <a:latin typeface="Cambria" panose="02040503050406030204" pitchFamily="18" charset="0"/>
              </a:rPr>
              <a:t> services.</a:t>
            </a:r>
          </a:p>
          <a:p>
            <a:pPr marL="514350" indent="-514350" algn="just">
              <a:buFont typeface="+mj-lt"/>
              <a:buAutoNum type="romanLcPeriod" startAt="3"/>
            </a:pPr>
            <a:r>
              <a:rPr lang="en-US" sz="2400" b="1" dirty="0">
                <a:latin typeface="Cambria" panose="02040503050406030204" pitchFamily="18" charset="0"/>
              </a:rPr>
              <a:t>Gains</a:t>
            </a:r>
            <a:r>
              <a:rPr lang="en-US" sz="2400" dirty="0">
                <a:latin typeface="Cambria" panose="02040503050406030204" pitchFamily="18" charset="0"/>
              </a:rPr>
              <a:t> received after </a:t>
            </a:r>
            <a:r>
              <a:rPr lang="en-US" sz="2400" dirty="0">
                <a:solidFill>
                  <a:srgbClr val="FF0000"/>
                </a:solidFill>
                <a:latin typeface="Cambria" panose="02040503050406030204" pitchFamily="18" charset="0"/>
              </a:rPr>
              <a:t>01.04.2021</a:t>
            </a:r>
            <a:r>
              <a:rPr lang="en-US" sz="2400" dirty="0">
                <a:latin typeface="Cambria" panose="02040503050406030204" pitchFamily="18" charset="0"/>
              </a:rPr>
              <a:t> from realization of land which were </a:t>
            </a:r>
            <a:r>
              <a:rPr lang="en-US" sz="2400" u="sng" dirty="0">
                <a:latin typeface="Cambria" panose="02040503050406030204" pitchFamily="18" charset="0"/>
              </a:rPr>
              <a:t>sold</a:t>
            </a:r>
            <a:r>
              <a:rPr lang="en-US" sz="2400" dirty="0">
                <a:latin typeface="Cambria" panose="02040503050406030204" pitchFamily="18" charset="0"/>
              </a:rPr>
              <a:t>, </a:t>
            </a:r>
            <a:r>
              <a:rPr lang="en-US" sz="2400" u="sng" dirty="0">
                <a:latin typeface="Cambria" panose="02040503050406030204" pitchFamily="18" charset="0"/>
              </a:rPr>
              <a:t>exchanged</a:t>
            </a:r>
            <a:r>
              <a:rPr lang="en-US" sz="2400" dirty="0">
                <a:latin typeface="Cambria" panose="02040503050406030204" pitchFamily="18" charset="0"/>
              </a:rPr>
              <a:t> or </a:t>
            </a:r>
            <a:r>
              <a:rPr lang="en-US" sz="2400" u="sng" dirty="0">
                <a:latin typeface="Cambria" panose="02040503050406030204" pitchFamily="18" charset="0"/>
              </a:rPr>
              <a:t>transferred</a:t>
            </a:r>
            <a:r>
              <a:rPr lang="en-US" sz="2400" dirty="0">
                <a:latin typeface="Cambria" panose="02040503050406030204" pitchFamily="18" charset="0"/>
              </a:rPr>
              <a:t> </a:t>
            </a:r>
            <a:r>
              <a:rPr lang="en-US" sz="2400" b="1" dirty="0">
                <a:latin typeface="Cambria" panose="02040503050406030204" pitchFamily="18" charset="0"/>
              </a:rPr>
              <a:t>to</a:t>
            </a:r>
            <a:r>
              <a:rPr lang="en-US" sz="2400" dirty="0">
                <a:latin typeface="Cambria" panose="02040503050406030204" pitchFamily="18" charset="0"/>
              </a:rPr>
              <a:t> a Sri Lanka Real Estate Investment Trust </a:t>
            </a:r>
            <a:r>
              <a:rPr lang="en-US" sz="2400" b="1" dirty="0">
                <a:latin typeface="Cambria" panose="02040503050406030204" pitchFamily="18" charset="0"/>
              </a:rPr>
              <a:t>(SLREIT). </a:t>
            </a:r>
          </a:p>
          <a:p>
            <a:pPr lvl="1" algn="just"/>
            <a:endParaRPr lang="en-US" dirty="0">
              <a:latin typeface="Cambria" panose="02040503050406030204" pitchFamily="18" charset="0"/>
            </a:endParaRPr>
          </a:p>
          <a:p>
            <a:pPr marL="798513" lvl="1" indent="-284163" algn="just" fontAlgn="base">
              <a:lnSpc>
                <a:spcPct val="150000"/>
              </a:lnSpc>
              <a:spcBef>
                <a:spcPts val="600"/>
              </a:spcBef>
              <a:tabLst>
                <a:tab pos="5202238" algn="l"/>
                <a:tab pos="11199813" algn="l"/>
              </a:tabLst>
            </a:pPr>
            <a:endParaRPr lang="en-US" dirty="0">
              <a:solidFill>
                <a:srgbClr val="1F2023"/>
              </a:solidFill>
              <a:highlight>
                <a:srgbClr val="FFFF00"/>
              </a:highlight>
              <a:latin typeface="Cambria" panose="02040503050406030204" pitchFamily="18" charset="0"/>
              <a:ea typeface="Palladio Uralic"/>
              <a:cs typeface="Palladio Uralic"/>
            </a:endParaRPr>
          </a:p>
          <a:p>
            <a:pPr marL="798513" lvl="1" indent="-227013" algn="just">
              <a:lnSpc>
                <a:spcPct val="100000"/>
              </a:lnSpc>
              <a:spcBef>
                <a:spcPts val="600"/>
              </a:spcBef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6EFE2F-F6A7-467E-95F2-2D8529866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63689" y="6263652"/>
            <a:ext cx="2743673" cy="365125"/>
          </a:xfrm>
        </p:spPr>
        <p:txBody>
          <a:bodyPr/>
          <a:lstStyle/>
          <a:p>
            <a:fld id="{B911D3BB-F4F1-4E3A-A10C-FC6C006EB99A}" type="slidenum">
              <a:rPr lang="en-US" sz="2000" smtClean="0">
                <a:solidFill>
                  <a:schemeClr val="tx1"/>
                </a:solidFill>
              </a:rPr>
              <a:pPr/>
              <a:t>3</a:t>
            </a:fld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8063C72-FD4F-43A3-BAA4-5F544E1B92FF}"/>
              </a:ext>
            </a:extLst>
          </p:cNvPr>
          <p:cNvSpPr/>
          <p:nvPr/>
        </p:nvSpPr>
        <p:spPr>
          <a:xfrm>
            <a:off x="0" y="-200958"/>
            <a:ext cx="12192000" cy="146748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D2C11AC-F5F7-4F3B-A542-D28EF01CD489}"/>
              </a:ext>
            </a:extLst>
          </p:cNvPr>
          <p:cNvSpPr/>
          <p:nvPr/>
        </p:nvSpPr>
        <p:spPr>
          <a:xfrm>
            <a:off x="0" y="6731880"/>
            <a:ext cx="12192000" cy="20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F1A91E-867F-4E63-9E7B-25A35F413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770" y="243239"/>
            <a:ext cx="10194755" cy="579092"/>
          </a:xfrm>
        </p:spPr>
        <p:txBody>
          <a:bodyPr>
            <a:noAutofit/>
          </a:bodyPr>
          <a:lstStyle/>
          <a:p>
            <a:pPr marL="396875" indent="-396875"/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2.	Exemptions from Income Tax</a:t>
            </a:r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DE88BF53-4A2A-4891-81F8-49AC0DF1B2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6734" y="-242280"/>
            <a:ext cx="1550121" cy="150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766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FE9A6-E889-4103-B8DE-759E21300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47" y="1369632"/>
            <a:ext cx="11869215" cy="5432902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romanLcPeriod" startAt="4"/>
            </a:pPr>
            <a:r>
              <a:rPr lang="en-US" sz="2400" b="1" dirty="0">
                <a:latin typeface="Cambria" panose="02040503050406030204" pitchFamily="18" charset="0"/>
              </a:rPr>
              <a:t>Dividends/ gains from realization </a:t>
            </a:r>
            <a:r>
              <a:rPr lang="en-US" sz="2400" dirty="0">
                <a:latin typeface="Cambria" panose="02040503050406030204" pitchFamily="18" charset="0"/>
              </a:rPr>
              <a:t>of units/capital assets </a:t>
            </a:r>
            <a:r>
              <a:rPr lang="en-US" sz="2400" u="sng" dirty="0">
                <a:latin typeface="Cambria" panose="02040503050406030204" pitchFamily="18" charset="0"/>
              </a:rPr>
              <a:t>by a unit holder</a:t>
            </a:r>
            <a:r>
              <a:rPr lang="en-US" sz="2400" dirty="0">
                <a:latin typeface="Cambria" panose="02040503050406030204" pitchFamily="18" charset="0"/>
              </a:rPr>
              <a:t> from </a:t>
            </a:r>
            <a:r>
              <a:rPr lang="en-US" sz="2400" b="1" dirty="0">
                <a:latin typeface="Cambria" panose="02040503050406030204" pitchFamily="18" charset="0"/>
              </a:rPr>
              <a:t>SLREIT</a:t>
            </a:r>
            <a:r>
              <a:rPr lang="en-US" sz="2400" dirty="0">
                <a:latin typeface="Cambria" panose="02040503050406030204" pitchFamily="18" charset="0"/>
              </a:rPr>
              <a:t>. </a:t>
            </a:r>
            <a:r>
              <a:rPr lang="en-US" sz="2400" i="1" dirty="0">
                <a:latin typeface="Cambria" panose="02040503050406030204" pitchFamily="18" charset="0"/>
              </a:rPr>
              <a:t>(As business/investments)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romanLcPeriod" startAt="4"/>
            </a:pPr>
            <a:r>
              <a:rPr lang="en-US" sz="2400" b="1" dirty="0">
                <a:latin typeface="Cambria" panose="02040503050406030204" pitchFamily="18" charset="0"/>
              </a:rPr>
              <a:t>Interest</a:t>
            </a:r>
            <a:r>
              <a:rPr lang="en-US" sz="2400" dirty="0">
                <a:latin typeface="Cambria" panose="02040503050406030204" pitchFamily="18" charset="0"/>
              </a:rPr>
              <a:t> accruing to or derived on or after</a:t>
            </a:r>
            <a:r>
              <a:rPr lang="en-US" sz="2400" dirty="0">
                <a:solidFill>
                  <a:srgbClr val="FF0000"/>
                </a:solidFill>
                <a:latin typeface="Cambria" panose="02040503050406030204" pitchFamily="18" charset="0"/>
              </a:rPr>
              <a:t> 01.04.2021</a:t>
            </a:r>
            <a:r>
              <a:rPr lang="en-US" sz="2400" dirty="0">
                <a:latin typeface="Cambria" panose="02040503050406030204" pitchFamily="18" charset="0"/>
              </a:rPr>
              <a:t>, by any </a:t>
            </a:r>
            <a:r>
              <a:rPr lang="en-US" sz="2400" u="sng" dirty="0">
                <a:latin typeface="Cambria" panose="02040503050406030204" pitchFamily="18" charset="0"/>
              </a:rPr>
              <a:t>welfare society</a:t>
            </a:r>
            <a:r>
              <a:rPr lang="en-US" sz="2400" dirty="0">
                <a:latin typeface="Cambria" panose="02040503050406030204" pitchFamily="18" charset="0"/>
              </a:rPr>
              <a:t> setup by any of Sri Lankan Forces or Sri Lanka Police.</a:t>
            </a:r>
          </a:p>
          <a:p>
            <a:pPr marL="514350" indent="-514350" algn="just">
              <a:buFont typeface="+mj-lt"/>
              <a:buAutoNum type="romanLcPeriod" startAt="4"/>
            </a:pPr>
            <a:r>
              <a:rPr lang="en-US" sz="2400" b="1" dirty="0">
                <a:latin typeface="Cambria" panose="02040503050406030204" pitchFamily="18" charset="0"/>
              </a:rPr>
              <a:t>Interest</a:t>
            </a:r>
            <a:r>
              <a:rPr lang="en-US" sz="2400" dirty="0">
                <a:latin typeface="Cambria" panose="02040503050406030204" pitchFamily="18" charset="0"/>
              </a:rPr>
              <a:t> accruing to or derived by any </a:t>
            </a:r>
            <a:r>
              <a:rPr lang="en-US" sz="2400" u="sng" dirty="0">
                <a:latin typeface="Cambria" panose="02040503050406030204" pitchFamily="18" charset="0"/>
              </a:rPr>
              <a:t>multi-national company</a:t>
            </a:r>
            <a:r>
              <a:rPr lang="en-US" sz="2400" dirty="0">
                <a:latin typeface="Cambria" panose="02040503050406030204" pitchFamily="18" charset="0"/>
              </a:rPr>
              <a:t>, on or after </a:t>
            </a:r>
            <a:r>
              <a:rPr lang="en-US" sz="2400" dirty="0">
                <a:solidFill>
                  <a:srgbClr val="FF0000"/>
                </a:solidFill>
                <a:latin typeface="Cambria" panose="02040503050406030204" pitchFamily="18" charset="0"/>
              </a:rPr>
              <a:t>01.04.2021</a:t>
            </a:r>
            <a:r>
              <a:rPr lang="en-US" sz="2400" dirty="0">
                <a:latin typeface="Cambria" panose="02040503050406030204" pitchFamily="18" charset="0"/>
              </a:rPr>
              <a:t>,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latin typeface="Cambria" panose="02040503050406030204" pitchFamily="18" charset="0"/>
              </a:rPr>
              <a:t>from the deposit opened by utilizing the </a:t>
            </a:r>
            <a:r>
              <a:rPr lang="en-US" u="sng" dirty="0">
                <a:solidFill>
                  <a:srgbClr val="FF0000"/>
                </a:solidFill>
                <a:latin typeface="Cambria" panose="02040503050406030204" pitchFamily="18" charset="0"/>
              </a:rPr>
              <a:t>foreign sources</a:t>
            </a:r>
            <a:r>
              <a:rPr lang="en-US" dirty="0">
                <a:latin typeface="Cambria" panose="02040503050406030204" pitchFamily="18" charset="0"/>
              </a:rPr>
              <a:t>, and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latin typeface="Cambria" panose="02040503050406030204" pitchFamily="18" charset="0"/>
              </a:rPr>
              <a:t>maintained such deposit in foreign currency </a:t>
            </a:r>
            <a:r>
              <a:rPr lang="en-US" u="sng" dirty="0">
                <a:latin typeface="Cambria" panose="02040503050406030204" pitchFamily="18" charset="0"/>
              </a:rPr>
              <a:t>in any domestic bank</a:t>
            </a:r>
            <a:r>
              <a:rPr lang="en-US" dirty="0">
                <a:latin typeface="Cambria" panose="02040503050406030204" pitchFamily="18" charset="0"/>
              </a:rPr>
              <a:t>,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latin typeface="Cambria" panose="02040503050406030204" pitchFamily="18" charset="0"/>
              </a:rPr>
              <a:t>for the purpose of such deposit </a:t>
            </a:r>
            <a:r>
              <a:rPr lang="en-US" u="sng" dirty="0">
                <a:latin typeface="Cambria" panose="02040503050406030204" pitchFamily="18" charset="0"/>
              </a:rPr>
              <a:t>to cover its import expenditure</a:t>
            </a:r>
            <a:r>
              <a:rPr lang="en-US" dirty="0">
                <a:latin typeface="Cambria" panose="02040503050406030204" pitchFamily="18" charset="0"/>
              </a:rPr>
              <a:t> for </a:t>
            </a:r>
            <a:r>
              <a:rPr lang="en-US" u="sng" dirty="0">
                <a:solidFill>
                  <a:srgbClr val="FF0000"/>
                </a:solidFill>
                <a:latin typeface="Cambria" panose="02040503050406030204" pitchFamily="18" charset="0"/>
              </a:rPr>
              <a:t>that</a:t>
            </a:r>
            <a:r>
              <a:rPr lang="en-US" dirty="0">
                <a:latin typeface="Cambria" panose="02040503050406030204" pitchFamily="18" charset="0"/>
              </a:rPr>
              <a:t> year of assessment.</a:t>
            </a:r>
          </a:p>
          <a:p>
            <a:pPr marL="971550" lvl="1" indent="-514350" algn="just">
              <a:buFont typeface="+mj-lt"/>
              <a:buAutoNum type="romanLcPeriod" startAt="4"/>
            </a:pPr>
            <a:endParaRPr lang="en-US" dirty="0">
              <a:latin typeface="Cambria" panose="02040503050406030204" pitchFamily="18" charset="0"/>
            </a:endParaRPr>
          </a:p>
          <a:p>
            <a:pPr marL="971550" lvl="1" indent="-514350" algn="just">
              <a:buFont typeface="+mj-lt"/>
              <a:buAutoNum type="romanLcPeriod" startAt="4"/>
            </a:pPr>
            <a:endParaRPr lang="en-US" dirty="0">
              <a:latin typeface="Cambria" panose="02040503050406030204" pitchFamily="18" charset="0"/>
            </a:endParaRPr>
          </a:p>
          <a:p>
            <a:pPr marL="1028700" lvl="1" indent="-514350" algn="just" fontAlgn="base">
              <a:lnSpc>
                <a:spcPct val="150000"/>
              </a:lnSpc>
              <a:spcBef>
                <a:spcPts val="600"/>
              </a:spcBef>
              <a:buFont typeface="+mj-lt"/>
              <a:buAutoNum type="romanLcPeriod" startAt="4"/>
              <a:tabLst>
                <a:tab pos="5202238" algn="l"/>
                <a:tab pos="11199813" algn="l"/>
              </a:tabLst>
            </a:pPr>
            <a:endParaRPr lang="en-US" dirty="0">
              <a:solidFill>
                <a:srgbClr val="1F2023"/>
              </a:solidFill>
              <a:highlight>
                <a:srgbClr val="FFFF00"/>
              </a:highlight>
              <a:latin typeface="Cambria" panose="02040503050406030204" pitchFamily="18" charset="0"/>
              <a:ea typeface="Palladio Uralic"/>
              <a:cs typeface="Palladio Uralic"/>
            </a:endParaRPr>
          </a:p>
          <a:p>
            <a:pPr marL="1085850" lvl="1" indent="-514350" algn="just">
              <a:lnSpc>
                <a:spcPct val="100000"/>
              </a:lnSpc>
              <a:spcBef>
                <a:spcPts val="600"/>
              </a:spcBef>
              <a:buFont typeface="+mj-lt"/>
              <a:buAutoNum type="romanLcPeriod" startAt="4"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6EFE2F-F6A7-467E-95F2-2D8529866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3955" y="6263652"/>
            <a:ext cx="423407" cy="365125"/>
          </a:xfrm>
        </p:spPr>
        <p:txBody>
          <a:bodyPr/>
          <a:lstStyle/>
          <a:p>
            <a:fld id="{B911D3BB-F4F1-4E3A-A10C-FC6C006EB99A}" type="slidenum">
              <a:rPr lang="en-US" sz="2000" smtClean="0">
                <a:solidFill>
                  <a:schemeClr val="tx1"/>
                </a:solidFill>
              </a:rPr>
              <a:pPr/>
              <a:t>4</a:t>
            </a:fld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8063C72-FD4F-43A3-BAA4-5F544E1B92FF}"/>
              </a:ext>
            </a:extLst>
          </p:cNvPr>
          <p:cNvSpPr/>
          <p:nvPr/>
        </p:nvSpPr>
        <p:spPr>
          <a:xfrm>
            <a:off x="0" y="-200958"/>
            <a:ext cx="12192000" cy="146748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D2C11AC-F5F7-4F3B-A542-D28EF01CD489}"/>
              </a:ext>
            </a:extLst>
          </p:cNvPr>
          <p:cNvSpPr/>
          <p:nvPr/>
        </p:nvSpPr>
        <p:spPr>
          <a:xfrm>
            <a:off x="0" y="6731880"/>
            <a:ext cx="12192000" cy="20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F1A91E-867F-4E63-9E7B-25A35F413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771" y="136525"/>
            <a:ext cx="10194755" cy="579092"/>
          </a:xfrm>
        </p:spPr>
        <p:txBody>
          <a:bodyPr>
            <a:noAutofit/>
          </a:bodyPr>
          <a:lstStyle/>
          <a:p>
            <a:pPr marL="396875" indent="-396875"/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2.	Exemptions from Income Tax (Contd.)</a:t>
            </a:r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DE88BF53-4A2A-4891-81F8-49AC0DF1B2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6734" y="-242280"/>
            <a:ext cx="1550121" cy="150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126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FE9A6-E889-4103-B8DE-759E21300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3100"/>
            <a:ext cx="11869215" cy="5756624"/>
          </a:xfrm>
        </p:spPr>
        <p:txBody>
          <a:bodyPr>
            <a:noAutofit/>
          </a:bodyPr>
          <a:lstStyle/>
          <a:p>
            <a:pPr marL="514350" lvl="0" indent="-514350" algn="just">
              <a:buFont typeface="+mj-lt"/>
              <a:buAutoNum type="romanLcPeriod" startAt="7"/>
            </a:pPr>
            <a:r>
              <a:rPr lang="en-US" sz="2000" b="1" dirty="0">
                <a:latin typeface="Cambria" panose="02040503050406030204" pitchFamily="18" charset="0"/>
              </a:rPr>
              <a:t>Interest or discount </a:t>
            </a:r>
            <a:r>
              <a:rPr lang="en-US" sz="2000" dirty="0">
                <a:latin typeface="Cambria" panose="02040503050406030204" pitchFamily="18" charset="0"/>
              </a:rPr>
              <a:t>accruing to or derived on or after </a:t>
            </a:r>
            <a:r>
              <a:rPr lang="en-US" sz="2000" dirty="0">
                <a:solidFill>
                  <a:srgbClr val="FF0000"/>
                </a:solidFill>
                <a:latin typeface="Cambria" panose="02040503050406030204" pitchFamily="18" charset="0"/>
              </a:rPr>
              <a:t>01.04.2021 </a:t>
            </a:r>
            <a:r>
              <a:rPr lang="en-US" sz="2000" dirty="0">
                <a:latin typeface="Cambria" panose="02040503050406030204" pitchFamily="18" charset="0"/>
              </a:rPr>
              <a:t>from;</a:t>
            </a:r>
            <a:r>
              <a:rPr lang="en-US" sz="2000" i="1" dirty="0">
                <a:latin typeface="Cambria" panose="02040503050406030204" pitchFamily="18" charset="0"/>
              </a:rPr>
              <a:t>(no minimum investment level)</a:t>
            </a:r>
          </a:p>
          <a:p>
            <a:pPr lvl="1" algn="just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2000" dirty="0">
                <a:latin typeface="Cambria" panose="02040503050406030204" pitchFamily="18" charset="0"/>
              </a:rPr>
              <a:t>any </a:t>
            </a:r>
            <a:r>
              <a:rPr lang="en-US" sz="2000" u="sng" dirty="0" err="1">
                <a:latin typeface="Cambria" panose="02040503050406030204" pitchFamily="18" charset="0"/>
              </a:rPr>
              <a:t>Samurdhi</a:t>
            </a:r>
            <a:r>
              <a:rPr lang="en-US" sz="2000" dirty="0">
                <a:latin typeface="Cambria" panose="02040503050406030204" pitchFamily="18" charset="0"/>
              </a:rPr>
              <a:t> community-based banks established under the Department of </a:t>
            </a:r>
            <a:r>
              <a:rPr lang="en-US" sz="2000" dirty="0" err="1">
                <a:latin typeface="Cambria" panose="02040503050406030204" pitchFamily="18" charset="0"/>
              </a:rPr>
              <a:t>Samurdhi</a:t>
            </a:r>
            <a:r>
              <a:rPr lang="en-US" sz="2000" dirty="0">
                <a:latin typeface="Cambria" panose="02040503050406030204" pitchFamily="18" charset="0"/>
              </a:rPr>
              <a:t> Development</a:t>
            </a:r>
          </a:p>
          <a:p>
            <a:pPr lvl="1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000" u="sng" dirty="0">
                <a:latin typeface="Cambria" panose="02040503050406030204" pitchFamily="18" charset="0"/>
              </a:rPr>
              <a:t>security or Treasury bonds</a:t>
            </a:r>
            <a:r>
              <a:rPr lang="en-US" sz="2000" dirty="0">
                <a:latin typeface="Cambria" panose="02040503050406030204" pitchFamily="18" charset="0"/>
              </a:rPr>
              <a:t> under the Registered Stocks and Securities Ordinance (Chapter 420)</a:t>
            </a:r>
          </a:p>
          <a:p>
            <a:pPr lvl="1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000" u="sng" dirty="0">
                <a:latin typeface="Cambria" panose="02040503050406030204" pitchFamily="18" charset="0"/>
              </a:rPr>
              <a:t>treasury bills</a:t>
            </a:r>
            <a:r>
              <a:rPr lang="en-US" sz="2000" dirty="0">
                <a:latin typeface="Cambria" panose="02040503050406030204" pitchFamily="18" charset="0"/>
              </a:rPr>
              <a:t> under the Local Treasury Bills Ordinance (Chapter 417).</a:t>
            </a:r>
          </a:p>
          <a:p>
            <a:pPr marL="514350" indent="-514350" algn="just">
              <a:lnSpc>
                <a:spcPct val="200000"/>
              </a:lnSpc>
              <a:buFont typeface="+mj-lt"/>
              <a:buAutoNum type="romanLcPeriod" startAt="8"/>
            </a:pPr>
            <a:r>
              <a:rPr lang="en-US" sz="2000" b="1" dirty="0">
                <a:latin typeface="Cambria" panose="02040503050406030204" pitchFamily="18" charset="0"/>
              </a:rPr>
              <a:t>Gains</a:t>
            </a:r>
            <a:r>
              <a:rPr lang="en-US" sz="2000" dirty="0">
                <a:latin typeface="Cambria" panose="02040503050406030204" pitchFamily="18" charset="0"/>
              </a:rPr>
              <a:t> from the realization of Sri Lanka </a:t>
            </a:r>
            <a:r>
              <a:rPr lang="en-US" sz="2000" u="sng" dirty="0">
                <a:latin typeface="Cambria" panose="02040503050406030204" pitchFamily="18" charset="0"/>
              </a:rPr>
              <a:t>international sovereign bonds</a:t>
            </a:r>
            <a:r>
              <a:rPr lang="en-US" sz="2000" dirty="0">
                <a:latin typeface="Cambria" panose="02040503050406030204" pitchFamily="18" charset="0"/>
              </a:rPr>
              <a:t>.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Cambria" panose="02040503050406030204" pitchFamily="18" charset="0"/>
              </a:rPr>
              <a:t>Aggregate investment </a:t>
            </a:r>
            <a:r>
              <a:rPr lang="en-US" sz="2000" u="sng" dirty="0">
                <a:latin typeface="Cambria" panose="02040503050406030204" pitchFamily="18" charset="0"/>
              </a:rPr>
              <a:t>not less than USD 100 million</a:t>
            </a:r>
            <a:r>
              <a:rPr lang="en-US" sz="2000" dirty="0">
                <a:latin typeface="Cambria" panose="02040503050406030204" pitchFamily="18" charset="0"/>
              </a:rPr>
              <a:t> in such bonds on or after</a:t>
            </a:r>
            <a:r>
              <a:rPr lang="en-US" sz="2000" dirty="0">
                <a:solidFill>
                  <a:srgbClr val="FF0000"/>
                </a:solidFill>
                <a:latin typeface="Cambria" panose="02040503050406030204" pitchFamily="18" charset="0"/>
              </a:rPr>
              <a:t> 01.04.2021</a:t>
            </a:r>
            <a:r>
              <a:rPr lang="en-US" sz="2000" dirty="0">
                <a:latin typeface="Cambria" panose="02040503050406030204" pitchFamily="18" charset="0"/>
              </a:rPr>
              <a:t>.</a:t>
            </a:r>
          </a:p>
          <a:p>
            <a:pPr marL="514350" indent="-514350" algn="just">
              <a:lnSpc>
                <a:spcPct val="100000"/>
              </a:lnSpc>
              <a:spcBef>
                <a:spcPts val="1800"/>
              </a:spcBef>
              <a:buFont typeface="+mj-lt"/>
              <a:buAutoNum type="romanLcPeriod" startAt="9"/>
            </a:pPr>
            <a:r>
              <a:rPr lang="en-US" sz="2000" b="1" dirty="0">
                <a:latin typeface="Cambria" panose="02040503050406030204" pitchFamily="18" charset="0"/>
              </a:rPr>
              <a:t>Gains and profits </a:t>
            </a:r>
            <a:r>
              <a:rPr lang="en-US" sz="2000" dirty="0">
                <a:latin typeface="Cambria" panose="02040503050406030204" pitchFamily="18" charset="0"/>
              </a:rPr>
              <a:t>earned or derived by any </a:t>
            </a:r>
            <a:r>
              <a:rPr lang="en-US" sz="2000" u="sng" dirty="0">
                <a:latin typeface="Cambria" panose="02040503050406030204" pitchFamily="18" charset="0"/>
              </a:rPr>
              <a:t>Vocational Education Institution</a:t>
            </a:r>
            <a:r>
              <a:rPr lang="en-US" sz="2000" dirty="0">
                <a:latin typeface="Cambria" panose="02040503050406030204" pitchFamily="18" charset="0"/>
              </a:rPr>
              <a:t> expanding its business for next 4 years - Exemption is available for a period of 5 years commencing on </a:t>
            </a:r>
            <a:r>
              <a:rPr lang="en-US" sz="2000" dirty="0">
                <a:solidFill>
                  <a:srgbClr val="FF0000"/>
                </a:solidFill>
                <a:latin typeface="Cambria" panose="02040503050406030204" pitchFamily="18" charset="0"/>
              </a:rPr>
              <a:t>01.04.2021, </a:t>
            </a:r>
            <a:r>
              <a:rPr lang="en-US" sz="2000" dirty="0">
                <a:latin typeface="Cambria" panose="02040503050406030204" pitchFamily="18" charset="0"/>
              </a:rPr>
              <a:t>which;</a:t>
            </a:r>
          </a:p>
          <a:p>
            <a:pPr lvl="1" algn="just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2000" dirty="0">
                <a:latin typeface="Cambria" panose="02040503050406030204" pitchFamily="18" charset="0"/>
              </a:rPr>
              <a:t>is regulated by the Tertiary and Vocational Education Commission,</a:t>
            </a:r>
          </a:p>
          <a:p>
            <a:pPr lvl="1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000" u="sng" dirty="0">
                <a:latin typeface="Cambria" panose="02040503050406030204" pitchFamily="18" charset="0"/>
              </a:rPr>
              <a:t>doubled their student intake</a:t>
            </a:r>
            <a:r>
              <a:rPr lang="en-US" sz="2000" dirty="0">
                <a:latin typeface="Cambria" panose="02040503050406030204" pitchFamily="18" charset="0"/>
              </a:rPr>
              <a:t> for such year of assessment compared to last year,</a:t>
            </a:r>
          </a:p>
          <a:p>
            <a:pPr lvl="1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000" dirty="0">
                <a:latin typeface="Cambria" panose="02040503050406030204" pitchFamily="18" charset="0"/>
              </a:rPr>
              <a:t>maintained the same student intake for the period of </a:t>
            </a:r>
            <a:r>
              <a:rPr lang="en-US" sz="2000" u="sng" dirty="0">
                <a:latin typeface="Cambria" panose="02040503050406030204" pitchFamily="18" charset="0"/>
              </a:rPr>
              <a:t>next 04 years.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</a:p>
          <a:p>
            <a:pPr marL="514350" indent="-514350" algn="just">
              <a:buFont typeface="+mj-lt"/>
              <a:buAutoNum type="romanLcPeriod" startAt="8"/>
            </a:pPr>
            <a:endParaRPr lang="en-US" sz="2000" dirty="0">
              <a:latin typeface="Cambria" panose="02040503050406030204" pitchFamily="18" charset="0"/>
            </a:endParaRPr>
          </a:p>
          <a:p>
            <a:pPr marL="457200" indent="-400050" algn="just" fontAlgn="base">
              <a:lnSpc>
                <a:spcPct val="150000"/>
              </a:lnSpc>
              <a:spcBef>
                <a:spcPts val="600"/>
              </a:spcBef>
              <a:buFont typeface="+mj-lt"/>
              <a:buAutoNum type="romanLcPeriod" startAt="7"/>
              <a:tabLst>
                <a:tab pos="5202238" algn="l"/>
                <a:tab pos="11199813" algn="l"/>
              </a:tabLst>
            </a:pPr>
            <a:endParaRPr lang="en-US" sz="2000" dirty="0">
              <a:solidFill>
                <a:srgbClr val="1F2023"/>
              </a:solidFill>
              <a:highlight>
                <a:srgbClr val="FFFF00"/>
              </a:highlight>
              <a:latin typeface="Cambria" panose="02040503050406030204" pitchFamily="18" charset="0"/>
              <a:ea typeface="Palladio Uralic"/>
              <a:cs typeface="Palladio Uralic"/>
            </a:endParaRPr>
          </a:p>
          <a:p>
            <a:pPr marL="341313" indent="-227013" algn="just">
              <a:lnSpc>
                <a:spcPct val="100000"/>
              </a:lnSpc>
              <a:spcBef>
                <a:spcPts val="600"/>
              </a:spcBef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6EFE2F-F6A7-467E-95F2-2D8529866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77262" y="6258006"/>
            <a:ext cx="730100" cy="365125"/>
          </a:xfrm>
        </p:spPr>
        <p:txBody>
          <a:bodyPr/>
          <a:lstStyle/>
          <a:p>
            <a:fld id="{B911D3BB-F4F1-4E3A-A10C-FC6C006EB99A}" type="slidenum">
              <a:rPr lang="en-US" sz="2000" smtClean="0">
                <a:solidFill>
                  <a:schemeClr val="tx1"/>
                </a:solidFill>
              </a:rPr>
              <a:pPr/>
              <a:t>5</a:t>
            </a:fld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8063C72-FD4F-43A3-BAA4-5F544E1B92FF}"/>
              </a:ext>
            </a:extLst>
          </p:cNvPr>
          <p:cNvSpPr/>
          <p:nvPr/>
        </p:nvSpPr>
        <p:spPr>
          <a:xfrm>
            <a:off x="0" y="-200958"/>
            <a:ext cx="12192000" cy="122028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D2C11AC-F5F7-4F3B-A542-D28EF01CD489}"/>
              </a:ext>
            </a:extLst>
          </p:cNvPr>
          <p:cNvSpPr/>
          <p:nvPr/>
        </p:nvSpPr>
        <p:spPr>
          <a:xfrm>
            <a:off x="0" y="6731880"/>
            <a:ext cx="12192000" cy="20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DE88BF53-4A2A-4891-81F8-49AC0DF1B2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055" y="-318581"/>
            <a:ext cx="1550121" cy="150881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A2A9EEC-80B9-4750-93A9-7FAF453D5676}"/>
              </a:ext>
            </a:extLst>
          </p:cNvPr>
          <p:cNvSpPr txBox="1">
            <a:spLocks/>
          </p:cNvSpPr>
          <p:nvPr/>
        </p:nvSpPr>
        <p:spPr>
          <a:xfrm>
            <a:off x="340771" y="136525"/>
            <a:ext cx="10194755" cy="579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96875" indent="-396875"/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2.	Exemptions from Income Tax (Contd.)</a:t>
            </a:r>
          </a:p>
        </p:txBody>
      </p:sp>
    </p:spTree>
    <p:extLst>
      <p:ext uri="{BB962C8B-B14F-4D97-AF65-F5344CB8AC3E}">
        <p14:creationId xmlns:p14="http://schemas.microsoft.com/office/powerpoint/2010/main" val="1536153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FE9A6-E889-4103-B8DE-759E21300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82753"/>
            <a:ext cx="11869215" cy="5432902"/>
          </a:xfrm>
        </p:spPr>
        <p:txBody>
          <a:bodyPr>
            <a:noAutofit/>
          </a:bodyPr>
          <a:lstStyle/>
          <a:p>
            <a:pPr marL="514350" lvl="0" indent="-514350" algn="just">
              <a:buFont typeface="+mj-lt"/>
              <a:buAutoNum type="romanLcPeriod" startAt="10"/>
            </a:pPr>
            <a:r>
              <a:rPr lang="en-US" sz="2400" b="1" dirty="0">
                <a:latin typeface="Cambria" panose="02040503050406030204" pitchFamily="18" charset="0"/>
              </a:rPr>
              <a:t>Gains and profits </a:t>
            </a:r>
            <a:r>
              <a:rPr lang="en-US" sz="2400" dirty="0">
                <a:latin typeface="Cambria" panose="02040503050406030204" pitchFamily="18" charset="0"/>
              </a:rPr>
              <a:t>received or derived from following </a:t>
            </a:r>
            <a:r>
              <a:rPr lang="en-US" sz="2400" u="sng" dirty="0">
                <a:latin typeface="Cambria" panose="02040503050406030204" pitchFamily="18" charset="0"/>
              </a:rPr>
              <a:t>new undertakings</a:t>
            </a:r>
            <a:r>
              <a:rPr lang="en-US" sz="2400" dirty="0">
                <a:latin typeface="Cambria" panose="02040503050406030204" pitchFamily="18" charset="0"/>
              </a:rPr>
              <a:t> </a:t>
            </a:r>
            <a:r>
              <a:rPr lang="en-US" sz="2000" i="1" dirty="0">
                <a:latin typeface="Cambria" panose="02040503050406030204" pitchFamily="18" charset="0"/>
              </a:rPr>
              <a:t>(Not by splitting-up or re-construction of an existing undertaking) </a:t>
            </a:r>
            <a:r>
              <a:rPr lang="en-US" sz="2400" dirty="0">
                <a:latin typeface="Cambria" panose="02040503050406030204" pitchFamily="18" charset="0"/>
              </a:rPr>
              <a:t>commenced on or after </a:t>
            </a:r>
            <a:r>
              <a:rPr lang="en-US" sz="2400" dirty="0">
                <a:solidFill>
                  <a:srgbClr val="FF0000"/>
                </a:solidFill>
                <a:latin typeface="Cambria" panose="02040503050406030204" pitchFamily="18" charset="0"/>
              </a:rPr>
              <a:t>01.04.2021</a:t>
            </a:r>
            <a:r>
              <a:rPr lang="en-US" sz="2200" i="1" dirty="0">
                <a:latin typeface="Cambria" panose="02040503050406030204" pitchFamily="18" charset="0"/>
              </a:rPr>
              <a:t>;</a:t>
            </a:r>
          </a:p>
          <a:p>
            <a:pPr marL="0" lvl="0" indent="0" algn="just">
              <a:buNone/>
            </a:pPr>
            <a:endParaRPr lang="en-US" sz="2400" dirty="0">
              <a:latin typeface="Cambria" panose="02040503050406030204" pitchFamily="18" charset="0"/>
            </a:endParaRPr>
          </a:p>
          <a:p>
            <a:pPr marL="914400" lvl="1" indent="-457200" algn="just">
              <a:lnSpc>
                <a:spcPct val="100000"/>
              </a:lnSpc>
              <a:buFont typeface="+mj-lt"/>
              <a:buAutoNum type="alphaLcParenR"/>
            </a:pPr>
            <a:r>
              <a:rPr lang="en-US" b="1" u="sng" dirty="0">
                <a:latin typeface="Cambria" panose="02040503050406030204" pitchFamily="18" charset="0"/>
              </a:rPr>
              <a:t>Sells</a:t>
            </a:r>
            <a:r>
              <a:rPr lang="en-US" u="sng" dirty="0">
                <a:latin typeface="Cambria" panose="02040503050406030204" pitchFamily="18" charset="0"/>
              </a:rPr>
              <a:t> construction materials recycled</a:t>
            </a:r>
            <a:r>
              <a:rPr lang="en-US" dirty="0">
                <a:latin typeface="Cambria" panose="02040503050406030204" pitchFamily="18" charset="0"/>
              </a:rPr>
              <a:t> in a selected separate site established in Sri Lanka to recycle the materials which were already used in the construction industry. – </a:t>
            </a:r>
            <a:r>
              <a:rPr lang="en-US" dirty="0">
                <a:highlight>
                  <a:srgbClr val="FFFF00"/>
                </a:highlight>
                <a:latin typeface="Cambria" panose="02040503050406030204" pitchFamily="18" charset="0"/>
              </a:rPr>
              <a:t>10 Years </a:t>
            </a:r>
            <a:r>
              <a:rPr lang="en-US" i="1" dirty="0">
                <a:latin typeface="Cambria" panose="02040503050406030204" pitchFamily="18" charset="0"/>
              </a:rPr>
              <a:t>(for any person)</a:t>
            </a:r>
          </a:p>
          <a:p>
            <a:pPr marL="914400" lvl="1" indent="0" algn="just">
              <a:buNone/>
            </a:pPr>
            <a:r>
              <a:rPr lang="en-US" i="1" dirty="0">
                <a:latin typeface="Cambria" panose="02040503050406030204" pitchFamily="18" charset="0"/>
              </a:rPr>
              <a:t>(In any case, if recycled materials are </a:t>
            </a:r>
            <a:r>
              <a:rPr lang="en-US" i="1" u="sng" dirty="0">
                <a:latin typeface="Cambria" panose="02040503050406030204" pitchFamily="18" charset="0"/>
              </a:rPr>
              <a:t>used by the same person</a:t>
            </a:r>
            <a:r>
              <a:rPr lang="en-US" i="1" dirty="0">
                <a:latin typeface="Cambria" panose="02040503050406030204" pitchFamily="18" charset="0"/>
              </a:rPr>
              <a:t> for construction services, this exemption can be claimed by deeming such materials as have been sold to the construction service business at market price)</a:t>
            </a:r>
          </a:p>
          <a:p>
            <a:pPr marL="914400" lvl="1" indent="0" algn="just">
              <a:buNone/>
            </a:pPr>
            <a:endParaRPr lang="en-US" i="1" dirty="0">
              <a:latin typeface="Cambria" panose="02040503050406030204" pitchFamily="18" charset="0"/>
            </a:endParaRPr>
          </a:p>
          <a:p>
            <a:pPr marL="914400" lvl="1" indent="-449263" algn="just">
              <a:buNone/>
            </a:pPr>
            <a:r>
              <a:rPr lang="en-US" b="1" dirty="0">
                <a:latin typeface="Cambria" panose="02040503050406030204" pitchFamily="18" charset="0"/>
              </a:rPr>
              <a:t>b)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b="1" u="sng" dirty="0">
                <a:latin typeface="Cambria" panose="02040503050406030204" pitchFamily="18" charset="0"/>
              </a:rPr>
              <a:t>Business</a:t>
            </a:r>
            <a:r>
              <a:rPr lang="en-US" dirty="0">
                <a:latin typeface="Cambria" panose="02040503050406030204" pitchFamily="18" charset="0"/>
              </a:rPr>
              <a:t> commenced </a:t>
            </a:r>
            <a:r>
              <a:rPr lang="en-US" u="sng" dirty="0">
                <a:latin typeface="Cambria" panose="02040503050406030204" pitchFamily="18" charset="0"/>
              </a:rPr>
              <a:t>by an individual</a:t>
            </a:r>
            <a:r>
              <a:rPr lang="en-US" dirty="0">
                <a:latin typeface="Cambria" panose="02040503050406030204" pitchFamily="18" charset="0"/>
              </a:rPr>
              <a:t> after successful </a:t>
            </a:r>
            <a:r>
              <a:rPr lang="en-US" u="sng" dirty="0">
                <a:latin typeface="Cambria" panose="02040503050406030204" pitchFamily="18" charset="0"/>
              </a:rPr>
              <a:t>completion of vocational education</a:t>
            </a:r>
            <a:r>
              <a:rPr lang="en-US" dirty="0">
                <a:latin typeface="Cambria" panose="02040503050406030204" pitchFamily="18" charset="0"/>
              </a:rPr>
              <a:t> from an institution regulated by Tertiary and Vocational Education Commission. – </a:t>
            </a:r>
            <a:r>
              <a:rPr lang="en-US" dirty="0">
                <a:highlight>
                  <a:srgbClr val="FFFF00"/>
                </a:highlight>
                <a:latin typeface="Cambria" panose="02040503050406030204" pitchFamily="18" charset="0"/>
              </a:rPr>
              <a:t>05 Years. </a:t>
            </a:r>
          </a:p>
          <a:p>
            <a:pPr marL="457200" indent="-400050" algn="just" fontAlgn="base">
              <a:lnSpc>
                <a:spcPct val="150000"/>
              </a:lnSpc>
              <a:spcBef>
                <a:spcPts val="600"/>
              </a:spcBef>
              <a:buFont typeface="+mj-lt"/>
              <a:buAutoNum type="romanLcPeriod"/>
              <a:tabLst>
                <a:tab pos="5202238" algn="l"/>
                <a:tab pos="11199813" algn="l"/>
              </a:tabLst>
            </a:pPr>
            <a:endParaRPr lang="en-US" sz="2400" dirty="0">
              <a:solidFill>
                <a:srgbClr val="1F2023"/>
              </a:solidFill>
              <a:highlight>
                <a:srgbClr val="FFFF00"/>
              </a:highlight>
              <a:latin typeface="Cambria" panose="02040503050406030204" pitchFamily="18" charset="0"/>
              <a:ea typeface="Palladio Uralic"/>
              <a:cs typeface="Palladio Uralic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6EFE2F-F6A7-467E-95F2-2D8529866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9980" y="6258006"/>
            <a:ext cx="707382" cy="365125"/>
          </a:xfrm>
        </p:spPr>
        <p:txBody>
          <a:bodyPr/>
          <a:lstStyle/>
          <a:p>
            <a:fld id="{B911D3BB-F4F1-4E3A-A10C-FC6C006EB99A}" type="slidenum">
              <a:rPr lang="en-US" sz="2000" smtClean="0">
                <a:solidFill>
                  <a:schemeClr val="tx1"/>
                </a:solidFill>
              </a:rPr>
              <a:pPr/>
              <a:t>6</a:t>
            </a:fld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8063C72-FD4F-43A3-BAA4-5F544E1B92FF}"/>
              </a:ext>
            </a:extLst>
          </p:cNvPr>
          <p:cNvSpPr/>
          <p:nvPr/>
        </p:nvSpPr>
        <p:spPr>
          <a:xfrm>
            <a:off x="0" y="-200958"/>
            <a:ext cx="12192000" cy="146748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D2C11AC-F5F7-4F3B-A542-D28EF01CD489}"/>
              </a:ext>
            </a:extLst>
          </p:cNvPr>
          <p:cNvSpPr/>
          <p:nvPr/>
        </p:nvSpPr>
        <p:spPr>
          <a:xfrm>
            <a:off x="0" y="6731880"/>
            <a:ext cx="12192000" cy="20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DE88BF53-4A2A-4891-81F8-49AC0DF1B2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6734" y="-242280"/>
            <a:ext cx="1550121" cy="150881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72845112-728B-4F63-981C-5A217749E476}"/>
              </a:ext>
            </a:extLst>
          </p:cNvPr>
          <p:cNvSpPr txBox="1">
            <a:spLocks/>
          </p:cNvSpPr>
          <p:nvPr/>
        </p:nvSpPr>
        <p:spPr>
          <a:xfrm>
            <a:off x="340771" y="136525"/>
            <a:ext cx="10194755" cy="579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96875" indent="-396875"/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2.	Exemptions from Income Tax (Contd.)</a:t>
            </a:r>
          </a:p>
        </p:txBody>
      </p:sp>
    </p:spTree>
    <p:extLst>
      <p:ext uri="{BB962C8B-B14F-4D97-AF65-F5344CB8AC3E}">
        <p14:creationId xmlns:p14="http://schemas.microsoft.com/office/powerpoint/2010/main" val="3937939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FE9A6-E889-4103-B8DE-759E21300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25098"/>
            <a:ext cx="11869215" cy="5432902"/>
          </a:xfrm>
        </p:spPr>
        <p:txBody>
          <a:bodyPr>
            <a:noAutofit/>
          </a:bodyPr>
          <a:lstStyle/>
          <a:p>
            <a:pPr marL="687388" lvl="1" indent="-460375" algn="just">
              <a:buFont typeface="+mj-lt"/>
              <a:buAutoNum type="alphaLcParenR" startAt="3"/>
            </a:pPr>
            <a:r>
              <a:rPr lang="en-US" b="1" dirty="0">
                <a:latin typeface="Cambria" panose="02040503050406030204" pitchFamily="18" charset="0"/>
              </a:rPr>
              <a:t>Profits</a:t>
            </a:r>
            <a:r>
              <a:rPr lang="en-US" dirty="0">
                <a:latin typeface="Cambria" panose="02040503050406030204" pitchFamily="18" charset="0"/>
              </a:rPr>
              <a:t> from </a:t>
            </a:r>
            <a:r>
              <a:rPr lang="en-US" b="1" u="sng" dirty="0">
                <a:latin typeface="Cambria" panose="02040503050406030204" pitchFamily="18" charset="0"/>
              </a:rPr>
              <a:t>manufacturing of boats or ships</a:t>
            </a:r>
            <a:r>
              <a:rPr lang="en-US" b="1" dirty="0">
                <a:latin typeface="Cambria" panose="02040503050406030204" pitchFamily="18" charset="0"/>
              </a:rPr>
              <a:t> </a:t>
            </a:r>
            <a:r>
              <a:rPr lang="en-US" dirty="0">
                <a:latin typeface="Cambria" panose="02040503050406030204" pitchFamily="18" charset="0"/>
              </a:rPr>
              <a:t>in Sri Lanka by a resident person – </a:t>
            </a:r>
            <a:r>
              <a:rPr lang="en-US" dirty="0">
                <a:highlight>
                  <a:srgbClr val="FFFF00"/>
                </a:highlight>
                <a:latin typeface="Cambria" panose="02040503050406030204" pitchFamily="18" charset="0"/>
              </a:rPr>
              <a:t>07 Years. </a:t>
            </a:r>
          </a:p>
          <a:p>
            <a:pPr marL="687388" lvl="1" indent="-460375" algn="just">
              <a:buFont typeface="+mj-lt"/>
              <a:buAutoNum type="alphaLcParenR" startAt="3"/>
            </a:pPr>
            <a:endParaRPr lang="en-US" dirty="0">
              <a:highlight>
                <a:srgbClr val="FFFF00"/>
              </a:highlight>
              <a:latin typeface="Cambria" panose="02040503050406030204" pitchFamily="18" charset="0"/>
            </a:endParaRPr>
          </a:p>
          <a:p>
            <a:pPr marL="687388" lvl="1" indent="-460375" algn="just">
              <a:buFont typeface="+mj-lt"/>
              <a:buAutoNum type="alphaLcParenR" startAt="3"/>
            </a:pPr>
            <a:r>
              <a:rPr lang="en-US" b="1" dirty="0">
                <a:latin typeface="Cambria" panose="02040503050406030204" pitchFamily="18" charset="0"/>
              </a:rPr>
              <a:t>“</a:t>
            </a:r>
            <a:r>
              <a:rPr lang="en-US" b="1" u="sng" dirty="0">
                <a:latin typeface="Cambria" panose="02040503050406030204" pitchFamily="18" charset="0"/>
              </a:rPr>
              <a:t>Renewable energy project</a:t>
            </a:r>
            <a:r>
              <a:rPr lang="en-US" b="1" dirty="0">
                <a:latin typeface="Cambria" panose="02040503050406030204" pitchFamily="18" charset="0"/>
              </a:rPr>
              <a:t>” </a:t>
            </a:r>
            <a:r>
              <a:rPr lang="en-US" dirty="0">
                <a:latin typeface="Cambria" panose="02040503050406030204" pitchFamily="18" charset="0"/>
              </a:rPr>
              <a:t>established with a capacity to generate not less than 100 Mega Watts solar or wind power and supplies such power to national grid. – </a:t>
            </a:r>
            <a:r>
              <a:rPr lang="en-US" dirty="0">
                <a:highlight>
                  <a:srgbClr val="FFFF00"/>
                </a:highlight>
                <a:latin typeface="Cambria" panose="02040503050406030204" pitchFamily="18" charset="0"/>
              </a:rPr>
              <a:t>07 Years</a:t>
            </a:r>
            <a:r>
              <a:rPr lang="en-US" dirty="0">
                <a:latin typeface="Cambria" panose="02040503050406030204" pitchFamily="18" charset="0"/>
              </a:rPr>
              <a:t>. </a:t>
            </a:r>
          </a:p>
          <a:p>
            <a:pPr marL="687388" lvl="1" indent="-460375" algn="just">
              <a:buFont typeface="+mj-lt"/>
              <a:buAutoNum type="alphaLcParenR" startAt="3"/>
            </a:pPr>
            <a:endParaRPr lang="en-US" dirty="0">
              <a:latin typeface="Cambria" panose="02040503050406030204" pitchFamily="18" charset="0"/>
            </a:endParaRPr>
          </a:p>
          <a:p>
            <a:pPr marL="687388" lvl="1" indent="-460375" algn="just">
              <a:buFont typeface="+mj-lt"/>
              <a:buAutoNum type="alphaLcParenR" startAt="3"/>
            </a:pPr>
            <a:r>
              <a:rPr lang="en-US" b="1" dirty="0">
                <a:latin typeface="Cambria" panose="02040503050406030204" pitchFamily="18" charset="0"/>
              </a:rPr>
              <a:t>Resident person </a:t>
            </a:r>
            <a:r>
              <a:rPr lang="en-US" dirty="0">
                <a:latin typeface="Cambria" panose="02040503050406030204" pitchFamily="18" charset="0"/>
              </a:rPr>
              <a:t>who</a:t>
            </a:r>
            <a:r>
              <a:rPr lang="en-US" i="1" dirty="0">
                <a:latin typeface="Cambria" panose="02040503050406030204" pitchFamily="18" charset="0"/>
              </a:rPr>
              <a:t>; - </a:t>
            </a:r>
            <a:r>
              <a:rPr lang="en-US" sz="2000" i="1" dirty="0">
                <a:latin typeface="Cambria" panose="02040503050406030204" pitchFamily="18" charset="0"/>
              </a:rPr>
              <a:t>(Commenced on or after 01.01.2021) </a:t>
            </a:r>
            <a:r>
              <a:rPr lang="en-US" dirty="0">
                <a:highlight>
                  <a:srgbClr val="FFFF00"/>
                </a:highlight>
                <a:latin typeface="Cambria" panose="02040503050406030204" pitchFamily="18" charset="0"/>
              </a:rPr>
              <a:t>05 Years exemption.</a:t>
            </a:r>
            <a:endParaRPr lang="en-US" dirty="0">
              <a:latin typeface="Cambria" panose="02040503050406030204" pitchFamily="18" charset="0"/>
            </a:endParaRPr>
          </a:p>
          <a:p>
            <a:pPr marL="914400" lvl="1" indent="-227013" algn="just"/>
            <a:r>
              <a:rPr lang="en-US" u="sng" dirty="0">
                <a:latin typeface="Cambria" panose="02040503050406030204" pitchFamily="18" charset="0"/>
              </a:rPr>
              <a:t>constructs and installs</a:t>
            </a:r>
            <a:r>
              <a:rPr lang="en-US" dirty="0">
                <a:latin typeface="Cambria" panose="02040503050406030204" pitchFamily="18" charset="0"/>
              </a:rPr>
              <a:t> the </a:t>
            </a:r>
            <a:r>
              <a:rPr lang="en-US" u="sng" dirty="0">
                <a:latin typeface="Cambria" panose="02040503050406030204" pitchFamily="18" charset="0"/>
              </a:rPr>
              <a:t>communication towers and related appliances</a:t>
            </a:r>
            <a:r>
              <a:rPr lang="en-US" dirty="0">
                <a:latin typeface="Cambria" panose="02040503050406030204" pitchFamily="18" charset="0"/>
              </a:rPr>
              <a:t> using local </a:t>
            </a:r>
            <a:r>
              <a:rPr lang="en-US" dirty="0" err="1">
                <a:latin typeface="Cambria" panose="02040503050406030204" pitchFamily="18" charset="0"/>
              </a:rPr>
              <a:t>labour</a:t>
            </a:r>
            <a:r>
              <a:rPr lang="en-US" dirty="0">
                <a:latin typeface="Cambria" panose="02040503050406030204" pitchFamily="18" charset="0"/>
              </a:rPr>
              <a:t> and local raw materials, </a:t>
            </a:r>
            <a:r>
              <a:rPr lang="en-US" b="1" dirty="0">
                <a:latin typeface="Cambria" panose="02040503050406030204" pitchFamily="18" charset="0"/>
              </a:rPr>
              <a:t>or</a:t>
            </a:r>
            <a:r>
              <a:rPr lang="en-US" dirty="0">
                <a:latin typeface="Cambria" panose="02040503050406030204" pitchFamily="18" charset="0"/>
              </a:rPr>
              <a:t> </a:t>
            </a:r>
          </a:p>
          <a:p>
            <a:pPr marL="914400" lvl="1" indent="-227013" algn="just"/>
            <a:r>
              <a:rPr lang="en-US" u="sng" dirty="0">
                <a:latin typeface="Cambria" panose="02040503050406030204" pitchFamily="18" charset="0"/>
              </a:rPr>
              <a:t>provide required technical services</a:t>
            </a:r>
            <a:r>
              <a:rPr lang="en-US" dirty="0">
                <a:latin typeface="Cambria" panose="02040503050406030204" pitchFamily="18" charset="0"/>
              </a:rPr>
              <a:t> for such construction or installation. </a:t>
            </a:r>
          </a:p>
          <a:p>
            <a:pPr marL="914400" lvl="1" indent="-227013" algn="just"/>
            <a:endParaRPr lang="en-US" dirty="0">
              <a:highlight>
                <a:srgbClr val="FFFF00"/>
              </a:highlight>
              <a:latin typeface="Cambria" panose="02040503050406030204" pitchFamily="18" charset="0"/>
            </a:endParaRPr>
          </a:p>
          <a:p>
            <a:pPr marL="630238" lvl="1" indent="-403225" algn="just">
              <a:buNone/>
            </a:pPr>
            <a:r>
              <a:rPr lang="en-US" b="1" dirty="0">
                <a:latin typeface="Cambria" panose="02040503050406030204" pitchFamily="18" charset="0"/>
              </a:rPr>
              <a:t>f)  </a:t>
            </a:r>
            <a:r>
              <a:rPr lang="en-US" dirty="0">
                <a:latin typeface="Cambria" panose="02040503050406030204" pitchFamily="18" charset="0"/>
              </a:rPr>
              <a:t>Invest to </a:t>
            </a:r>
            <a:r>
              <a:rPr lang="en-US" u="sng" dirty="0">
                <a:latin typeface="Cambria" panose="02040503050406030204" pitchFamily="18" charset="0"/>
              </a:rPr>
              <a:t>let bonded warehouses</a:t>
            </a:r>
            <a:r>
              <a:rPr lang="en-US" dirty="0">
                <a:latin typeface="Cambria" panose="02040503050406030204" pitchFamily="18" charset="0"/>
              </a:rPr>
              <a:t> or warehouses related to the offshore business in Colombo or </a:t>
            </a:r>
            <a:r>
              <a:rPr lang="en-US" dirty="0" err="1">
                <a:latin typeface="Cambria" panose="02040503050406030204" pitchFamily="18" charset="0"/>
              </a:rPr>
              <a:t>Hambanthota</a:t>
            </a:r>
            <a:r>
              <a:rPr lang="en-US" dirty="0">
                <a:latin typeface="Cambria" panose="02040503050406030204" pitchFamily="18" charset="0"/>
              </a:rPr>
              <a:t> ports. </a:t>
            </a:r>
            <a:r>
              <a:rPr lang="en-US" i="1" dirty="0">
                <a:latin typeface="Cambria" panose="02040503050406030204" pitchFamily="18" charset="0"/>
              </a:rPr>
              <a:t>(No idea about the exemption period) </a:t>
            </a:r>
          </a:p>
          <a:p>
            <a:pPr marL="514350" indent="-457200" algn="just" fontAlgn="base">
              <a:lnSpc>
                <a:spcPct val="150000"/>
              </a:lnSpc>
              <a:spcBef>
                <a:spcPts val="600"/>
              </a:spcBef>
              <a:buFont typeface="+mj-lt"/>
              <a:buAutoNum type="alphaLcParenR" startAt="3"/>
              <a:tabLst>
                <a:tab pos="5202238" algn="l"/>
                <a:tab pos="11199813" algn="l"/>
              </a:tabLst>
            </a:pPr>
            <a:endParaRPr lang="en-US" sz="2400" dirty="0">
              <a:solidFill>
                <a:srgbClr val="1F2023"/>
              </a:solidFill>
              <a:highlight>
                <a:srgbClr val="FFFF00"/>
              </a:highlight>
              <a:latin typeface="Cambria" panose="02040503050406030204" pitchFamily="18" charset="0"/>
              <a:ea typeface="Palladio Uralic"/>
              <a:cs typeface="Palladio Uralic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6EFE2F-F6A7-467E-95F2-2D8529866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63689" y="6258006"/>
            <a:ext cx="2743673" cy="365125"/>
          </a:xfrm>
        </p:spPr>
        <p:txBody>
          <a:bodyPr/>
          <a:lstStyle/>
          <a:p>
            <a:fld id="{B911D3BB-F4F1-4E3A-A10C-FC6C006EB99A}" type="slidenum">
              <a:rPr lang="en-US" sz="2000" smtClean="0">
                <a:solidFill>
                  <a:schemeClr val="tx1"/>
                </a:solidFill>
              </a:rPr>
              <a:pPr/>
              <a:t>7</a:t>
            </a:fld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8063C72-FD4F-43A3-BAA4-5F544E1B92FF}"/>
              </a:ext>
            </a:extLst>
          </p:cNvPr>
          <p:cNvSpPr/>
          <p:nvPr/>
        </p:nvSpPr>
        <p:spPr>
          <a:xfrm>
            <a:off x="0" y="-200958"/>
            <a:ext cx="12192000" cy="146748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D2C11AC-F5F7-4F3B-A542-D28EF01CD489}"/>
              </a:ext>
            </a:extLst>
          </p:cNvPr>
          <p:cNvSpPr/>
          <p:nvPr/>
        </p:nvSpPr>
        <p:spPr>
          <a:xfrm>
            <a:off x="0" y="6731880"/>
            <a:ext cx="12192000" cy="20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DE88BF53-4A2A-4891-81F8-49AC0DF1B2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6734" y="-242280"/>
            <a:ext cx="1550121" cy="150881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72845112-728B-4F63-981C-5A217749E476}"/>
              </a:ext>
            </a:extLst>
          </p:cNvPr>
          <p:cNvSpPr txBox="1">
            <a:spLocks/>
          </p:cNvSpPr>
          <p:nvPr/>
        </p:nvSpPr>
        <p:spPr>
          <a:xfrm>
            <a:off x="340771" y="136525"/>
            <a:ext cx="10194755" cy="579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96875" indent="-396875"/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2.	Exemptions from Income Tax (Contd.)</a:t>
            </a:r>
          </a:p>
        </p:txBody>
      </p:sp>
    </p:spTree>
    <p:extLst>
      <p:ext uri="{BB962C8B-B14F-4D97-AF65-F5344CB8AC3E}">
        <p14:creationId xmlns:p14="http://schemas.microsoft.com/office/powerpoint/2010/main" val="641864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FE9A6-E889-4103-B8DE-759E21300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47" y="1266529"/>
            <a:ext cx="11869215" cy="54329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latin typeface="Cambria" panose="02040503050406030204" pitchFamily="18" charset="0"/>
              </a:rPr>
              <a:t>Tax exemption period of item (a) to (e) shall be reckoned</a:t>
            </a:r>
            <a:r>
              <a:rPr lang="en-US" sz="2400" dirty="0">
                <a:latin typeface="Cambria" panose="02040503050406030204" pitchFamily="18" charset="0"/>
              </a:rPr>
              <a:t>,</a:t>
            </a:r>
          </a:p>
          <a:p>
            <a:pPr marL="0" indent="0">
              <a:buNone/>
            </a:pPr>
            <a:endParaRPr lang="en-US" sz="2400" dirty="0">
              <a:latin typeface="Cambria" panose="020405030504060302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dirty="0">
                <a:latin typeface="Cambria" panose="02040503050406030204" pitchFamily="18" charset="0"/>
              </a:rPr>
              <a:t> from the year of assessment in which the undertaking </a:t>
            </a:r>
            <a:r>
              <a:rPr lang="en-US" u="sng" dirty="0">
                <a:latin typeface="Cambria" panose="02040503050406030204" pitchFamily="18" charset="0"/>
              </a:rPr>
              <a:t>commences to make profits</a:t>
            </a:r>
            <a:r>
              <a:rPr lang="en-US" dirty="0">
                <a:latin typeface="Cambria" panose="02040503050406030204" pitchFamily="18" charset="0"/>
              </a:rPr>
              <a:t> from transactions entered into in that year of assessment</a:t>
            </a:r>
          </a:p>
          <a:p>
            <a:pPr marL="0" indent="687388" algn="just">
              <a:buNone/>
            </a:pPr>
            <a:r>
              <a:rPr lang="en-US" sz="2400" b="1" dirty="0">
                <a:latin typeface="Cambria" panose="02040503050406030204" pitchFamily="18" charset="0"/>
              </a:rPr>
              <a:t>or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dirty="0">
                <a:latin typeface="Cambria" panose="02040503050406030204" pitchFamily="18" charset="0"/>
              </a:rPr>
              <a:t>from the commencement of the year of assessment immediately succeeding the year of assessment in which the undertaking </a:t>
            </a:r>
            <a:r>
              <a:rPr lang="en-US" u="sng" dirty="0">
                <a:latin typeface="Cambria" panose="02040503050406030204" pitchFamily="18" charset="0"/>
              </a:rPr>
              <a:t>completes a period of two years</a:t>
            </a:r>
            <a:r>
              <a:rPr lang="en-US" dirty="0">
                <a:latin typeface="Cambria" panose="02040503050406030204" pitchFamily="18" charset="0"/>
              </a:rPr>
              <a:t> reckoned from the date on which the undertaking commences to carry on </a:t>
            </a:r>
            <a:r>
              <a:rPr lang="en-US" u="sng" dirty="0">
                <a:latin typeface="Cambria" panose="02040503050406030204" pitchFamily="18" charset="0"/>
              </a:rPr>
              <a:t>commercial operations</a:t>
            </a:r>
            <a:r>
              <a:rPr lang="en-US" dirty="0">
                <a:latin typeface="Cambria" panose="02040503050406030204" pitchFamily="18" charset="0"/>
              </a:rPr>
              <a:t>, </a:t>
            </a:r>
          </a:p>
          <a:p>
            <a:pPr marL="0" indent="687388">
              <a:spcBef>
                <a:spcPts val="1800"/>
              </a:spcBef>
              <a:buNone/>
            </a:pPr>
            <a:r>
              <a:rPr lang="en-US" sz="2400" b="1" dirty="0">
                <a:latin typeface="Cambria" panose="02040503050406030204" pitchFamily="18" charset="0"/>
              </a:rPr>
              <a:t>whichever occurs earlier.</a:t>
            </a:r>
          </a:p>
          <a:p>
            <a:pPr marL="341313" indent="-284163" algn="just" fontAlgn="base">
              <a:lnSpc>
                <a:spcPct val="150000"/>
              </a:lnSpc>
              <a:spcBef>
                <a:spcPts val="600"/>
              </a:spcBef>
              <a:tabLst>
                <a:tab pos="5202238" algn="l"/>
                <a:tab pos="11199813" algn="l"/>
              </a:tabLst>
            </a:pPr>
            <a:endParaRPr lang="en-US" sz="2400" dirty="0">
              <a:solidFill>
                <a:srgbClr val="1F2023"/>
              </a:solidFill>
              <a:highlight>
                <a:srgbClr val="FFFF00"/>
              </a:highlight>
              <a:latin typeface="Cambria" panose="02040503050406030204" pitchFamily="18" charset="0"/>
              <a:ea typeface="Palladio Uralic"/>
              <a:cs typeface="Palladio Uralic"/>
            </a:endParaRPr>
          </a:p>
          <a:p>
            <a:pPr marL="341313" indent="-227013">
              <a:lnSpc>
                <a:spcPct val="100000"/>
              </a:lnSpc>
              <a:spcBef>
                <a:spcPts val="600"/>
              </a:spcBef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6EFE2F-F6A7-467E-95F2-2D8529866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63689" y="6258006"/>
            <a:ext cx="2743673" cy="365125"/>
          </a:xfrm>
        </p:spPr>
        <p:txBody>
          <a:bodyPr/>
          <a:lstStyle/>
          <a:p>
            <a:fld id="{B911D3BB-F4F1-4E3A-A10C-FC6C006EB99A}" type="slidenum">
              <a:rPr lang="en-US" sz="2000" smtClean="0">
                <a:solidFill>
                  <a:schemeClr val="tx1"/>
                </a:solidFill>
              </a:rPr>
              <a:pPr/>
              <a:t>8</a:t>
            </a:fld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8063C72-FD4F-43A3-BAA4-5F544E1B92FF}"/>
              </a:ext>
            </a:extLst>
          </p:cNvPr>
          <p:cNvSpPr/>
          <p:nvPr/>
        </p:nvSpPr>
        <p:spPr>
          <a:xfrm>
            <a:off x="0" y="-200958"/>
            <a:ext cx="12192000" cy="146748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D2C11AC-F5F7-4F3B-A542-D28EF01CD489}"/>
              </a:ext>
            </a:extLst>
          </p:cNvPr>
          <p:cNvSpPr/>
          <p:nvPr/>
        </p:nvSpPr>
        <p:spPr>
          <a:xfrm>
            <a:off x="0" y="6731880"/>
            <a:ext cx="12192000" cy="20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DE88BF53-4A2A-4891-81F8-49AC0DF1B2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6734" y="-242280"/>
            <a:ext cx="1550121" cy="15088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1836" y="4810279"/>
            <a:ext cx="1726569" cy="1812852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5355705C-E26B-48C2-8D35-D31AE6C97F1D}"/>
              </a:ext>
            </a:extLst>
          </p:cNvPr>
          <p:cNvSpPr txBox="1">
            <a:spLocks/>
          </p:cNvSpPr>
          <p:nvPr/>
        </p:nvSpPr>
        <p:spPr>
          <a:xfrm>
            <a:off x="340771" y="136525"/>
            <a:ext cx="10194755" cy="579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96875" indent="-396875"/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2.	Exemptions from Income Tax (Contd.)</a:t>
            </a:r>
          </a:p>
        </p:txBody>
      </p:sp>
    </p:spTree>
    <p:extLst>
      <p:ext uri="{BB962C8B-B14F-4D97-AF65-F5344CB8AC3E}">
        <p14:creationId xmlns:p14="http://schemas.microsoft.com/office/powerpoint/2010/main" val="789246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FE9A6-E889-4103-B8DE-759E21300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392" y="1604012"/>
            <a:ext cx="11869215" cy="5882542"/>
          </a:xfrm>
        </p:spPr>
        <p:txBody>
          <a:bodyPr>
            <a:noAutofit/>
          </a:bodyPr>
          <a:lstStyle/>
          <a:p>
            <a:pPr marL="400050" lvl="0" indent="-400050" algn="just">
              <a:buFont typeface="+mj-lt"/>
              <a:buAutoNum type="romanLcPeriod"/>
            </a:pPr>
            <a:endParaRPr lang="en-US" sz="2400" dirty="0">
              <a:latin typeface="Cambria" panose="02040503050406030204" pitchFamily="18" charset="0"/>
            </a:endParaRPr>
          </a:p>
          <a:p>
            <a:pPr marL="400050" lvl="0" indent="-400050" algn="just">
              <a:buFont typeface="+mj-lt"/>
              <a:buAutoNum type="romanLcPeriod"/>
            </a:pPr>
            <a:r>
              <a:rPr lang="en-US" sz="2400" b="1" dirty="0">
                <a:latin typeface="Cambria" panose="02040503050406030204" pitchFamily="18" charset="0"/>
              </a:rPr>
              <a:t>IT Concessions for listing of shares </a:t>
            </a:r>
            <a:r>
              <a:rPr lang="en-US" sz="2400" dirty="0">
                <a:latin typeface="Cambria" panose="02040503050406030204" pitchFamily="18" charset="0"/>
              </a:rPr>
              <a:t>during 01.01.2021 - 31.12.2021 in</a:t>
            </a:r>
            <a:r>
              <a:rPr lang="en-US" sz="2400" b="1" dirty="0">
                <a:latin typeface="Cambria" panose="02040503050406030204" pitchFamily="18" charset="0"/>
              </a:rPr>
              <a:t> </a:t>
            </a:r>
            <a:r>
              <a:rPr lang="en-US" sz="2400" dirty="0">
                <a:latin typeface="Cambria" panose="02040503050406030204" pitchFamily="18" charset="0"/>
              </a:rPr>
              <a:t>Colombo Stock Exchange;</a:t>
            </a:r>
            <a:endParaRPr lang="en-US" sz="2400" b="1" dirty="0">
              <a:latin typeface="Cambria" panose="02040503050406030204" pitchFamily="18" charset="0"/>
            </a:endParaRPr>
          </a:p>
          <a:p>
            <a:pPr marL="0" lvl="0" indent="0" algn="just">
              <a:buNone/>
            </a:pPr>
            <a:endParaRPr lang="en-US" sz="2400" dirty="0">
              <a:latin typeface="Cambria" panose="020405030504060302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b="1" dirty="0">
                <a:latin typeface="Cambria" panose="02040503050406030204" pitchFamily="18" charset="0"/>
              </a:rPr>
              <a:t>50% </a:t>
            </a:r>
            <a:r>
              <a:rPr lang="en-US" sz="2400" b="1" dirty="0">
                <a:latin typeface="Cambria" panose="02040503050406030204" pitchFamily="18" charset="0"/>
              </a:rPr>
              <a:t>Reduction </a:t>
            </a:r>
            <a:r>
              <a:rPr lang="en-US" sz="2400" dirty="0">
                <a:latin typeface="Cambria" panose="02040503050406030204" pitchFamily="18" charset="0"/>
              </a:rPr>
              <a:t>of the aggregate income tax payable by such company during Y/A 2021/22.</a:t>
            </a:r>
          </a:p>
          <a:p>
            <a:pPr marL="457200" lvl="1" indent="0" algn="just">
              <a:buNone/>
            </a:pPr>
            <a:endParaRPr lang="en-US" sz="2400" dirty="0">
              <a:latin typeface="Cambria" panose="020405030504060302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dirty="0">
                <a:latin typeface="Cambria" panose="02040503050406030204" pitchFamily="18" charset="0"/>
              </a:rPr>
              <a:t>14% IT rate from Y/A 2022/23 to 2024/25.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en-US" sz="2400" dirty="0">
              <a:latin typeface="Cambria" panose="020405030504060302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n-US" dirty="0">
              <a:latin typeface="Cambria" panose="02040503050406030204" pitchFamily="18" charset="0"/>
            </a:endParaRPr>
          </a:p>
          <a:p>
            <a:pPr marL="1028700" lvl="1" indent="-514350" algn="just" fontAlgn="base">
              <a:lnSpc>
                <a:spcPct val="150000"/>
              </a:lnSpc>
              <a:spcBef>
                <a:spcPts val="600"/>
              </a:spcBef>
              <a:buFont typeface="+mj-lt"/>
              <a:buAutoNum type="romanLcPeriod"/>
              <a:tabLst>
                <a:tab pos="5202238" algn="l"/>
                <a:tab pos="11199813" algn="l"/>
              </a:tabLst>
            </a:pPr>
            <a:endParaRPr lang="en-US" dirty="0">
              <a:solidFill>
                <a:srgbClr val="1F2023"/>
              </a:solidFill>
              <a:highlight>
                <a:srgbClr val="FFFF00"/>
              </a:highlight>
              <a:latin typeface="Cambria" panose="02040503050406030204" pitchFamily="18" charset="0"/>
              <a:ea typeface="Palladio Uralic"/>
              <a:cs typeface="Palladio Uralic"/>
            </a:endParaRPr>
          </a:p>
          <a:p>
            <a:pPr marL="341313" indent="-227013" algn="just">
              <a:lnSpc>
                <a:spcPct val="100000"/>
              </a:lnSpc>
              <a:spcBef>
                <a:spcPts val="600"/>
              </a:spcBef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6EFE2F-F6A7-467E-95F2-2D8529866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63689" y="6258006"/>
            <a:ext cx="2743673" cy="365125"/>
          </a:xfrm>
        </p:spPr>
        <p:txBody>
          <a:bodyPr/>
          <a:lstStyle/>
          <a:p>
            <a:fld id="{B911D3BB-F4F1-4E3A-A10C-FC6C006EB99A}" type="slidenum">
              <a:rPr lang="en-US" sz="2000" smtClean="0">
                <a:solidFill>
                  <a:schemeClr val="tx1"/>
                </a:solidFill>
              </a:rPr>
              <a:pPr/>
              <a:t>9</a:t>
            </a:fld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8063C72-FD4F-43A3-BAA4-5F544E1B92FF}"/>
              </a:ext>
            </a:extLst>
          </p:cNvPr>
          <p:cNvSpPr/>
          <p:nvPr/>
        </p:nvSpPr>
        <p:spPr>
          <a:xfrm>
            <a:off x="0" y="-200958"/>
            <a:ext cx="12192000" cy="146748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D2C11AC-F5F7-4F3B-A542-D28EF01CD489}"/>
              </a:ext>
            </a:extLst>
          </p:cNvPr>
          <p:cNvSpPr/>
          <p:nvPr/>
        </p:nvSpPr>
        <p:spPr>
          <a:xfrm>
            <a:off x="0" y="6731880"/>
            <a:ext cx="12192000" cy="20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F1A91E-867F-4E63-9E7B-25A35F413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771" y="136525"/>
            <a:ext cx="10194755" cy="579092"/>
          </a:xfrm>
        </p:spPr>
        <p:txBody>
          <a:bodyPr>
            <a:noAutofit/>
          </a:bodyPr>
          <a:lstStyle/>
          <a:p>
            <a:pPr marL="396875" indent="-396875"/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3.	Tax rate changes</a:t>
            </a:r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DE88BF53-4A2A-4891-81F8-49AC0DF1B2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6734" y="-242280"/>
            <a:ext cx="1550121" cy="150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432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9172</TotalTime>
  <Words>2117</Words>
  <Application>Microsoft Office PowerPoint</Application>
  <PresentationFormat>Widescreen</PresentationFormat>
  <Paragraphs>184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Calibri Light</vt:lpstr>
      <vt:lpstr>Cambria</vt:lpstr>
      <vt:lpstr>Monotype Corsiva</vt:lpstr>
      <vt:lpstr>Nirmala UI</vt:lpstr>
      <vt:lpstr>Palladio Uralic</vt:lpstr>
      <vt:lpstr>Wingdings</vt:lpstr>
      <vt:lpstr>Office Theme</vt:lpstr>
      <vt:lpstr>  Budget 2021- Tax Proposals (The Latest Announcement of IRD)                                                                    </vt:lpstr>
      <vt:lpstr>  1. Introduction</vt:lpstr>
      <vt:lpstr>2. Exemptions from Income Tax</vt:lpstr>
      <vt:lpstr>2. Exemptions from Income Tax (Contd.)</vt:lpstr>
      <vt:lpstr>PowerPoint Presentation</vt:lpstr>
      <vt:lpstr>PowerPoint Presentation</vt:lpstr>
      <vt:lpstr>PowerPoint Presentation</vt:lpstr>
      <vt:lpstr>PowerPoint Presentation</vt:lpstr>
      <vt:lpstr>3. Tax rate changes</vt:lpstr>
      <vt:lpstr>3. Tax rate changes (Contd.)</vt:lpstr>
      <vt:lpstr>4. Tax computation, deductions and qualifying payments</vt:lpstr>
      <vt:lpstr>4. Tax computation, deductions and qualifying payments (Contd.)</vt:lpstr>
      <vt:lpstr>4. Tax computation, deductions and qualifying payments (Contd.)</vt:lpstr>
      <vt:lpstr>5. Tax administrative measures</vt:lpstr>
      <vt:lpstr>5. Tax administrative measures (Contd.)</vt:lpstr>
      <vt:lpstr>6. Other proposals</vt:lpstr>
      <vt:lpstr>7. Tax relief measures to facilitate post Covid-19 economic recovery</vt:lpstr>
      <vt:lpstr>8. General Measures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Pradeep</dc:creator>
  <cp:lastModifiedBy>MR Athula</cp:lastModifiedBy>
  <cp:revision>701</cp:revision>
  <cp:lastPrinted>2020-12-30T13:03:56Z</cp:lastPrinted>
  <dcterms:created xsi:type="dcterms:W3CDTF">2017-10-10T10:48:26Z</dcterms:created>
  <dcterms:modified xsi:type="dcterms:W3CDTF">2021-01-26T09:27:27Z</dcterms:modified>
</cp:coreProperties>
</file>