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7" r:id="rId2"/>
    <p:sldId id="381" r:id="rId3"/>
    <p:sldId id="382" r:id="rId4"/>
    <p:sldId id="368" r:id="rId5"/>
    <p:sldId id="383" r:id="rId6"/>
    <p:sldId id="384" r:id="rId7"/>
    <p:sldId id="385" r:id="rId8"/>
    <p:sldId id="396" r:id="rId9"/>
    <p:sldId id="380" r:id="rId10"/>
    <p:sldId id="387" r:id="rId11"/>
    <p:sldId id="256" r:id="rId12"/>
    <p:sldId id="397" r:id="rId13"/>
    <p:sldId id="398" r:id="rId14"/>
    <p:sldId id="392" r:id="rId15"/>
    <p:sldId id="393" r:id="rId16"/>
    <p:sldId id="395" r:id="rId17"/>
    <p:sldId id="388" r:id="rId18"/>
    <p:sldId id="390" r:id="rId19"/>
    <p:sldId id="389" r:id="rId20"/>
    <p:sldId id="394" r:id="rId21"/>
    <p:sldId id="345" r:id="rId22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hula@assentadvisory.lk" initials="a" lastIdx="3" clrIdx="0">
    <p:extLst>
      <p:ext uri="{19B8F6BF-5375-455C-9EA6-DF929625EA0E}">
        <p15:presenceInfo xmlns:p15="http://schemas.microsoft.com/office/powerpoint/2012/main" userId="36eacaab72aa9b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5342" autoAdjust="0"/>
  </p:normalViewPr>
  <p:slideViewPr>
    <p:cSldViewPr snapToGrid="0">
      <p:cViewPr varScale="1">
        <p:scale>
          <a:sx n="84" d="100"/>
          <a:sy n="84" d="100"/>
        </p:scale>
        <p:origin x="30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heni\Offc%20work\Youtube\6.%20Orientation%20for%20SoleProp%20&amp;%20SME%20-%2023.02.2021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Composition of SMEs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6B3-4076-A8B5-65577C1F98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6B3-4076-A8B5-65577C1F98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6B3-4076-A8B5-65577C1F982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Sheet1!$C$9:$C$11</c:f>
              <c:strCache>
                <c:ptCount val="3"/>
                <c:pt idx="0">
                  <c:v>Sole Entrepreneur</c:v>
                </c:pt>
                <c:pt idx="1">
                  <c:v>Self Employer/ Professional</c:v>
                </c:pt>
                <c:pt idx="2">
                  <c:v>Limited Company/ Partnership</c:v>
                </c:pt>
              </c:strCache>
            </c:strRef>
          </c:cat>
          <c:val>
            <c:numRef>
              <c:f>Sheet1!$D$9:$D$11</c:f>
              <c:numCache>
                <c:formatCode>0%</c:formatCode>
                <c:ptCount val="3"/>
                <c:pt idx="0">
                  <c:v>0.3</c:v>
                </c:pt>
                <c:pt idx="1">
                  <c:v>0.25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B3-4076-A8B5-65577C1F982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D227C9BC-39FD-4A18-92CD-11ADC49A218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1155D414-F596-42F3-98B4-7FE9299F2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D414-F596-42F3-98B4-7FE9299F2F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55A3-8BE1-40C8-9306-915C37A4F26C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6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3854-5361-4B71-AD94-0D6E489546FF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3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EA8C-76B7-4959-9A1D-0577F728A7AD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6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C61C-33B1-42B5-BC97-972517C820FA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2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FDF8-5A77-415C-BA6B-8C2EE7C95725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7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3CD5-56F9-448A-8AF6-74A6C330FD15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7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8F71-74A8-4CBB-BA53-68E7BBBA542F}" type="datetime1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3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EB0-22AE-48A0-99D7-8775C1338495}" type="datetime1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5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1486-E917-4EB6-9CC8-9AE42DB9D6AE}" type="datetime1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2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A1F1-733E-45E9-82CC-BDABEE1C9708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7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1697-D2A5-48E9-8506-1CC46F3F7F2E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2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l="70000" t="6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8679-206A-45E4-A330-6E766842C379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1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mailto:athula@assentadvisory.lk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mailto:athula@assentadvisory.lk" TargetMode="External"/><Relationship Id="rId7" Type="http://schemas.openxmlformats.org/officeDocument/2006/relationships/image" Target="../media/image6.png"/><Relationship Id="rId2" Type="http://schemas.openxmlformats.org/officeDocument/2006/relationships/hyperlink" Target="mailto:athula@ranaweeraasso.l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l="70000" t="6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50CE736C-227E-47A0-9231-ADE64DEE2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" y="1716437"/>
            <a:ext cx="7390151" cy="38922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37202-2429-45F9-84F2-9C22DDEF3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98" y="2415795"/>
            <a:ext cx="11586186" cy="446742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 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GB" sz="1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GB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ATHULA RANAWEERA (BSc., FCA, FCMA, FMAAT)</a:t>
            </a:r>
            <a:br>
              <a:rPr lang="en-GB" sz="18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email –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athula@assentadvisory.lk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, athula@ranaweeraasso.lk </a:t>
            </a:r>
          </a:p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Phone – +94 777 305 123                                                                                                  </a:t>
            </a:r>
            <a:r>
              <a:rPr lang="en-GB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23. 02. 2021</a:t>
            </a:r>
          </a:p>
          <a:p>
            <a:pPr marL="2873375" indent="-1620838"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A6C99-B9B1-4078-9A01-57777475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4991"/>
            <a:ext cx="2743200" cy="365125"/>
          </a:xfrm>
        </p:spPr>
        <p:txBody>
          <a:bodyPr/>
          <a:lstStyle/>
          <a:p>
            <a:fld id="{B911D3BB-F4F1-4E3A-A10C-FC6C006EB99A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 descr="C:\Users\athula.ranaweera\AppData\Local\Microsoft\Windows\INetCache\Content.Word\Logo - Assent advisory JPG.JPG">
            <a:extLst>
              <a:ext uri="{FF2B5EF4-FFF2-40B4-BE49-F238E27FC236}">
                <a16:creationId xmlns:a16="http://schemas.microsoft.com/office/drawing/2014/main" id="{C726C606-EF4C-4533-8D8B-25CD8372CC6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550" y="3589447"/>
            <a:ext cx="2209800" cy="1612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18">
            <a:extLst>
              <a:ext uri="{FF2B5EF4-FFF2-40B4-BE49-F238E27FC236}">
                <a16:creationId xmlns:a16="http://schemas.microsoft.com/office/drawing/2014/main" id="{D57FA5BB-DE7F-48A2-97A1-8A5205EEBF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550" y="5005446"/>
            <a:ext cx="2073017" cy="15334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B34512-AB02-418E-9B57-36444EC6DA21}"/>
              </a:ext>
            </a:extLst>
          </p:cNvPr>
          <p:cNvSpPr/>
          <p:nvPr/>
        </p:nvSpPr>
        <p:spPr>
          <a:xfrm>
            <a:off x="0" y="3504"/>
            <a:ext cx="12192000" cy="17441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E44A06-EED1-41E1-9560-CA3CF5641AA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1843" y="2415795"/>
            <a:ext cx="2436507" cy="10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B34B9A-132F-47D8-AF16-9BBCA294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98" y="-231372"/>
            <a:ext cx="10132234" cy="19478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Business &amp; Tax Planning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“ SME &amp; Sole Proprietorship”</a:t>
            </a:r>
            <a:b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</a:t>
            </a:r>
            <a:b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</a:t>
            </a:r>
            <a:endPara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0388645-D685-4753-8007-78A2195247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466" y="-242282"/>
            <a:ext cx="1669390" cy="174418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FC37C9C-EF62-459B-BC42-AE795D21BA31}"/>
              </a:ext>
            </a:extLst>
          </p:cNvPr>
          <p:cNvSpPr/>
          <p:nvPr/>
        </p:nvSpPr>
        <p:spPr>
          <a:xfrm>
            <a:off x="0" y="6721475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B8BC480-7D02-4877-8B76-326DF2A005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29" y="3467585"/>
            <a:ext cx="3790797" cy="26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4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hands forming a circle&#10;&#10;Description automatically generated with low confidence">
            <a:extLst>
              <a:ext uri="{FF2B5EF4-FFF2-40B4-BE49-F238E27FC236}">
                <a16:creationId xmlns:a16="http://schemas.microsoft.com/office/drawing/2014/main" id="{375E8BEA-3140-4BBC-9522-93AF0F7EFF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119"/>
            <a:ext cx="12192000" cy="538367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193" y="1472768"/>
            <a:ext cx="11557789" cy="5080535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400"/>
              </a:spcBef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SL Customs Department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- Deals with imports &amp; exports of the Country. </a:t>
            </a:r>
          </a:p>
          <a:p>
            <a:pPr marL="3883025" algn="l">
              <a:lnSpc>
                <a:spcPct val="11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 - Importers and exporters need to get registered.</a:t>
            </a:r>
          </a:p>
          <a:p>
            <a:pPr marL="4225925" indent="-50800" algn="l">
              <a:lnSpc>
                <a:spcPct val="110000"/>
              </a:lnSpc>
              <a:buFontTx/>
              <a:buChar char="-"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Manage TIEP Schemes (Both TIEP [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] &amp; TIEP [iv])</a:t>
            </a:r>
          </a:p>
          <a:p>
            <a:pPr marL="4225925" indent="-342900" algn="l">
              <a:lnSpc>
                <a:spcPct val="110000"/>
              </a:lnSpc>
              <a:buFontTx/>
              <a:buChar char="-"/>
            </a:pP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Others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- Inland Revenue Department</a:t>
            </a:r>
          </a:p>
          <a:p>
            <a:pPr marL="1544638" algn="l">
              <a:lnSpc>
                <a:spcPct val="11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- Business Chambers/Associations</a:t>
            </a:r>
          </a:p>
          <a:p>
            <a:pPr marL="1544638" algn="l">
              <a:lnSpc>
                <a:spcPct val="11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- Government Departments &amp; Boards</a:t>
            </a:r>
          </a:p>
          <a:p>
            <a:pPr marL="1544638" algn="l">
              <a:lnSpc>
                <a:spcPct val="11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- Research Institutions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4DF35E1-CD46-48F7-A834-D75D31FDA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23" y="-157731"/>
            <a:ext cx="9205405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Required Approvals &amp; Support services (Contd.)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2640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board&#10;&#10;Description automatically generated">
            <a:extLst>
              <a:ext uri="{FF2B5EF4-FFF2-40B4-BE49-F238E27FC236}">
                <a16:creationId xmlns:a16="http://schemas.microsoft.com/office/drawing/2014/main" id="{8BB962B0-CCE6-4ED4-9CC1-D6AE999AE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55" y="3882452"/>
            <a:ext cx="4144988" cy="277843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4"/>
            <a:ext cx="11557789" cy="513151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450" i="1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</a:rPr>
              <a:t>Business</a:t>
            </a: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”  </a:t>
            </a: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(a) Includes -</a:t>
            </a:r>
          </a:p>
          <a:p>
            <a:pPr marL="914400" indent="-404813"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600" i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) a trade, profession, vocation or isolated arrangement with a business character however short the duration of the arrangement; and</a:t>
            </a:r>
          </a:p>
          <a:p>
            <a:pPr marL="914400" indent="-404813"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(ii) a past, present or prospective business;</a:t>
            </a: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(b) excludes an employment;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(As per Sec. 195, IR Act No.24 of 2017)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tabLst>
                <a:tab pos="11369675" algn="l"/>
              </a:tabLst>
            </a:pPr>
            <a:r>
              <a:rPr lang="en-US" sz="2450" b="1" dirty="0">
                <a:latin typeface="Cambria" panose="02040503050406030204" pitchFamily="18" charset="0"/>
                <a:ea typeface="Cambria" panose="02040503050406030204" pitchFamily="18" charset="0"/>
              </a:rPr>
              <a:t>What main taxes applicable when running a business -</a:t>
            </a:r>
          </a:p>
          <a:p>
            <a:pPr marL="514350" indent="-514350" algn="l">
              <a:buAutoNum type="romanLcParenBoth"/>
            </a:pP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Import Duty, Excise Duty, Various Levies, Stamp Duty …</a:t>
            </a:r>
          </a:p>
          <a:p>
            <a:pPr marL="514350" indent="-514350" algn="l">
              <a:buAutoNum type="romanLcParenBoth"/>
            </a:pP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VAT</a:t>
            </a:r>
          </a:p>
          <a:p>
            <a:pPr marL="514350" indent="-514350" algn="l">
              <a:buAutoNum type="romanLcParenBoth"/>
            </a:pP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Income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05" y="-106977"/>
            <a:ext cx="10468271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What a Business in Tax angle &amp; Types of Taxes?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1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board&#10;&#10;Description automatically generated">
            <a:extLst>
              <a:ext uri="{FF2B5EF4-FFF2-40B4-BE49-F238E27FC236}">
                <a16:creationId xmlns:a16="http://schemas.microsoft.com/office/drawing/2014/main" id="{8BB962B0-CCE6-4ED4-9CC1-D6AE999AE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55" y="3882452"/>
            <a:ext cx="4144988" cy="277843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720" y="1471436"/>
            <a:ext cx="11557789" cy="506559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What main taxes applicable when running a business – (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Contd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…)</a:t>
            </a:r>
          </a:p>
          <a:p>
            <a:pPr marL="514350" indent="-514350" algn="l">
              <a:lnSpc>
                <a:spcPct val="100000"/>
              </a:lnSpc>
              <a:buAutoNum type="romanLcParenBoth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Import Duty, Excise Duty, Various Levies, Stamp Duty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indent="517525" algn="l">
              <a:lnSpc>
                <a:spcPct val="1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On different cases @ different rates</a:t>
            </a:r>
          </a:p>
          <a:p>
            <a:pPr marL="514350" indent="-514350" algn="l">
              <a:lnSpc>
                <a:spcPct val="100000"/>
              </a:lnSpc>
              <a:buAutoNum type="romanLcParenBoth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VAT –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On imports and on Taxable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Supply of goods &amp; services.</a:t>
            </a:r>
          </a:p>
          <a:p>
            <a:pPr marL="460375" lvl="2" algn="l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(a)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Threshold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On imports – Not Applicable.</a:t>
            </a:r>
          </a:p>
          <a:p>
            <a:pPr marL="460375" lvl="2" algn="l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(b)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Threshold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On supply of goods &amp; services - Rs. 75mn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p.q.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/ Rs. 300mn p.a.</a:t>
            </a:r>
          </a:p>
          <a:p>
            <a:pPr marL="460375" lvl="2" algn="l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(c)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Rates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– On exports 0%, on financial services @ 15% &amp; on others 8%.</a:t>
            </a:r>
          </a:p>
          <a:p>
            <a:pPr marL="514350" indent="-514350" algn="l">
              <a:lnSpc>
                <a:spcPct val="100000"/>
              </a:lnSpc>
              <a:buAutoNum type="romanLcParenBoth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Income Tax –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On Taxable profit by taxpayers (Persons)</a:t>
            </a:r>
          </a:p>
          <a:p>
            <a:pPr marL="457200" indent="-60325" algn="l">
              <a:buFont typeface="Arial" panose="020B0604020202020204" pitchFamily="34" charset="0"/>
              <a:buAutoNum type="alphaLcParenBoth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Individuals – IT @ 6%, 12%, 18%, 40%. @ 10% on C/Gain.</a:t>
            </a:r>
          </a:p>
          <a:p>
            <a:pPr marL="457200" indent="-60325" algn="l">
              <a:buAutoNum type="alphaLcParenBoth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Partnerships – IT @ 6% with tax credit to partners.</a:t>
            </a:r>
          </a:p>
          <a:p>
            <a:pPr marL="457200" indent="-60325" algn="l">
              <a:buFont typeface="Arial" panose="020B0604020202020204" pitchFamily="34" charset="0"/>
              <a:buAutoNum type="alphaLcParenBoth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Companies - IT @ 14%, 18%, 24%, 40%. @ 10% on C/Gain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20" y="-106977"/>
            <a:ext cx="1035317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Types of Taxes On business &amp; Investment &amp; Rates?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85" y="1419699"/>
            <a:ext cx="11813367" cy="54339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3316288" algn="l"/>
                <a:tab pos="11369675" algn="l"/>
              </a:tabLst>
            </a:pP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Taxable Income   = 	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Assessable Income less Qualifying Payments &amp; Reliefs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2970213" algn="l"/>
                <a:tab pos="11369675" algn="l"/>
              </a:tabLst>
            </a:pP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SL Citizen Individuals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- Get Rs. 3mn personal allowance (tax relief)+ QP &amp; Reliefs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3316288" algn="l"/>
                <a:tab pos="11369675" algn="l"/>
              </a:tabLst>
            </a:pP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Partnerships - 	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Get Rs. 1mn tax free allowance (relief)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3316288" algn="l"/>
                <a:tab pos="11369675" algn="l"/>
              </a:tabLst>
            </a:pP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Companies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– 	No such reliefs. But QP allows.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3316288" algn="l"/>
                <a:tab pos="11369675" algn="l"/>
              </a:tabLst>
            </a:pP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Assessable Income = 	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AI from Employment, Investment, Business &amp; Others.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3316288" algn="l"/>
                <a:tab pos="11369675" algn="l"/>
              </a:tabLst>
            </a:pP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Income Tax = 	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(Taxable Income x IT Rate/s) – Tax Credits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11369675" algn="l"/>
              </a:tabLst>
            </a:pP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AI from Business/Investment =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Gross Income – Allowable Expenses*</a:t>
            </a:r>
          </a:p>
          <a:p>
            <a:pPr marL="3373438" indent="-3373438" algn="just">
              <a:lnSpc>
                <a:spcPct val="100000"/>
              </a:lnSpc>
              <a:spcAft>
                <a:spcPts val="600"/>
              </a:spcAft>
              <a:tabLst>
                <a:tab pos="11369675" algn="l"/>
              </a:tabLst>
            </a:pP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Allowable Expenses =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Revenue Nature* + Specially allowed Capital Nature &amp; Enhanced expenses, if any (Agri start up expense, R&amp;D).</a:t>
            </a:r>
          </a:p>
          <a:p>
            <a:pPr marL="3373438" indent="-33734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500" i="1" dirty="0">
                <a:latin typeface="Cambria" panose="02040503050406030204" pitchFamily="18" charset="0"/>
                <a:ea typeface="Cambria" panose="02040503050406030204" pitchFamily="18" charset="0"/>
              </a:rPr>
              <a:t>Incurred for </a:t>
            </a:r>
            <a:r>
              <a:rPr lang="en-US" sz="2500" b="1" i="1" dirty="0">
                <a:latin typeface="Cambria" panose="02040503050406030204" pitchFamily="18" charset="0"/>
                <a:ea typeface="Cambria" panose="02040503050406030204" pitchFamily="18" charset="0"/>
              </a:rPr>
              <a:t>production of income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(Sec. 11)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05" y="-106977"/>
            <a:ext cx="10388758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Computation of Income Taxes On Different Taxpayers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3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5065598"/>
          </a:xfrm>
        </p:spPr>
        <p:txBody>
          <a:bodyPr>
            <a:noAutofit/>
          </a:bodyPr>
          <a:lstStyle/>
          <a:p>
            <a:pPr marL="182880"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500" b="1" u="sng" dirty="0">
                <a:latin typeface="Cambria" panose="02040503050406030204" pitchFamily="18" charset="0"/>
                <a:ea typeface="Cambria" panose="02040503050406030204" pitchFamily="18" charset="0"/>
              </a:rPr>
              <a:t>Small &amp; Medium (SME) Enterprises –</a:t>
            </a:r>
          </a:p>
          <a:p>
            <a:pPr marL="18288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Non-Companies are not subject to interest expense claiming limits.</a:t>
            </a:r>
          </a:p>
          <a:p>
            <a:pPr marL="18288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Abolishing of PAYE is a relief to SME (However, Employees can request for APIT).</a:t>
            </a:r>
          </a:p>
          <a:p>
            <a:pPr marL="18288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Abolishing of most of other WHT on payments to residents is a relief to SME.</a:t>
            </a:r>
          </a:p>
          <a:p>
            <a:pPr marL="18288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Possibility of setting off of Business Losses against Investment is a relief to SME.</a:t>
            </a:r>
          </a:p>
          <a:p>
            <a:pPr marL="18288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Possibility of claiming Qualifying Payments against the Total Assessable Income,</a:t>
            </a:r>
          </a:p>
          <a:p>
            <a:pPr marL="18288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Taxing of SME’s Taxable Income @ 14% </a:t>
            </a:r>
          </a:p>
          <a:p>
            <a:pPr marL="18288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Any paid self-assessed IT payments, ESC and WHT allow as tax credits.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05" y="-106977"/>
            <a:ext cx="9832167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Tax Concessions/Benefits &amp; Planning - SME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3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506559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500" b="1" u="sng" dirty="0">
                <a:latin typeface="Cambria" panose="02040503050406030204" pitchFamily="18" charset="0"/>
                <a:ea typeface="Cambria" panose="02040503050406030204" pitchFamily="18" charset="0"/>
              </a:rPr>
              <a:t>Sole Proprietorship SMEs 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Abolishment of most of WHT. (However, individuals can instruct certain institutions to deduct AIT from their receipts.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Eg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: Interest, Rent)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Business losses can be setoff from Investment income, subject to Sec. 19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Available reliefs for 2020/21:</a:t>
            </a:r>
          </a:p>
          <a:p>
            <a:pPr marL="342900" indent="117475" algn="just">
              <a:lnSpc>
                <a:spcPct val="100000"/>
              </a:lnSpc>
              <a:buFontTx/>
              <a:buChar char="-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Rs. 3Mn Personal Allowance for individuals</a:t>
            </a:r>
          </a:p>
          <a:p>
            <a:pPr marL="342900" indent="117475" algn="just">
              <a:lnSpc>
                <a:spcPct val="100000"/>
              </a:lnSpc>
              <a:buFontTx/>
              <a:buChar char="-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Expenditure Relief up to Rs. 1.2Mn for individuals</a:t>
            </a:r>
          </a:p>
          <a:p>
            <a:pPr marL="342900" indent="117475" algn="just">
              <a:lnSpc>
                <a:spcPct val="100000"/>
              </a:lnSpc>
              <a:buFontTx/>
              <a:buChar char="-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Qualifying payments &amp; other reliefs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Widening of tax slabs (Rs. 3mn each) &amp; introduction of 3 rates (6%,12% &amp;18%).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Any deducted tax can be claimed as tax credit. (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Eg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: APIT, AIT)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05" y="-106977"/>
            <a:ext cx="10275168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Tax Concessions/Benefits &amp; Planning - SME (Contd...)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65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506559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Any taxpayer including Sole Proprietors –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Every person should estimate it’s IT liability for the year and make 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quarterly payments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(self assessed basis) as follows;</a:t>
            </a:r>
          </a:p>
          <a:p>
            <a:pPr marL="687388" indent="-290513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5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Q by 15</a:t>
            </a:r>
            <a:r>
              <a:rPr lang="en-US" sz="25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August,  (Needs to file Estimated Tax Return as well)</a:t>
            </a:r>
          </a:p>
          <a:p>
            <a:pPr marL="687388" indent="-290513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5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nd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Q by 15</a:t>
            </a:r>
            <a:r>
              <a:rPr lang="en-US" sz="25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November, </a:t>
            </a:r>
          </a:p>
          <a:p>
            <a:pPr marL="687388" indent="-290513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5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Q by 15</a:t>
            </a:r>
            <a:r>
              <a:rPr lang="en-US" sz="25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Feb &amp; </a:t>
            </a:r>
          </a:p>
          <a:p>
            <a:pPr marL="687388" indent="-290513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5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Q by 15</a:t>
            </a:r>
            <a:r>
              <a:rPr lang="en-US" sz="25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May of next Y/A</a:t>
            </a:r>
          </a:p>
          <a:p>
            <a:pPr marL="687388" indent="-290513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Balance tax, if any by 30</a:t>
            </a:r>
            <a:r>
              <a:rPr lang="en-US" sz="25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September of next Y/A.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Annual 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IT Return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be furnished on or before 30</a:t>
            </a:r>
            <a:r>
              <a:rPr lang="en-US" sz="25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November, of next Y/A.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Handle your IT matters on </a:t>
            </a:r>
            <a:r>
              <a:rPr lang="en-US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own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or by </a:t>
            </a:r>
            <a:r>
              <a:rPr lang="en-US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outsourcing to a Professional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065" y="-106977"/>
            <a:ext cx="1024582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Tax Concessions/Benefits &amp; Planning - SME (</a:t>
            </a:r>
            <a:r>
              <a:rPr lang="en-US" sz="3200" b="1" dirty="0" err="1">
                <a:latin typeface="Cambria" panose="02040503050406030204" pitchFamily="18" charset="0"/>
              </a:rPr>
              <a:t>Contd</a:t>
            </a:r>
            <a:r>
              <a:rPr lang="en-US" sz="3200" b="1" dirty="0">
                <a:latin typeface="Cambria" panose="02040503050406030204" pitchFamily="18" charset="0"/>
              </a:rPr>
              <a:t>…)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66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506559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5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Proposed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Concessions to Any taxpayer including SME / Sole Proprietors -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Agriculture Farming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IT exemption.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Information Technology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industry IT exemption.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IT exemption on </a:t>
            </a:r>
            <a:r>
              <a:rPr lang="en-US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income earned in abroad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&amp; remitting to SL through banks.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Business having less than Rs. 500mn Turnover – </a:t>
            </a:r>
            <a:r>
              <a:rPr lang="en-US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SME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Continue to enjoy 14%</a:t>
            </a:r>
          </a:p>
          <a:p>
            <a:pPr marL="344488"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(Enjoy SME rate,  irrespective of business nature)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Reduction of </a:t>
            </a:r>
            <a:r>
              <a:rPr lang="en-US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Construction Industry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Tax rate changed from 28% to 14%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Reduction of </a:t>
            </a:r>
            <a:r>
              <a:rPr lang="en-US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Manufacturing Industry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Tax rate changed from 28% to 18% </a:t>
            </a:r>
          </a:p>
          <a:p>
            <a:pPr algn="l"/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05" y="-106977"/>
            <a:ext cx="10405797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Tax Concessions/Benefits &amp; Planning - SME (</a:t>
            </a:r>
            <a:r>
              <a:rPr lang="en-US" sz="3200" b="1" dirty="0" err="1">
                <a:latin typeface="Cambria" panose="02040503050406030204" pitchFamily="18" charset="0"/>
              </a:rPr>
              <a:t>Contd</a:t>
            </a:r>
            <a:r>
              <a:rPr lang="en-US" sz="3200" b="1" dirty="0">
                <a:latin typeface="Cambria" panose="02040503050406030204" pitchFamily="18" charset="0"/>
              </a:rPr>
              <a:t>…)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9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411" y="1459632"/>
            <a:ext cx="11545483" cy="509367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Proposed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Concessions to </a:t>
            </a:r>
            <a:r>
              <a:rPr lang="en-US" sz="2450" b="1" dirty="0">
                <a:latin typeface="Cambria" panose="02040503050406030204" pitchFamily="18" charset="0"/>
                <a:ea typeface="Cambria" panose="02040503050406030204" pitchFamily="18" charset="0"/>
              </a:rPr>
              <a:t>Partnership/Partners – (SMEs) -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Change of 8% WHT on allocations to </a:t>
            </a:r>
            <a:r>
              <a:rPr lang="en-US" sz="2450" u="sng" dirty="0">
                <a:latin typeface="Cambria" panose="02040503050406030204" pitchFamily="18" charset="0"/>
                <a:ea typeface="Cambria" panose="02040503050406030204" pitchFamily="18" charset="0"/>
              </a:rPr>
              <a:t>Partnership Tax of 6%</a:t>
            </a: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 (tax credits available)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Introduction of </a:t>
            </a:r>
            <a:r>
              <a:rPr lang="en-US" sz="2450" u="sng" dirty="0">
                <a:latin typeface="Cambria" panose="02040503050406030204" pitchFamily="18" charset="0"/>
                <a:ea typeface="Cambria" panose="02040503050406030204" pitchFamily="18" charset="0"/>
              </a:rPr>
              <a:t>Rs. 1 Mn. relief from AI</a:t>
            </a: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 of a partnership to arrive TI.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Individual can enjoy the </a:t>
            </a:r>
            <a:r>
              <a:rPr lang="en-US" sz="2450" u="sng" dirty="0">
                <a:latin typeface="Cambria" panose="02040503050406030204" pitchFamily="18" charset="0"/>
                <a:ea typeface="Cambria" panose="02040503050406030204" pitchFamily="18" charset="0"/>
              </a:rPr>
              <a:t>reliefs</a:t>
            </a: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 (Personal Allowance, Expenditure Relief, etc.).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Partnership </a:t>
            </a:r>
            <a:r>
              <a:rPr lang="en-US" sz="2450" u="sng" dirty="0">
                <a:latin typeface="Cambria" panose="02040503050406030204" pitchFamily="18" charset="0"/>
                <a:ea typeface="Cambria" panose="02040503050406030204" pitchFamily="18" charset="0"/>
              </a:rPr>
              <a:t>losses be allocated to partners</a:t>
            </a: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 for them to enjoy in that Y/A + 06 Y/As.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Budget </a:t>
            </a:r>
            <a:r>
              <a:rPr lang="en-US" sz="2450" b="1" dirty="0">
                <a:latin typeface="Cambria" panose="02040503050406030204" pitchFamily="18" charset="0"/>
                <a:ea typeface="Cambria" panose="02040503050406030204" pitchFamily="18" charset="0"/>
              </a:rPr>
              <a:t>proposed</a:t>
            </a: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50" u="sng" dirty="0">
                <a:latin typeface="Cambria" panose="02040503050406030204" pitchFamily="18" charset="0"/>
                <a:ea typeface="Cambria" panose="02040503050406030204" pitchFamily="18" charset="0"/>
              </a:rPr>
              <a:t>new tax holidays</a:t>
            </a: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 for certain industries (boat manufacturing, vocational education &amp; on renewable energy) and </a:t>
            </a:r>
            <a:r>
              <a:rPr lang="en-US" sz="2450" u="sng" dirty="0">
                <a:latin typeface="Cambria" panose="02040503050406030204" pitchFamily="18" charset="0"/>
                <a:ea typeface="Cambria" panose="02040503050406030204" pitchFamily="18" charset="0"/>
              </a:rPr>
              <a:t>tax amnesty</a:t>
            </a: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 for investment of non-tax paid money by entrepreneurs after paying 1% tax.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18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49" y="-106977"/>
            <a:ext cx="10416209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Tax Concessions/Benefits &amp; Planning - SME (</a:t>
            </a:r>
            <a:r>
              <a:rPr lang="en-US" sz="3200" b="1" dirty="0" err="1">
                <a:latin typeface="Cambria" panose="02040503050406030204" pitchFamily="18" charset="0"/>
              </a:rPr>
              <a:t>Contd</a:t>
            </a:r>
            <a:r>
              <a:rPr lang="en-US" sz="3200" b="1" dirty="0">
                <a:latin typeface="Cambria" panose="02040503050406030204" pitchFamily="18" charset="0"/>
              </a:rPr>
              <a:t>…)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24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390524"/>
            <a:ext cx="11557789" cy="516277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450" b="1" dirty="0">
                <a:latin typeface="Cambria" panose="02040503050406030204" pitchFamily="18" charset="0"/>
                <a:ea typeface="Cambria" panose="02040503050406030204" pitchFamily="18" charset="0"/>
              </a:rPr>
              <a:t>SME - Sole Proprietorship/ Partnership-</a:t>
            </a: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Generally, businesses needs more loan finance facilities when its owners’ capital is small (less/negative equity). However, under Sec.12 &amp; 18 of the Act, the interest paying on the loans exceeding 3 times of equity (manufacture) or 4 times of equity (non-manufacturing) is disallowable for taxation of that Y/A.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Unclaimed interest to be C/F to enjoy within next 6 years.</a:t>
            </a:r>
          </a:p>
          <a:p>
            <a:pPr marL="744538" indent="-284163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No way of claiming if negative equity situation continues.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I</a:t>
            </a:r>
            <a:r>
              <a:rPr lang="en-US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mport limitations.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Assessments &amp; penalties over non-payment or late payment of taxes.</a:t>
            </a:r>
            <a:r>
              <a:rPr lang="en-US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Time consuming to settle refunds, if any.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  <a:cs typeface="Palladio Uralic"/>
              </a:rPr>
              <a:t>Insufficient assistance from the IRD (in certain cases).</a:t>
            </a:r>
          </a:p>
          <a:p>
            <a:pPr marL="744538" indent="-284163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19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05" y="-106977"/>
            <a:ext cx="9985514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Some Tax Threats/Difficulties to a Business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096350F3-CF5C-4017-934E-F54E43A27E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39" y="3429000"/>
            <a:ext cx="3847936" cy="3429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5187381"/>
          </a:xfrm>
        </p:spPr>
        <p:txBody>
          <a:bodyPr>
            <a:noAutofit/>
          </a:bodyPr>
          <a:lstStyle/>
          <a:p>
            <a:pPr marL="344488" indent="-344488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404813" algn="l"/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Investment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along with some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action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aiming for a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profit.</a:t>
            </a:r>
          </a:p>
          <a:p>
            <a:pPr marL="344488" indent="-344488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404813" algn="l"/>
                <a:tab pos="11369675" algn="l"/>
              </a:tabLs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Focus on : Persons who are having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resources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(Knowledge, Experience, Connections, Capabilities, Funds, Time factor) </a:t>
            </a:r>
          </a:p>
          <a:p>
            <a:pPr marL="1663700" indent="-60325"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: willing to 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make use of resources </a:t>
            </a:r>
          </a:p>
          <a:p>
            <a:pPr marL="1603375"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: willing to 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take risks for a rewards</a:t>
            </a:r>
          </a:p>
          <a:p>
            <a:pPr marL="1603375"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404813" algn="l"/>
                <a:tab pos="11369675" algn="l"/>
              </a:tabLs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Opportunities</a:t>
            </a:r>
          </a:p>
          <a:p>
            <a:pPr marL="914400" indent="-454025" algn="just">
              <a:lnSpc>
                <a:spcPct val="100000"/>
              </a:lnSpc>
              <a:buAutoNum type="romanLcParenBoth"/>
              <a:tabLst>
                <a:tab pos="404813" algn="l"/>
                <a:tab pos="11369675" algn="l"/>
              </a:tabLst>
            </a:pP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Easy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low risk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but 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low return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Investment</a:t>
            </a:r>
          </a:p>
          <a:p>
            <a:pPr marL="914400" indent="-454025" algn="just">
              <a:lnSpc>
                <a:spcPct val="100000"/>
              </a:lnSpc>
              <a:buAutoNum type="romanLcParenBoth"/>
              <a:tabLst>
                <a:tab pos="404813" algn="l"/>
                <a:tab pos="11369675" algn="l"/>
              </a:tabLst>
            </a:pP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Difficult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high risk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but 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high return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Business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20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99" y="-51115"/>
            <a:ext cx="8070573" cy="11603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What a Business is?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79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49" y="1475843"/>
            <a:ext cx="11749945" cy="507746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sz="245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20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05" y="-106977"/>
            <a:ext cx="10246771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General Advices For A SME level Entrepreneur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16AF8E1-D61B-450D-9B65-4ACC0333BC91}"/>
              </a:ext>
            </a:extLst>
          </p:cNvPr>
          <p:cNvSpPr txBox="1">
            <a:spLocks/>
          </p:cNvSpPr>
          <p:nvPr/>
        </p:nvSpPr>
        <p:spPr>
          <a:xfrm>
            <a:off x="170385" y="1459632"/>
            <a:ext cx="11795381" cy="5219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Selecting a business suitable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to your knowledge, qualifications, experience &amp; resources.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Budgeting the capital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requirement &amp; match with the available sources.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If you thought of a partner, 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selecting a correct person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and if not available better start as a sole proprietorship/sole shareholding Company.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Geting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done the 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required entity registration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without any loopholes.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Obtaining all other 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required registrations &amp; approvals.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Recruit required 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quality &amp; knowledgeable staff.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Retaining professionals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knowledgeable &amp; practical for required advices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Take all 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decisions with caution.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endParaRPr lang="en-US" sz="245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endParaRPr lang="en-US" sz="245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54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11644E-A480-471C-93E4-00C64A47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0A2741-7C18-45E5-9EAD-0D2661DDFA9D}"/>
              </a:ext>
            </a:extLst>
          </p:cNvPr>
          <p:cNvSpPr/>
          <p:nvPr/>
        </p:nvSpPr>
        <p:spPr>
          <a:xfrm>
            <a:off x="5668144" y="2021903"/>
            <a:ext cx="63364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sz="2400" b="1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sz="1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ATHULA RANAWEERA (BSc., FCA, FCMA, FMAAT)</a:t>
            </a:r>
            <a:br>
              <a:rPr lang="en-GB" sz="16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Managing Partner: </a:t>
            </a:r>
            <a:r>
              <a:rPr lang="en-GB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Ranaweera</a:t>
            </a:r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 Associates (Chartered Accountants) </a:t>
            </a:r>
          </a:p>
          <a:p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Managing Director -</a:t>
            </a:r>
            <a:r>
              <a:rPr lang="en-GB" sz="1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Assent Advisory Partners (Pvt) Ltd.</a:t>
            </a:r>
          </a:p>
          <a:p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Assent Secretarial Consultants (Pvt) Ltd.</a:t>
            </a:r>
          </a:p>
          <a:p>
            <a:endParaRPr lang="en-GB" sz="1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+94 777 305 123, </a:t>
            </a:r>
          </a:p>
          <a:p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athula@ranaweeraasso.lk</a:t>
            </a:r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 </a:t>
            </a:r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athula@assentadvisory.lk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C:\Users\athula.ranaweera\AppData\Local\Microsoft\Windows\INetCache\Content.Word\Logo - Assent advisory JPG.JPG">
            <a:extLst>
              <a:ext uri="{FF2B5EF4-FFF2-40B4-BE49-F238E27FC236}">
                <a16:creationId xmlns:a16="http://schemas.microsoft.com/office/drawing/2014/main" id="{D8A4D744-2249-4252-B8A6-58823E28DE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8" y="5149805"/>
            <a:ext cx="1951746" cy="147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18">
            <a:extLst>
              <a:ext uri="{FF2B5EF4-FFF2-40B4-BE49-F238E27FC236}">
                <a16:creationId xmlns:a16="http://schemas.microsoft.com/office/drawing/2014/main" id="{0144BC29-0A55-4CCF-AB73-9B7BAB8CDF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6" y="5149804"/>
            <a:ext cx="1885595" cy="1475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AC65E-370D-492C-BB91-6912CA5C5A7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5035" y="5361451"/>
            <a:ext cx="2743200" cy="1192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E43077-3D81-4F6B-AF30-B9DEC636ACC1}"/>
              </a:ext>
            </a:extLst>
          </p:cNvPr>
          <p:cNvSpPr/>
          <p:nvPr/>
        </p:nvSpPr>
        <p:spPr>
          <a:xfrm>
            <a:off x="0" y="0"/>
            <a:ext cx="12192000" cy="17441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54AF27-1374-4BF1-BFB1-21A2AA4A0A26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6EC772-860A-48D1-8C30-E49FEC64DEFC}"/>
              </a:ext>
            </a:extLst>
          </p:cNvPr>
          <p:cNvSpPr txBox="1">
            <a:spLocks/>
          </p:cNvSpPr>
          <p:nvPr/>
        </p:nvSpPr>
        <p:spPr>
          <a:xfrm>
            <a:off x="374847" y="136524"/>
            <a:ext cx="9274629" cy="156983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latin typeface="Nirmala UI" panose="020B0502040204020203" pitchFamily="34" charset="0"/>
              <a:ea typeface="Cambria" panose="02040503050406030204" pitchFamily="18" charset="0"/>
              <a:cs typeface="Nirmala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1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FOR FURTHER CLARIFICATIONS PLEASE COMMUNICATE WITH US</a:t>
            </a:r>
            <a:r>
              <a:rPr lang="si-LK" sz="31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 </a:t>
            </a:r>
            <a:r>
              <a:rPr lang="en-US" sz="31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………</a:t>
            </a: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68EC0F4-DC9C-4D92-BA3E-196971FF2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708" y="-37819"/>
            <a:ext cx="1865148" cy="17441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CEB30-7AD4-4BE4-B59B-C1F7E586D1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5" y="1921916"/>
            <a:ext cx="5054756" cy="30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3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518738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Decision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99" y="-51115"/>
            <a:ext cx="807057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What a Business is? (Contd.)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283C7CD-40EE-4384-B412-B7A25474E1BC}"/>
              </a:ext>
            </a:extLst>
          </p:cNvPr>
          <p:cNvCxnSpPr>
            <a:cxnSpLocks/>
          </p:cNvCxnSpPr>
          <p:nvPr/>
        </p:nvCxnSpPr>
        <p:spPr>
          <a:xfrm>
            <a:off x="2067302" y="1736776"/>
            <a:ext cx="1253602" cy="73660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53BB32-B28F-41F9-A772-053A81C2D7B7}"/>
              </a:ext>
            </a:extLst>
          </p:cNvPr>
          <p:cNvCxnSpPr>
            <a:cxnSpLocks/>
          </p:cNvCxnSpPr>
          <p:nvPr/>
        </p:nvCxnSpPr>
        <p:spPr>
          <a:xfrm>
            <a:off x="5629377" y="4155968"/>
            <a:ext cx="21057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C47CF5-88A4-4142-B7C0-DC591BE16393}"/>
              </a:ext>
            </a:extLst>
          </p:cNvPr>
          <p:cNvCxnSpPr>
            <a:cxnSpLocks/>
          </p:cNvCxnSpPr>
          <p:nvPr/>
        </p:nvCxnSpPr>
        <p:spPr>
          <a:xfrm>
            <a:off x="2721298" y="1736776"/>
            <a:ext cx="5996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D004951-B27F-4138-B69C-8569651931FC}"/>
              </a:ext>
            </a:extLst>
          </p:cNvPr>
          <p:cNvSpPr txBox="1"/>
          <p:nvPr/>
        </p:nvSpPr>
        <p:spPr>
          <a:xfrm>
            <a:off x="3574975" y="1558696"/>
            <a:ext cx="70797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  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Easy Investments   =     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“Investment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19FC34-48B8-4FA8-94D9-878703F24DD6}"/>
              </a:ext>
            </a:extLst>
          </p:cNvPr>
          <p:cNvSpPr txBox="1"/>
          <p:nvPr/>
        </p:nvSpPr>
        <p:spPr>
          <a:xfrm>
            <a:off x="3605807" y="2297552"/>
            <a:ext cx="79841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(ii) Difficult Investments =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“Business”</a:t>
            </a:r>
          </a:p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	What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type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size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of business?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EC546C-CFB0-4A3D-A99D-A388E65E7BE8}"/>
              </a:ext>
            </a:extLst>
          </p:cNvPr>
          <p:cNvSpPr txBox="1"/>
          <p:nvPr/>
        </p:nvSpPr>
        <p:spPr>
          <a:xfrm>
            <a:off x="7732858" y="3880269"/>
            <a:ext cx="370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Sole Proprietorship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AFC2F7-C73D-4727-B33B-D79E76C13AC0}"/>
              </a:ext>
            </a:extLst>
          </p:cNvPr>
          <p:cNvSpPr txBox="1"/>
          <p:nvPr/>
        </p:nvSpPr>
        <p:spPr>
          <a:xfrm>
            <a:off x="7777623" y="4248255"/>
            <a:ext cx="370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Partnership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C971BA-94C5-43D1-B620-232F30392B28}"/>
              </a:ext>
            </a:extLst>
          </p:cNvPr>
          <p:cNvSpPr txBox="1"/>
          <p:nvPr/>
        </p:nvSpPr>
        <p:spPr>
          <a:xfrm>
            <a:off x="7751193" y="4599581"/>
            <a:ext cx="370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Company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DBD94D-C959-4D23-B8A9-6EBDAEF9E203}"/>
              </a:ext>
            </a:extLst>
          </p:cNvPr>
          <p:cNvCxnSpPr>
            <a:cxnSpLocks/>
          </p:cNvCxnSpPr>
          <p:nvPr/>
        </p:nvCxnSpPr>
        <p:spPr>
          <a:xfrm>
            <a:off x="5614390" y="3835298"/>
            <a:ext cx="0" cy="996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C6A9640-A670-4C33-9A02-BC3E53092965}"/>
              </a:ext>
            </a:extLst>
          </p:cNvPr>
          <p:cNvCxnSpPr>
            <a:cxnSpLocks/>
          </p:cNvCxnSpPr>
          <p:nvPr/>
        </p:nvCxnSpPr>
        <p:spPr>
          <a:xfrm>
            <a:off x="5631877" y="4473259"/>
            <a:ext cx="21057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9BD882A-2E9A-4BFF-A50E-27BDE8690BB9}"/>
              </a:ext>
            </a:extLst>
          </p:cNvPr>
          <p:cNvCxnSpPr>
            <a:cxnSpLocks/>
          </p:cNvCxnSpPr>
          <p:nvPr/>
        </p:nvCxnSpPr>
        <p:spPr>
          <a:xfrm>
            <a:off x="5616887" y="4818033"/>
            <a:ext cx="21057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A094594-F95D-4909-9963-1021B53F9F40}"/>
              </a:ext>
            </a:extLst>
          </p:cNvPr>
          <p:cNvSpPr txBox="1"/>
          <p:nvPr/>
        </p:nvSpPr>
        <p:spPr>
          <a:xfrm>
            <a:off x="5247095" y="5308688"/>
            <a:ext cx="409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Size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of the business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DFC82-7ED3-494C-BCCC-91D890190260}"/>
              </a:ext>
            </a:extLst>
          </p:cNvPr>
          <p:cNvSpPr txBox="1"/>
          <p:nvPr/>
        </p:nvSpPr>
        <p:spPr>
          <a:xfrm>
            <a:off x="5247095" y="3379801"/>
            <a:ext cx="409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Type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of the Business Entity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214593-37E3-4BFD-896A-7904F394D86B}"/>
              </a:ext>
            </a:extLst>
          </p:cNvPr>
          <p:cNvSpPr txBox="1"/>
          <p:nvPr/>
        </p:nvSpPr>
        <p:spPr>
          <a:xfrm>
            <a:off x="7797831" y="5816159"/>
            <a:ext cx="119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5BC09F-7712-4FC8-A165-F05B8C6BE110}"/>
              </a:ext>
            </a:extLst>
          </p:cNvPr>
          <p:cNvSpPr txBox="1"/>
          <p:nvPr/>
        </p:nvSpPr>
        <p:spPr>
          <a:xfrm>
            <a:off x="7797832" y="6230552"/>
            <a:ext cx="1198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Large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3CCE4E-EE28-4711-BAF0-025D39BB2E30}"/>
              </a:ext>
            </a:extLst>
          </p:cNvPr>
          <p:cNvCxnSpPr>
            <a:cxnSpLocks/>
          </p:cNvCxnSpPr>
          <p:nvPr/>
        </p:nvCxnSpPr>
        <p:spPr>
          <a:xfrm>
            <a:off x="5679538" y="6053192"/>
            <a:ext cx="21057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5F00830-3809-46E2-B893-83F141AE4CBB}"/>
              </a:ext>
            </a:extLst>
          </p:cNvPr>
          <p:cNvCxnSpPr>
            <a:cxnSpLocks/>
          </p:cNvCxnSpPr>
          <p:nvPr/>
        </p:nvCxnSpPr>
        <p:spPr>
          <a:xfrm>
            <a:off x="5664551" y="5852442"/>
            <a:ext cx="0" cy="6126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D4C5DB-296F-4DFE-A4A9-78B030D5C435}"/>
              </a:ext>
            </a:extLst>
          </p:cNvPr>
          <p:cNvCxnSpPr>
            <a:cxnSpLocks/>
          </p:cNvCxnSpPr>
          <p:nvPr/>
        </p:nvCxnSpPr>
        <p:spPr>
          <a:xfrm>
            <a:off x="5682038" y="6445433"/>
            <a:ext cx="21057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6DD275B-5791-4F54-B17E-9CD974939E14}"/>
              </a:ext>
            </a:extLst>
          </p:cNvPr>
          <p:cNvCxnSpPr>
            <a:cxnSpLocks/>
          </p:cNvCxnSpPr>
          <p:nvPr/>
        </p:nvCxnSpPr>
        <p:spPr>
          <a:xfrm>
            <a:off x="4517254" y="3096876"/>
            <a:ext cx="0" cy="24272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EB0FCBB-17DA-4A61-837E-D0E614404E2B}"/>
              </a:ext>
            </a:extLst>
          </p:cNvPr>
          <p:cNvCxnSpPr>
            <a:cxnSpLocks/>
          </p:cNvCxnSpPr>
          <p:nvPr/>
        </p:nvCxnSpPr>
        <p:spPr>
          <a:xfrm>
            <a:off x="4517254" y="3669878"/>
            <a:ext cx="5641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6D4024D-5A5F-463A-882F-2A209684C22C}"/>
              </a:ext>
            </a:extLst>
          </p:cNvPr>
          <p:cNvCxnSpPr>
            <a:cxnSpLocks/>
          </p:cNvCxnSpPr>
          <p:nvPr/>
        </p:nvCxnSpPr>
        <p:spPr>
          <a:xfrm>
            <a:off x="4504764" y="5531152"/>
            <a:ext cx="5641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DEF17B5A-0091-4A60-B858-10494DA304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2" y="2859055"/>
            <a:ext cx="2931656" cy="386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5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5244175"/>
          </a:xfrm>
        </p:spPr>
        <p:txBody>
          <a:bodyPr>
            <a:noAutofit/>
          </a:bodyPr>
          <a:lstStyle/>
          <a:p>
            <a:pPr marL="914400" indent="-914400" algn="just">
              <a:lnSpc>
                <a:spcPct val="150000"/>
              </a:lnSpc>
              <a:tabLst>
                <a:tab pos="11369675" algn="l"/>
              </a:tabLst>
            </a:pPr>
            <a:r>
              <a:rPr lang="en-US" sz="2450" b="1" dirty="0">
                <a:latin typeface="Cambria" panose="02040503050406030204" pitchFamily="18" charset="0"/>
                <a:ea typeface="Cambria" panose="02040503050406030204" pitchFamily="18" charset="0"/>
              </a:rPr>
              <a:t>Why should we talk about SME? ……………..</a:t>
            </a:r>
          </a:p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450" b="1" dirty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23" y="-36830"/>
            <a:ext cx="8070573" cy="12668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What size of business? - SME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3E75FC-28DB-4A94-8E63-E144369D8DB4}"/>
              </a:ext>
            </a:extLst>
          </p:cNvPr>
          <p:cNvSpPr txBox="1"/>
          <p:nvPr/>
        </p:nvSpPr>
        <p:spPr>
          <a:xfrm>
            <a:off x="317105" y="6279558"/>
            <a:ext cx="581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Source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Author (referred Sri Lanka Government Statistics)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A9276D7-9BFE-4CB8-A493-C3E0535F69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744608"/>
              </p:ext>
            </p:extLst>
          </p:nvPr>
        </p:nvGraphicFramePr>
        <p:xfrm>
          <a:off x="2079673" y="2193788"/>
          <a:ext cx="8244198" cy="372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608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43" y="1442965"/>
            <a:ext cx="11557789" cy="518738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tabLst>
                <a:tab pos="404813" algn="l"/>
                <a:tab pos="11369675" algn="l"/>
              </a:tabLst>
            </a:pPr>
            <a:r>
              <a:rPr lang="en-US" sz="2600" b="1" u="sng" dirty="0">
                <a:latin typeface="Cambria" panose="02040503050406030204" pitchFamily="18" charset="0"/>
                <a:ea typeface="Cambria" panose="02040503050406030204" pitchFamily="18" charset="0"/>
              </a:rPr>
              <a:t>Sole Proprietorships</a:t>
            </a:r>
          </a:p>
          <a:p>
            <a:pPr algn="just">
              <a:lnSpc>
                <a:spcPct val="150000"/>
              </a:lnSpc>
              <a:tabLst>
                <a:tab pos="404813" algn="l"/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Law/s-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Registration of Business Names Act No. 07 of 1987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Formation -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With Provincial Business Name Registration Office/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D.Secretariat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Methodology -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With / without registering 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Cost-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Capital Investment up to Rs.300,000                       - Rs.      500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	      Capital Investment Rs.300,001-Rs. 500,000         -  Rs.  1,000 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	      Capital Investment more than Rs. 500,000            - Rs.  2,500 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Time -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Approximately 7 working days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0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23" y="-157731"/>
            <a:ext cx="807057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For what type of business Entity?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6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43" y="1351531"/>
            <a:ext cx="11557789" cy="538034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tabLst>
                <a:tab pos="404813" algn="l"/>
                <a:tab pos="11369675" algn="l"/>
              </a:tabLst>
            </a:pPr>
            <a:r>
              <a:rPr lang="en-US" sz="2600" b="1" u="sng" dirty="0">
                <a:latin typeface="Cambria" panose="02040503050406030204" pitchFamily="18" charset="0"/>
                <a:ea typeface="Cambria" panose="02040503050406030204" pitchFamily="18" charset="0"/>
              </a:rPr>
              <a:t>Partnerships</a:t>
            </a:r>
          </a:p>
          <a:p>
            <a:pPr algn="just">
              <a:lnSpc>
                <a:spcPct val="150000"/>
              </a:lnSpc>
              <a:tabLst>
                <a:tab pos="404813" algn="l"/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Law/s - 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Partnership Ordinance of 1890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           -  Registration of Business Names Act No. 07 of 1987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Formation -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With Provincial Business Name Registration Office/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D.Secretariat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Methodology -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With / without registering 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Cost-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Capital Investment up to Rs. 300,000                        - Rs.      500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	      Capital Investment Rs. 300,001-Rs. 500,000           - Rs.  1,000 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	      Capital Investment more than Rs. 500,000              - Rs.  2,500 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Time -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Approximately 7 working days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0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0046F75-D3E9-4F7D-875E-1138AB2B6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23" y="-157731"/>
            <a:ext cx="8445749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32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For what type of business Entity? (Contd.)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032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43" y="1351531"/>
            <a:ext cx="11557789" cy="538034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tabLst>
                <a:tab pos="404813" algn="l"/>
                <a:tab pos="11369675" algn="l"/>
              </a:tabLst>
            </a:pPr>
            <a:r>
              <a:rPr lang="en-US" sz="2600" b="1" u="sng" dirty="0">
                <a:latin typeface="Cambria" panose="02040503050406030204" pitchFamily="18" charset="0"/>
                <a:ea typeface="Cambria" panose="02040503050406030204" pitchFamily="18" charset="0"/>
              </a:rPr>
              <a:t>Companies</a:t>
            </a:r>
          </a:p>
          <a:p>
            <a:pPr algn="just">
              <a:lnSpc>
                <a:spcPct val="150000"/>
              </a:lnSpc>
              <a:tabLst>
                <a:tab pos="404813" algn="l"/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Law/s -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Companies Act No. 07 of 2007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Formation -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With Registrar General of Companies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Types of Companies:</a:t>
            </a:r>
          </a:p>
          <a:p>
            <a:pPr marL="460375"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- Unlimited Companies</a:t>
            </a:r>
          </a:p>
          <a:p>
            <a:pPr marL="854075" indent="-393700"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Limited Companies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854075" indent="-393700"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Guarantee Companies</a:t>
            </a:r>
          </a:p>
          <a:p>
            <a:pPr marL="854075" indent="-393700"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Overseas Companies</a:t>
            </a:r>
          </a:p>
          <a:p>
            <a:pPr marL="854075" indent="-393700"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Offshore Companies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0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30EC72-C119-4D52-A386-7E7799787364}"/>
              </a:ext>
            </a:extLst>
          </p:cNvPr>
          <p:cNvSpPr txBox="1">
            <a:spLocks/>
          </p:cNvSpPr>
          <p:nvPr/>
        </p:nvSpPr>
        <p:spPr>
          <a:xfrm>
            <a:off x="4557010" y="3987385"/>
            <a:ext cx="7108022" cy="262271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100" b="1" i="1" dirty="0"/>
              <a:t>Private Companies (Register the name with Pvt/ Private)</a:t>
            </a:r>
            <a:endParaRPr lang="en-US" sz="2100" i="1" dirty="0"/>
          </a:p>
          <a:p>
            <a:pPr lvl="0"/>
            <a:r>
              <a:rPr lang="en-US" sz="2100" b="1" i="1" dirty="0"/>
              <a:t>Public Companies;</a:t>
            </a:r>
            <a:endParaRPr lang="en-US" sz="2100" i="1" dirty="0"/>
          </a:p>
          <a:p>
            <a:pPr marL="460375" lvl="0" indent="-233363"/>
            <a:r>
              <a:rPr lang="en-US" sz="2100" b="1" i="1" dirty="0"/>
              <a:t>Listed (Register the name with PLC/ Public Limited Company)</a:t>
            </a:r>
            <a:endParaRPr lang="en-US" sz="2100" i="1" dirty="0"/>
          </a:p>
          <a:p>
            <a:pPr marL="460375" lvl="0" indent="-233363"/>
            <a:r>
              <a:rPr lang="en-US" sz="2100" b="1" i="1" dirty="0"/>
              <a:t>Unlisted (Register the name with Ltd/ Limited)</a:t>
            </a:r>
            <a:endParaRPr lang="en-US" sz="2100" i="1" dirty="0"/>
          </a:p>
          <a:p>
            <a:pPr lvl="0"/>
            <a:r>
              <a:rPr lang="en-US" sz="2100" b="1" i="1" dirty="0"/>
              <a:t>Off-shore Companies</a:t>
            </a:r>
            <a:endParaRPr lang="en-US" sz="2100" i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8A690A-8512-47A6-85EF-36F0B4FAE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23" y="-157731"/>
            <a:ext cx="807057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For what type of business Entity? (Contd.)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558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43" y="1351531"/>
            <a:ext cx="11557789" cy="538034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b="1" u="sng" dirty="0">
                <a:latin typeface="Cambria" panose="02040503050406030204" pitchFamily="18" charset="0"/>
                <a:ea typeface="Cambria" panose="02040503050406030204" pitchFamily="18" charset="0"/>
              </a:rPr>
              <a:t>Companies (Contd..)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Methodology – </a:t>
            </a:r>
          </a:p>
          <a:p>
            <a:pPr marL="687388" indent="-346075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4813" algn="l"/>
                <a:tab pos="11369675" algn="l"/>
              </a:tabLs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Registration is Mandatory (Incorporation)</a:t>
            </a:r>
          </a:p>
          <a:p>
            <a:pPr marL="687388" indent="-346075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4813" algn="l"/>
                <a:tab pos="11369675" algn="l"/>
              </a:tabLs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With the Registrar General of Companies</a:t>
            </a:r>
          </a:p>
          <a:p>
            <a:pPr marL="687388" indent="-346075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4813" algn="l"/>
                <a:tab pos="11369675" algn="l"/>
              </a:tabLs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Online Registration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Steps of Incorporation – </a:t>
            </a:r>
          </a:p>
          <a:p>
            <a:pPr marL="687388" indent="-346075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4813" algn="l"/>
                <a:tab pos="11369675" algn="l"/>
              </a:tabLs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Name reservation/approval</a:t>
            </a:r>
          </a:p>
          <a:p>
            <a:pPr marL="687388" indent="-346075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4813" algn="l"/>
                <a:tab pos="11369675" algn="l"/>
              </a:tabLs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Uploading of perfected incorporation forms &amp; documents</a:t>
            </a:r>
          </a:p>
          <a:p>
            <a:pPr marL="687388" indent="-346075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4813" algn="l"/>
                <a:tab pos="11369675" algn="l"/>
              </a:tabLs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Arrang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ing / Collection of Incorporation Certificate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Cost ? -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Time -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Approximately 7 working days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Requirement of a Qualified Secretary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0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88A690A-8512-47A6-85EF-36F0B4FAE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23" y="-157731"/>
            <a:ext cx="807057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For what type of business Entity? (Contd.)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197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hands forming a circle&#10;&#10;Description automatically generated with low confidence">
            <a:extLst>
              <a:ext uri="{FF2B5EF4-FFF2-40B4-BE49-F238E27FC236}">
                <a16:creationId xmlns:a16="http://schemas.microsoft.com/office/drawing/2014/main" id="{BBB16E98-17F8-4FF5-AB44-D839733341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3730"/>
            <a:ext cx="12191999" cy="539815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193" y="1472768"/>
            <a:ext cx="11557789" cy="509570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BOI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- Country’s 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investment promotional arm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139825" algn="l">
              <a:lnSpc>
                <a:spcPct val="11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- Open for both 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residents as well as non-residents</a:t>
            </a:r>
          </a:p>
          <a:p>
            <a:pPr marL="1319213" indent="-179388" algn="l">
              <a:lnSpc>
                <a:spcPct val="110000"/>
              </a:lnSpc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Basic Approvals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– Under Sec. 16 of the BOI Act (Under general laws of the country)</a:t>
            </a:r>
          </a:p>
          <a:p>
            <a:pPr marL="1139825" algn="l">
              <a:lnSpc>
                <a:spcPct val="110000"/>
              </a:lnSpc>
              <a:buFontTx/>
              <a:buChar char="-"/>
            </a:pP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Comprehensive Approvals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- Under Sec. 17 of the BOI Act (Under BOI Law)</a:t>
            </a:r>
          </a:p>
          <a:p>
            <a:pPr marL="749300" algn="l">
              <a:lnSpc>
                <a:spcPct val="110000"/>
              </a:lnSpc>
            </a:pP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EDB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- For 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development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promotion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exports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9011A4-4E39-4277-ADCC-15559D772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23" y="-157731"/>
            <a:ext cx="807057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Busi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ess &amp; Tax Planning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en-US" sz="3200" b="1" dirty="0">
                <a:latin typeface="Cambria" panose="02040503050406030204" pitchFamily="18" charset="0"/>
              </a:rPr>
              <a:t>Required Approvals &amp; Support services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804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10081</TotalTime>
  <Words>2084</Words>
  <Application>Microsoft Office PowerPoint</Application>
  <PresentationFormat>Widescreen</PresentationFormat>
  <Paragraphs>258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Monotype Corsiva</vt:lpstr>
      <vt:lpstr>Nirmala UI</vt:lpstr>
      <vt:lpstr>Wingdings</vt:lpstr>
      <vt:lpstr>Office Theme</vt:lpstr>
      <vt:lpstr>  Business &amp; Tax Planning “ SME &amp; Sole Proprietorship”                                                            </vt:lpstr>
      <vt:lpstr>Business &amp; Tax Planning What a Business is? </vt:lpstr>
      <vt:lpstr>Business &amp; Tax Planning What a Business is? (Contd.)</vt:lpstr>
      <vt:lpstr>Business &amp; Tax Planning What size of business? - SME</vt:lpstr>
      <vt:lpstr>Business &amp; Tax Planning For what type of business Entity?</vt:lpstr>
      <vt:lpstr>Business &amp; Tax Planning For what type of business Entity? (Contd.)</vt:lpstr>
      <vt:lpstr>Business &amp; Tax Planning For what type of business Entity? (Contd.)</vt:lpstr>
      <vt:lpstr>Business &amp; Tax Planning For what type of business Entity? (Contd.)</vt:lpstr>
      <vt:lpstr>Business &amp; Tax Planning Required Approvals &amp; Support services</vt:lpstr>
      <vt:lpstr>Business &amp; Tax Planning Required Approvals &amp; Support services (Contd.)</vt:lpstr>
      <vt:lpstr>Business &amp; Tax Planning What a Business in Tax angle &amp; Types of Taxes?</vt:lpstr>
      <vt:lpstr>Business &amp; Tax Planning Types of Taxes On business &amp; Investment &amp; Rates?</vt:lpstr>
      <vt:lpstr>Business &amp; Tax Planning Computation of Income Taxes On Different Taxpayers</vt:lpstr>
      <vt:lpstr>Business &amp; Tax Planning Tax Concessions/Benefits &amp; Planning - SME</vt:lpstr>
      <vt:lpstr>Business &amp; Tax Planning Tax Concessions/Benefits &amp; Planning - SME (Contd...)</vt:lpstr>
      <vt:lpstr>Business &amp; Tax Planning Tax Concessions/Benefits &amp; Planning - SME (Contd…)</vt:lpstr>
      <vt:lpstr>Business &amp; Tax Planning Tax Concessions/Benefits &amp; Planning - SME (Contd…)</vt:lpstr>
      <vt:lpstr>Business &amp; Tax Planning Tax Concessions/Benefits &amp; Planning - SME (Contd…)</vt:lpstr>
      <vt:lpstr>Business &amp; Tax Planning Some Tax Threats/Difficulties to a Business</vt:lpstr>
      <vt:lpstr>Business &amp; Tax Planning General Advices For A SME level Entrepreneur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Pradeep</dc:creator>
  <cp:lastModifiedBy>MR Athula</cp:lastModifiedBy>
  <cp:revision>735</cp:revision>
  <cp:lastPrinted>2020-12-30T13:03:56Z</cp:lastPrinted>
  <dcterms:created xsi:type="dcterms:W3CDTF">2017-10-10T10:48:26Z</dcterms:created>
  <dcterms:modified xsi:type="dcterms:W3CDTF">2021-02-23T19:56:09Z</dcterms:modified>
</cp:coreProperties>
</file>