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77" r:id="rId2"/>
    <p:sldId id="381" r:id="rId3"/>
    <p:sldId id="382" r:id="rId4"/>
    <p:sldId id="368" r:id="rId5"/>
    <p:sldId id="383" r:id="rId6"/>
    <p:sldId id="384" r:id="rId7"/>
    <p:sldId id="385" r:id="rId8"/>
    <p:sldId id="396" r:id="rId9"/>
    <p:sldId id="380" r:id="rId10"/>
    <p:sldId id="387" r:id="rId11"/>
    <p:sldId id="256" r:id="rId12"/>
    <p:sldId id="397" r:id="rId13"/>
    <p:sldId id="398" r:id="rId14"/>
    <p:sldId id="392" r:id="rId15"/>
    <p:sldId id="393" r:id="rId16"/>
    <p:sldId id="395" r:id="rId17"/>
    <p:sldId id="388" r:id="rId18"/>
    <p:sldId id="390" r:id="rId19"/>
    <p:sldId id="389" r:id="rId20"/>
    <p:sldId id="394" r:id="rId21"/>
    <p:sldId id="345" r:id="rId22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thula@assentadvisory.lk" initials="a" lastIdx="3" clrIdx="0">
    <p:extLst>
      <p:ext uri="{19B8F6BF-5375-455C-9EA6-DF929625EA0E}">
        <p15:presenceInfo xmlns:p15="http://schemas.microsoft.com/office/powerpoint/2012/main" userId="36eacaab72aa9b7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5342" autoAdjust="0"/>
  </p:normalViewPr>
  <p:slideViewPr>
    <p:cSldViewPr snapToGrid="0">
      <p:cViewPr varScale="1">
        <p:scale>
          <a:sx n="84" d="100"/>
          <a:sy n="84" d="100"/>
        </p:scale>
        <p:origin x="30" y="1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heni\Offc%20work\Youtube\6.%20Orientation%20for%20SoleProp%20&amp;%20SME%20-%2023.02.2021\New%20Microsoft%20Excel%20Workshe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Composition of SMEs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EE8-4BA7-B51B-57D3870A0BC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EE8-4BA7-B51B-57D3870A0BC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EE8-4BA7-B51B-57D3870A0BC8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Sheet1!$C$9:$C$11</c:f>
              <c:strCache>
                <c:ptCount val="3"/>
                <c:pt idx="0">
                  <c:v>Sole Entrepreneur</c:v>
                </c:pt>
                <c:pt idx="1">
                  <c:v>Self Employer/ Professional</c:v>
                </c:pt>
                <c:pt idx="2">
                  <c:v>Limited Company/ Partnership</c:v>
                </c:pt>
              </c:strCache>
            </c:strRef>
          </c:cat>
          <c:val>
            <c:numRef>
              <c:f>Sheet1!$D$9:$D$11</c:f>
              <c:numCache>
                <c:formatCode>0%</c:formatCode>
                <c:ptCount val="3"/>
                <c:pt idx="0">
                  <c:v>0.3</c:v>
                </c:pt>
                <c:pt idx="1">
                  <c:v>0.25</c:v>
                </c:pt>
                <c:pt idx="2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EE8-4BA7-B51B-57D3870A0BC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9091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99091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D227C9BC-39FD-4A18-92CD-11ADC49A2184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87126"/>
            <a:ext cx="5486400" cy="3916740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1155D414-F596-42F3-98B4-7FE9299F2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57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5D414-F596-42F3-98B4-7FE9299F2F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55A3-8BE1-40C8-9306-915C37A4F26C}" type="datetime1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60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3854-5361-4B71-AD94-0D6E489546FF}" type="datetime1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39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9EA8C-76B7-4959-9A1D-0577F728A7AD}" type="datetime1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62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C61C-33B1-42B5-BC97-972517C820FA}" type="datetime1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23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FDF8-5A77-415C-BA6B-8C2EE7C95725}" type="datetime1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73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3CD5-56F9-448A-8AF6-74A6C330FD15}" type="datetime1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76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D8F71-74A8-4CBB-BA53-68E7BBBA542F}" type="datetime1">
              <a:rPr lang="en-US" smtClean="0"/>
              <a:t>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35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4FEB0-22AE-48A0-99D7-8775C1338495}" type="datetime1">
              <a:rPr lang="en-US" smtClean="0"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54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1486-E917-4EB6-9CC8-9AE42DB9D6AE}" type="datetime1">
              <a:rPr lang="en-US" smtClean="0"/>
              <a:t>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29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A1F1-733E-45E9-82CC-BDABEE1C9708}" type="datetime1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70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1697-D2A5-48E9-8506-1CC46F3F7F2E}" type="datetime1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21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000"/>
            <a:lum/>
          </a:blip>
          <a:srcRect/>
          <a:stretch>
            <a:fillRect l="70000" t="60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48679-206A-45E4-A330-6E766842C379}" type="datetime1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1D3BB-F4F1-4E3A-A10C-FC6C006EB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10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mailto:athula@assentadvisory.lk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2.jp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hyperlink" Target="mailto:athula@assentadvisory.lk" TargetMode="External"/><Relationship Id="rId7" Type="http://schemas.openxmlformats.org/officeDocument/2006/relationships/image" Target="../media/image14.png"/><Relationship Id="rId2" Type="http://schemas.openxmlformats.org/officeDocument/2006/relationships/hyperlink" Target="mailto:athula@ranaweeraasso.lk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3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stretch>
            <a:fillRect l="70000" t="60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50CE736C-227E-47A0-9231-ADE64DEE25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" y="1716437"/>
            <a:ext cx="7390151" cy="389224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37202-2429-45F9-84F2-9C22DDEF3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898" y="2415795"/>
            <a:ext cx="11586186" cy="446742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              </a:t>
            </a:r>
          </a:p>
          <a:p>
            <a:pPr marL="0" indent="0">
              <a:lnSpc>
                <a:spcPct val="150000"/>
              </a:lnSpc>
              <a:buNone/>
            </a:pP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	 		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GB" sz="1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endParaRPr lang="en-GB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GB" sz="1800" b="1" dirty="0">
                <a:latin typeface="Cambria" panose="02040503050406030204" pitchFamily="18" charset="0"/>
                <a:ea typeface="Cambria" panose="02040503050406030204" pitchFamily="18" charset="0"/>
              </a:rPr>
              <a:t>ATHULA RANAWEERA (BSc., FCA, FCMA, FMAAT)</a:t>
            </a:r>
            <a:br>
              <a:rPr lang="en-GB" sz="1800" i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GB" sz="1800" b="1" dirty="0">
                <a:latin typeface="Cambria" panose="02040503050406030204" pitchFamily="18" charset="0"/>
                <a:ea typeface="Cambria" panose="02040503050406030204" pitchFamily="18" charset="0"/>
              </a:rPr>
              <a:t>email – </a:t>
            </a:r>
            <a:r>
              <a:rPr lang="en-GB" sz="1800" b="1" dirty="0">
                <a:latin typeface="Cambria" panose="02040503050406030204" pitchFamily="18" charset="0"/>
                <a:ea typeface="Cambria" panose="02040503050406030204" pitchFamily="18" charset="0"/>
                <a:hlinkClick r:id="rId5"/>
              </a:rPr>
              <a:t>athula@assentadvisory.lk</a:t>
            </a:r>
            <a:r>
              <a:rPr lang="en-GB" sz="1800" b="1" dirty="0">
                <a:latin typeface="Cambria" panose="02040503050406030204" pitchFamily="18" charset="0"/>
                <a:ea typeface="Cambria" panose="02040503050406030204" pitchFamily="18" charset="0"/>
              </a:rPr>
              <a:t>, athula@ranaweeraasso.lk </a:t>
            </a:r>
          </a:p>
          <a:p>
            <a:pPr marL="0" indent="0">
              <a:buNone/>
            </a:pPr>
            <a:r>
              <a:rPr lang="en-GB" sz="1800" b="1" dirty="0">
                <a:latin typeface="Cambria" panose="02040503050406030204" pitchFamily="18" charset="0"/>
                <a:ea typeface="Cambria" panose="02040503050406030204" pitchFamily="18" charset="0"/>
              </a:rPr>
              <a:t>Phone – +94 777 305 123                                                                                                  </a:t>
            </a:r>
            <a:r>
              <a:rPr lang="en-GB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23. 02. 2021</a:t>
            </a:r>
          </a:p>
          <a:p>
            <a:pPr marL="2873375" indent="-1620838">
              <a:buNone/>
            </a:pP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7A6C99-B9B1-4078-9A01-577774750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44991"/>
            <a:ext cx="2743200" cy="365125"/>
          </a:xfrm>
        </p:spPr>
        <p:txBody>
          <a:bodyPr/>
          <a:lstStyle/>
          <a:p>
            <a:fld id="{B911D3BB-F4F1-4E3A-A10C-FC6C006EB99A}" type="slidenum">
              <a:rPr lang="en-US" smtClean="0"/>
              <a:t>1</a:t>
            </a:fld>
            <a:endParaRPr lang="en-US" dirty="0"/>
          </a:p>
        </p:txBody>
      </p:sp>
      <p:pic>
        <p:nvPicPr>
          <p:cNvPr id="7" name="Picture 6" descr="C:\Users\athula.ranaweera\AppData\Local\Microsoft\Windows\INetCache\Content.Word\Logo - Assent advisory JPG.JPG">
            <a:extLst>
              <a:ext uri="{FF2B5EF4-FFF2-40B4-BE49-F238E27FC236}">
                <a16:creationId xmlns:a16="http://schemas.microsoft.com/office/drawing/2014/main" id="{C726C606-EF4C-4533-8D8B-25CD8372CC6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550" y="3589447"/>
            <a:ext cx="2209800" cy="1612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18">
            <a:extLst>
              <a:ext uri="{FF2B5EF4-FFF2-40B4-BE49-F238E27FC236}">
                <a16:creationId xmlns:a16="http://schemas.microsoft.com/office/drawing/2014/main" id="{D57FA5BB-DE7F-48A2-97A1-8A5205EEBFF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550" y="5005446"/>
            <a:ext cx="2073017" cy="15334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5B34512-AB02-418E-9B57-36444EC6DA21}"/>
              </a:ext>
            </a:extLst>
          </p:cNvPr>
          <p:cNvSpPr/>
          <p:nvPr/>
        </p:nvSpPr>
        <p:spPr>
          <a:xfrm>
            <a:off x="0" y="3504"/>
            <a:ext cx="12192000" cy="174418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E44A06-EED1-41E1-9560-CA3CF5641AA7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91843" y="2415795"/>
            <a:ext cx="2436507" cy="10961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B34B9A-132F-47D8-AF16-9BBCA2948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898" y="-231372"/>
            <a:ext cx="10132234" cy="194780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b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</a:br>
            <a:r>
              <a:rPr lang="si-LK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ව්‍යාපාර සහ බදු සැලසුම්කරණය </a:t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</a:b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“ SME &amp; </a:t>
            </a:r>
            <a:r>
              <a:rPr lang="si-LK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තනි පුද්ගල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 </a:t>
            </a:r>
            <a:r>
              <a:rPr lang="si-LK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ව්‍යාපාර 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”</a:t>
            </a:r>
            <a:b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                                </a:t>
            </a:r>
            <a:b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                      </a:t>
            </a:r>
            <a:endParaRPr lang="en-US" sz="2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30388645-D685-4753-8007-78A21952477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466" y="-242282"/>
            <a:ext cx="1669390" cy="174418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FC37C9C-EF62-459B-BC42-AE795D21BA31}"/>
              </a:ext>
            </a:extLst>
          </p:cNvPr>
          <p:cNvSpPr/>
          <p:nvPr/>
        </p:nvSpPr>
        <p:spPr>
          <a:xfrm>
            <a:off x="0" y="6721475"/>
            <a:ext cx="12192000" cy="206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2B8BC480-7D02-4877-8B76-326DF2A005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329" y="3467585"/>
            <a:ext cx="3790797" cy="262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144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hands forming a circle&#10;&#10;Description automatically generated with low confidence">
            <a:extLst>
              <a:ext uri="{FF2B5EF4-FFF2-40B4-BE49-F238E27FC236}">
                <a16:creationId xmlns:a16="http://schemas.microsoft.com/office/drawing/2014/main" id="{375E8BEA-3140-4BBC-9522-93AF0F7EFFF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0119"/>
            <a:ext cx="12192000" cy="538367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3FD710D-3A4D-4FCC-9399-3C900653B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193" y="1472768"/>
            <a:ext cx="11557789" cy="5080535"/>
          </a:xfrm>
        </p:spPr>
        <p:txBody>
          <a:bodyPr>
            <a:noAutofit/>
          </a:bodyPr>
          <a:lstStyle/>
          <a:p>
            <a:pPr algn="l">
              <a:lnSpc>
                <a:spcPct val="110000"/>
              </a:lnSpc>
              <a:spcBef>
                <a:spcPts val="400"/>
              </a:spcBef>
            </a:pP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si-LK" sz="2600" b="1" dirty="0">
                <a:latin typeface="Cambria" panose="02040503050406030204" pitchFamily="18" charset="0"/>
                <a:ea typeface="Cambria" panose="02040503050406030204" pitchFamily="18" charset="0"/>
              </a:rPr>
              <a:t>ශ්‍රී ලංකා රේගු දෙපාර්තමේන්තුව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ආනයන සහ අපනයන ගනුදෙනු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684713" indent="-393700" algn="l">
              <a:lnSpc>
                <a:spcPct val="100000"/>
              </a:lnSpc>
              <a:tabLst>
                <a:tab pos="4627563" algn="l"/>
              </a:tabLst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   - </a:t>
            </a: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ආනයනකරුවන් සහ අපනයනකරුවන් ලියාපදිංචි විය යුතුය.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684713" indent="-112713" algn="l">
              <a:lnSpc>
                <a:spcPct val="110000"/>
              </a:lnSpc>
              <a:buFontTx/>
              <a:buChar char="-"/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TIEP </a:t>
            </a: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යෝජනා ක්‍රම කළමනාකරණය 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(Both TIEP [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] &amp; TIEP [iv]</a:t>
            </a:r>
          </a:p>
          <a:p>
            <a:pPr marL="457200" indent="-457200" algn="l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si-LK" sz="2600" b="1" dirty="0">
                <a:latin typeface="Cambria" panose="02040503050406030204" pitchFamily="18" charset="0"/>
                <a:ea typeface="Cambria" panose="02040503050406030204" pitchFamily="18" charset="0"/>
              </a:rPr>
              <a:t>වෙනත්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 - </a:t>
            </a: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දේශීය ආදායම් දෙපාර්තමේන්තුව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490663" algn="l">
              <a:lnSpc>
                <a:spcPct val="110000"/>
              </a:lnSpc>
              <a:spcBef>
                <a:spcPts val="600"/>
              </a:spcBef>
              <a:tabLst>
                <a:tab pos="746125" algn="l"/>
              </a:tabLst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ව්‍යාපාර එකමුතුවන්/ සංගම්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716088" indent="-225425" algn="l">
              <a:lnSpc>
                <a:spcPct val="110000"/>
              </a:lnSpc>
              <a:buFontTx/>
              <a:buChar char="-"/>
            </a:pP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රජයේ දෙපාර්තමේන්තු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/ </a:t>
            </a: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මණ්ඩල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1660525" indent="-173038" algn="l">
              <a:lnSpc>
                <a:spcPct val="110000"/>
              </a:lnSpc>
              <a:buFontTx/>
              <a:buChar char="-"/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පර්යේෂණ ආයතන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D25DC-7141-49F1-B260-C4CD5CE8C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10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8E2F4F-9DB8-4A2E-8676-7679E35CABA2}"/>
              </a:ext>
            </a:extLst>
          </p:cNvPr>
          <p:cNvSpPr/>
          <p:nvPr/>
        </p:nvSpPr>
        <p:spPr>
          <a:xfrm>
            <a:off x="0" y="-202701"/>
            <a:ext cx="12192000" cy="15828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4E8C6B-F816-4724-93EF-D35D73006BEA}"/>
              </a:ext>
            </a:extLst>
          </p:cNvPr>
          <p:cNvSpPr/>
          <p:nvPr/>
        </p:nvSpPr>
        <p:spPr>
          <a:xfrm>
            <a:off x="0" y="6731880"/>
            <a:ext cx="12192000" cy="206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33F6B450-1775-45A3-BC93-63C12F98E7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748" y="-242281"/>
            <a:ext cx="1692107" cy="174418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4DF35E1-CD46-48F7-A834-D75D31FDAD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423" y="-157731"/>
            <a:ext cx="9205405" cy="137444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150000"/>
              </a:lnSpc>
            </a:pPr>
            <a:r>
              <a:rPr lang="si-LK" sz="3200" b="1" dirty="0">
                <a:effectLst/>
                <a:latin typeface="Iskoola Pota" panose="020B0502040204020203" pitchFamily="34" charset="0"/>
                <a:ea typeface="Cambria" panose="02040503050406030204" pitchFamily="18" charset="0"/>
                <a:cs typeface="Iskoola Pota" panose="020B0502040204020203" pitchFamily="34" charset="0"/>
              </a:rPr>
              <a:t>ව්‍යාපාර සහ බදු සැලසුම්කරණය</a:t>
            </a:r>
            <a:br>
              <a:rPr lang="si-LK" sz="3200" b="1" dirty="0">
                <a:effectLst/>
                <a:latin typeface="Iskoola Pota" panose="020B0502040204020203" pitchFamily="34" charset="0"/>
                <a:ea typeface="Cambria" panose="02040503050406030204" pitchFamily="18" charset="0"/>
                <a:cs typeface="Iskoola Pota" panose="020B0502040204020203" pitchFamily="34" charset="0"/>
              </a:rPr>
            </a:br>
            <a:r>
              <a:rPr lang="si-LK" sz="3200" b="1" dirty="0">
                <a:effectLst/>
                <a:latin typeface="Iskoola Pota" panose="020B0502040204020203" pitchFamily="34" charset="0"/>
                <a:ea typeface="Cambria" panose="02040503050406030204" pitchFamily="18" charset="0"/>
                <a:cs typeface="Iskoola Pota" panose="020B0502040204020203" pitchFamily="34" charset="0"/>
              </a:rPr>
              <a:t>අවශ්‍ය අනුමත කිරීම් සහ උපකාරක සේවා</a:t>
            </a:r>
            <a:r>
              <a:rPr lang="en-US" sz="3200" b="1" dirty="0">
                <a:effectLst/>
                <a:latin typeface="Iskoola Pota" panose="020B0502040204020203" pitchFamily="34" charset="0"/>
                <a:ea typeface="Cambria" panose="02040503050406030204" pitchFamily="18" charset="0"/>
                <a:cs typeface="Iskoola Pota" panose="020B0502040204020203" pitchFamily="34" charset="0"/>
              </a:rPr>
              <a:t>………..</a:t>
            </a:r>
            <a:endParaRPr lang="en-US" sz="3200" b="1" dirty="0">
              <a:latin typeface="Iskoola Pota" panose="020B0502040204020203" pitchFamily="34" charset="0"/>
              <a:ea typeface="Cambria" panose="02040503050406030204" pitchFamily="18" charset="0"/>
              <a:cs typeface="Iskoola Pot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640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iteboard&#10;&#10;Description automatically generated">
            <a:extLst>
              <a:ext uri="{FF2B5EF4-FFF2-40B4-BE49-F238E27FC236}">
                <a16:creationId xmlns:a16="http://schemas.microsoft.com/office/drawing/2014/main" id="{8BB962B0-CCE6-4ED4-9CC1-D6AE999AE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655" y="3882452"/>
            <a:ext cx="4144988" cy="2778437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3FD710D-3A4D-4FCC-9399-3C900653B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105" y="1487704"/>
            <a:ext cx="11557789" cy="513151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tabLst>
                <a:tab pos="11369675" algn="l"/>
              </a:tabLst>
            </a:pP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si-LK" sz="2200" b="1" i="1" dirty="0">
                <a:latin typeface="Cambria" panose="02040503050406030204" pitchFamily="18" charset="0"/>
                <a:ea typeface="Cambria" panose="02040503050406030204" pitchFamily="18" charset="0"/>
              </a:rPr>
              <a:t>ව්‍යාපාරයක්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” </a:t>
            </a:r>
            <a:r>
              <a:rPr lang="si-LK" sz="2200" i="1" dirty="0">
                <a:latin typeface="Cambria" panose="02040503050406030204" pitchFamily="18" charset="0"/>
                <a:ea typeface="Cambria" panose="02040503050406030204" pitchFamily="18" charset="0"/>
              </a:rPr>
              <a:t>යන්නට</a:t>
            </a:r>
            <a:endParaRPr lang="en-US" sz="22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27113" indent="-1027113" algn="just">
              <a:lnSpc>
                <a:spcPct val="100000"/>
              </a:lnSpc>
              <a:tabLst>
                <a:tab pos="11369675" algn="l"/>
              </a:tabLst>
            </a:pP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si-LK" sz="2200" i="1" dirty="0">
                <a:latin typeface="Cambria" panose="02040503050406030204" pitchFamily="18" charset="0"/>
                <a:ea typeface="Cambria" panose="02040503050406030204" pitchFamily="18" charset="0"/>
              </a:rPr>
              <a:t>අ) (</a:t>
            </a:r>
            <a:r>
              <a:rPr lang="en-US" sz="2200" i="1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si-LK" sz="2200" i="1" dirty="0">
                <a:latin typeface="Cambria" panose="02040503050406030204" pitchFamily="18" charset="0"/>
                <a:ea typeface="Cambria" panose="02040503050406030204" pitchFamily="18" charset="0"/>
              </a:rPr>
              <a:t>වැඩපිළිවෙළෙහි කාල සීමාව කෙතරම් කෙටි වුවද, යම් වෙලදාමක්, වෘත්තියක්, රක්ෂාවක්   හෝ ව්‍යාපාරික ස්වරූපයක් සාහිත්‍ය තනි වැඩපිළිවෙළක් සහ </a:t>
            </a:r>
          </a:p>
          <a:p>
            <a:pPr marL="1082675" indent="-506413" algn="just">
              <a:lnSpc>
                <a:spcPct val="100000"/>
              </a:lnSpc>
              <a:tabLst>
                <a:tab pos="11369675" algn="l"/>
              </a:tabLst>
            </a:pPr>
            <a:r>
              <a:rPr lang="si-LK" sz="2200" i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ii) </a:t>
            </a:r>
            <a:r>
              <a:rPr lang="si-LK" sz="2200" i="1" dirty="0">
                <a:latin typeface="Cambria" panose="02040503050406030204" pitchFamily="18" charset="0"/>
                <a:ea typeface="Cambria" panose="02040503050406030204" pitchFamily="18" charset="0"/>
              </a:rPr>
              <a:t>අතීත වර්තමාන හෝ අනාගත යම් ව්‍යාපාරයක් ඇතුළත් වන නමුත්,</a:t>
            </a:r>
          </a:p>
          <a:p>
            <a:pPr algn="just">
              <a:lnSpc>
                <a:spcPct val="100000"/>
              </a:lnSpc>
              <a:tabLst>
                <a:tab pos="11369675" algn="l"/>
              </a:tabLst>
            </a:pPr>
            <a:r>
              <a:rPr lang="si-LK" sz="2200" i="1" dirty="0">
                <a:latin typeface="Cambria" panose="02040503050406030204" pitchFamily="18" charset="0"/>
                <a:ea typeface="Cambria" panose="02040503050406030204" pitchFamily="18" charset="0"/>
              </a:rPr>
              <a:t>(ආ) යම් සේවා නියුක්තියක් ඊට ඇතුළත් නොවේ 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algn="just">
              <a:lnSpc>
                <a:spcPct val="100000"/>
              </a:lnSpc>
              <a:tabLst>
                <a:tab pos="11369675" algn="l"/>
              </a:tabLst>
            </a:pP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(As per Sec. 195, IR Act No.24 of 2017)</a:t>
            </a:r>
          </a:p>
          <a:p>
            <a:pPr algn="just">
              <a:lnSpc>
                <a:spcPct val="100000"/>
              </a:lnSpc>
              <a:tabLst>
                <a:tab pos="11369675" algn="l"/>
              </a:tabLst>
            </a:pP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tabLst>
                <a:tab pos="11369675" algn="l"/>
              </a:tabLst>
            </a:pPr>
            <a:r>
              <a:rPr lang="si-LK" sz="2200" b="1" dirty="0">
                <a:latin typeface="Cambria" panose="02040503050406030204" pitchFamily="18" charset="0"/>
                <a:ea typeface="Cambria" panose="02040503050406030204" pitchFamily="18" charset="0"/>
              </a:rPr>
              <a:t>ව්‍යාපාරයක් පවත්වාගෙන යාමේදී අදාළ වන ප්‍රධාන බදු මොනවාද?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-</a:t>
            </a:r>
          </a:p>
          <a:p>
            <a:pPr marL="514350" indent="-514350" algn="l">
              <a:buAutoNum type="romanLcParenBoth"/>
            </a:pPr>
            <a:r>
              <a:rPr lang="si-LK" sz="2200" dirty="0">
                <a:latin typeface="Cambria" panose="02040503050406030204" pitchFamily="18" charset="0"/>
                <a:ea typeface="Cambria" panose="02040503050406030204" pitchFamily="18" charset="0"/>
              </a:rPr>
              <a:t>ආනයන තීරුබදු, සුරාබදු, විවිධ ගාස්තු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(Levy)</a:t>
            </a:r>
            <a:r>
              <a:rPr lang="si-LK" sz="2200" dirty="0">
                <a:latin typeface="Cambria" panose="02040503050406030204" pitchFamily="18" charset="0"/>
                <a:ea typeface="Cambria" panose="02040503050406030204" pitchFamily="18" charset="0"/>
              </a:rPr>
              <a:t>, මුද්දර ගාස්තු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</a:p>
          <a:p>
            <a:pPr marL="514350" indent="-514350" algn="l">
              <a:buAutoNum type="romanLcParenBoth"/>
            </a:pPr>
            <a:r>
              <a:rPr lang="si-LK" sz="2200" dirty="0">
                <a:latin typeface="Cambria" panose="02040503050406030204" pitchFamily="18" charset="0"/>
                <a:ea typeface="Cambria" panose="02040503050406030204" pitchFamily="18" charset="0"/>
              </a:rPr>
              <a:t>එකතු කළ අගය මත බද්ද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(VAT)</a:t>
            </a:r>
          </a:p>
          <a:p>
            <a:pPr marL="514350" indent="-514350" algn="l">
              <a:buAutoNum type="romanLcParenBoth"/>
            </a:pPr>
            <a:r>
              <a:rPr lang="si-LK" sz="2200" dirty="0">
                <a:latin typeface="Cambria" panose="02040503050406030204" pitchFamily="18" charset="0"/>
                <a:ea typeface="Cambria" panose="02040503050406030204" pitchFamily="18" charset="0"/>
              </a:rPr>
              <a:t>ආදායම් බදු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D25DC-7141-49F1-B260-C4CD5CE8C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11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8E2F4F-9DB8-4A2E-8676-7679E35CABA2}"/>
              </a:ext>
            </a:extLst>
          </p:cNvPr>
          <p:cNvSpPr/>
          <p:nvPr/>
        </p:nvSpPr>
        <p:spPr>
          <a:xfrm>
            <a:off x="0" y="-202701"/>
            <a:ext cx="12192000" cy="15828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AFF982-90F8-49D5-BFFC-9B9CB8D57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105" y="-106977"/>
            <a:ext cx="10468271" cy="137444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150000"/>
              </a:lnSpc>
            </a:pPr>
            <a:r>
              <a:rPr lang="si-LK" sz="3200" b="1" dirty="0">
                <a:effectLst/>
                <a:latin typeface="Iskoola Pota" panose="020B0502040204020203" pitchFamily="34" charset="0"/>
                <a:ea typeface="Cambria" panose="02040503050406030204" pitchFamily="18" charset="0"/>
                <a:cs typeface="Iskoola Pota" panose="020B0502040204020203" pitchFamily="34" charset="0"/>
              </a:rPr>
              <a:t>ව්‍යාපාර සහ බදු සැලසුම්කරණය</a:t>
            </a:r>
            <a:br>
              <a:rPr lang="en-US" sz="3200" dirty="0">
                <a:latin typeface="Iskoola Pota" panose="020B0502040204020203" pitchFamily="34" charset="0"/>
                <a:cs typeface="Iskoola Pota" panose="020B0502040204020203" pitchFamily="34" charset="0"/>
              </a:rPr>
            </a:br>
            <a:r>
              <a:rPr lang="en-US" sz="3200" dirty="0">
                <a:latin typeface="Iskoola Pota" panose="020B0502040204020203" pitchFamily="34" charset="0"/>
                <a:cs typeface="Iskoola Pota" panose="020B0502040204020203" pitchFamily="34" charset="0"/>
              </a:rPr>
              <a:t>“</a:t>
            </a:r>
            <a:r>
              <a:rPr lang="si-LK" sz="3200" b="1" dirty="0">
                <a:latin typeface="Iskoola Pota" panose="020B0502040204020203" pitchFamily="34" charset="0"/>
                <a:cs typeface="Iskoola Pota" panose="020B0502040204020203" pitchFamily="34" charset="0"/>
              </a:rPr>
              <a:t>ව්‍යාපාරයක්</a:t>
            </a:r>
            <a:r>
              <a:rPr lang="en-US" sz="3200" b="1" dirty="0">
                <a:latin typeface="Iskoola Pota" panose="020B0502040204020203" pitchFamily="34" charset="0"/>
                <a:cs typeface="Iskoola Pota" panose="020B0502040204020203" pitchFamily="34" charset="0"/>
              </a:rPr>
              <a:t>” </a:t>
            </a:r>
            <a:r>
              <a:rPr lang="si-LK" sz="3200" b="1" dirty="0">
                <a:latin typeface="Iskoola Pota" panose="020B0502040204020203" pitchFamily="34" charset="0"/>
                <a:cs typeface="Iskoola Pota" panose="020B0502040204020203" pitchFamily="34" charset="0"/>
              </a:rPr>
              <a:t>යන්න</a:t>
            </a:r>
            <a:r>
              <a:rPr lang="en-US" sz="3200" b="1" dirty="0">
                <a:latin typeface="Iskoola Pota" panose="020B0502040204020203" pitchFamily="34" charset="0"/>
                <a:cs typeface="Iskoola Pota" panose="020B0502040204020203" pitchFamily="34" charset="0"/>
              </a:rPr>
              <a:t> </a:t>
            </a:r>
            <a:r>
              <a:rPr lang="si-LK" sz="3200" b="1" dirty="0">
                <a:latin typeface="Iskoola Pota" panose="020B0502040204020203" pitchFamily="34" charset="0"/>
                <a:cs typeface="Iskoola Pota" panose="020B0502040204020203" pitchFamily="34" charset="0"/>
              </a:rPr>
              <a:t>බදු කෝණයෙන් සහ බදු</a:t>
            </a:r>
            <a:r>
              <a:rPr lang="en-US" sz="3200" b="1" dirty="0">
                <a:latin typeface="Iskoola Pota" panose="020B0502040204020203" pitchFamily="34" charset="0"/>
                <a:cs typeface="Iskoola Pota" panose="020B0502040204020203" pitchFamily="34" charset="0"/>
              </a:rPr>
              <a:t> </a:t>
            </a:r>
            <a:r>
              <a:rPr lang="si-LK" sz="3200" b="1" dirty="0">
                <a:latin typeface="Iskoola Pota" panose="020B0502040204020203" pitchFamily="34" charset="0"/>
                <a:cs typeface="Iskoola Pota" panose="020B0502040204020203" pitchFamily="34" charset="0"/>
              </a:rPr>
              <a:t>වර්ගීකරණයෙන්</a:t>
            </a:r>
            <a:r>
              <a:rPr lang="en-US" sz="3200" b="1" dirty="0">
                <a:latin typeface="Iskoola Pota" panose="020B0502040204020203" pitchFamily="34" charset="0"/>
                <a:cs typeface="Iskoola Pota" panose="020B0502040204020203" pitchFamily="34" charset="0"/>
              </a:rPr>
              <a:t>?</a:t>
            </a:r>
            <a:endParaRPr lang="en-US" sz="3200" b="1" dirty="0">
              <a:latin typeface="Iskoola Pota" panose="020B0502040204020203" pitchFamily="34" charset="0"/>
              <a:ea typeface="Cambria" panose="02040503050406030204" pitchFamily="18" charset="0"/>
              <a:cs typeface="Iskoola Pota" panose="020B050204020402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4E8C6B-F816-4724-93EF-D35D73006BEA}"/>
              </a:ext>
            </a:extLst>
          </p:cNvPr>
          <p:cNvSpPr/>
          <p:nvPr/>
        </p:nvSpPr>
        <p:spPr>
          <a:xfrm>
            <a:off x="0" y="6731880"/>
            <a:ext cx="12192000" cy="206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33F6B450-1775-45A3-BC93-63C12F98E7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748" y="-242281"/>
            <a:ext cx="1692107" cy="174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12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3FD710D-3A4D-4FCC-9399-3C900653B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720" y="1471436"/>
            <a:ext cx="11557789" cy="526044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tabLst>
                <a:tab pos="11369675" algn="l"/>
              </a:tabLst>
            </a:pPr>
            <a:r>
              <a:rPr lang="en-US" sz="2300" i="1" dirty="0"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si-LK" sz="2300" b="1" dirty="0">
                <a:latin typeface="Cambria" panose="02040503050406030204" pitchFamily="18" charset="0"/>
                <a:ea typeface="Cambria" panose="02040503050406030204" pitchFamily="18" charset="0"/>
              </a:rPr>
              <a:t>ව්‍යාපාරයක් පවත්වාගෙන යාමේදී අදාළ වන ප්‍රධාන බදු මොනවාද?</a:t>
            </a:r>
            <a:r>
              <a:rPr lang="en-US" sz="2300" b="1" dirty="0">
                <a:latin typeface="Cambria" panose="02040503050406030204" pitchFamily="18" charset="0"/>
                <a:ea typeface="Cambria" panose="02040503050406030204" pitchFamily="18" charset="0"/>
              </a:rPr>
              <a:t>.......</a:t>
            </a:r>
          </a:p>
          <a:p>
            <a:pPr marL="514350" indent="-514350" algn="l">
              <a:lnSpc>
                <a:spcPct val="100000"/>
              </a:lnSpc>
              <a:buAutoNum type="romanLcParenBoth"/>
            </a:pPr>
            <a:r>
              <a:rPr lang="si-LK" sz="2300" b="1" dirty="0">
                <a:latin typeface="Cambria" panose="02040503050406030204" pitchFamily="18" charset="0"/>
                <a:ea typeface="Cambria" panose="02040503050406030204" pitchFamily="18" charset="0"/>
              </a:rPr>
              <a:t>ආනයන තීරුබදු, සුරාබදු, විවිධ </a:t>
            </a:r>
            <a:r>
              <a:rPr lang="si-LK" sz="2400" dirty="0">
                <a:latin typeface="Cambria" panose="02040503050406030204" pitchFamily="18" charset="0"/>
                <a:ea typeface="Cambria" panose="02040503050406030204" pitchFamily="18" charset="0"/>
              </a:rPr>
              <a:t>ගාස්තු</a:t>
            </a:r>
            <a:r>
              <a:rPr lang="en-US" sz="2300" b="1" dirty="0">
                <a:latin typeface="Cambria" panose="02040503050406030204" pitchFamily="18" charset="0"/>
                <a:ea typeface="Cambria" panose="02040503050406030204" pitchFamily="18" charset="0"/>
              </a:rPr>
              <a:t> (levy)</a:t>
            </a:r>
            <a:r>
              <a:rPr lang="si-LK" sz="2300" b="1" dirty="0">
                <a:latin typeface="Cambria" panose="02040503050406030204" pitchFamily="18" charset="0"/>
                <a:ea typeface="Cambria" panose="02040503050406030204" pitchFamily="18" charset="0"/>
              </a:rPr>
              <a:t>, මුද්දර ගාස්තු 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</a:p>
          <a:p>
            <a:pPr indent="517525" algn="l">
              <a:lnSpc>
                <a:spcPct val="100000"/>
              </a:lnSpc>
            </a:pPr>
            <a:r>
              <a:rPr lang="si-LK" sz="2300" dirty="0">
                <a:latin typeface="Cambria" panose="02040503050406030204" pitchFamily="18" charset="0"/>
                <a:ea typeface="Cambria" panose="02040503050406030204" pitchFamily="18" charset="0"/>
              </a:rPr>
              <a:t>විවිධ අවස්ථා වලදී විවිධ බදු අනුපාත ගණන් යටතේ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514350" indent="-514350" algn="l">
              <a:lnSpc>
                <a:spcPct val="150000"/>
              </a:lnSpc>
              <a:buAutoNum type="romanLcParenBoth"/>
            </a:pPr>
            <a:r>
              <a:rPr lang="en-US" sz="2300" b="1" dirty="0">
                <a:latin typeface="Cambria" panose="02040503050406030204" pitchFamily="18" charset="0"/>
                <a:ea typeface="Cambria" panose="02040503050406030204" pitchFamily="18" charset="0"/>
              </a:rPr>
              <a:t>VAT – </a:t>
            </a:r>
            <a:r>
              <a:rPr lang="si-LK" sz="2300" dirty="0">
                <a:latin typeface="Cambria" panose="02040503050406030204" pitchFamily="18" charset="0"/>
                <a:ea typeface="Cambria" panose="02040503050406030204" pitchFamily="18" charset="0"/>
              </a:rPr>
              <a:t>ආනයන සහ බදු </a:t>
            </a:r>
            <a:r>
              <a:rPr lang="si-LK" sz="2400" dirty="0">
                <a:effectLst/>
                <a:latin typeface="Iskoola Pota" panose="020B0502040204020203" pitchFamily="34" charset="0"/>
                <a:ea typeface="Cambria" panose="02040503050406030204" pitchFamily="18" charset="0"/>
                <a:cs typeface="Iskoola Pota" panose="020B0502040204020203" pitchFamily="34" charset="0"/>
              </a:rPr>
              <a:t>ව</a:t>
            </a:r>
            <a:r>
              <a:rPr lang="si-LK" sz="2400" dirty="0">
                <a:latin typeface="Cambria" panose="02040503050406030204" pitchFamily="18" charset="0"/>
                <a:ea typeface="Cambria" panose="02040503050406030204" pitchFamily="18" charset="0"/>
              </a:rPr>
              <a:t>න</a:t>
            </a:r>
            <a:r>
              <a:rPr lang="en-US" sz="2400" b="1" dirty="0">
                <a:effectLst/>
                <a:latin typeface="Iskoola Pota" panose="020B0502040204020203" pitchFamily="34" charset="0"/>
                <a:ea typeface="Cambria" panose="02040503050406030204" pitchFamily="18" charset="0"/>
                <a:cs typeface="Iskoola Pota" panose="020B0502040204020203" pitchFamily="34" charset="0"/>
              </a:rPr>
              <a:t> </a:t>
            </a:r>
            <a:r>
              <a:rPr lang="si-LK" sz="2300" dirty="0">
                <a:latin typeface="Cambria" panose="02040503050406030204" pitchFamily="18" charset="0"/>
                <a:ea typeface="Cambria" panose="02040503050406030204" pitchFamily="18" charset="0"/>
              </a:rPr>
              <a:t>භාණ්ඩ හා සේවා සැපයීම මත</a:t>
            </a:r>
            <a:r>
              <a:rPr lang="en-US" sz="2300" u="sng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60375" lvl="2" algn="l"/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(a) </a:t>
            </a:r>
            <a:r>
              <a:rPr lang="si-LK" sz="2300" u="sng" dirty="0">
                <a:latin typeface="Cambria" panose="02040503050406030204" pitchFamily="18" charset="0"/>
                <a:ea typeface="Cambria" panose="02040503050406030204" pitchFamily="18" charset="0"/>
              </a:rPr>
              <a:t>ආනයන මත සීමාව</a:t>
            </a:r>
            <a:r>
              <a:rPr lang="si-LK" sz="2300" dirty="0">
                <a:latin typeface="Cambria" panose="02040503050406030204" pitchFamily="18" charset="0"/>
                <a:ea typeface="Cambria" panose="02040503050406030204" pitchFamily="18" charset="0"/>
              </a:rPr>
              <a:t> - අදාළ නොවේ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60375" lvl="2" algn="l"/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(b) </a:t>
            </a:r>
            <a:r>
              <a:rPr lang="si-LK" sz="2300" u="sng" dirty="0">
                <a:latin typeface="Cambria" panose="02040503050406030204" pitchFamily="18" charset="0"/>
                <a:ea typeface="Cambria" panose="02040503050406030204" pitchFamily="18" charset="0"/>
              </a:rPr>
              <a:t>සීමාව</a:t>
            </a:r>
            <a:r>
              <a:rPr lang="si-LK" sz="2300" dirty="0">
                <a:latin typeface="Cambria" panose="02040503050406030204" pitchFamily="18" charset="0"/>
                <a:ea typeface="Cambria" panose="02040503050406030204" pitchFamily="18" charset="0"/>
              </a:rPr>
              <a:t> භාණ්ඩ හා සේවා සැපයීම මත 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si-LK" sz="2400" dirty="0">
                <a:latin typeface="Cambria" panose="02040503050406030204" pitchFamily="18" charset="0"/>
                <a:ea typeface="Cambria" panose="02040503050406030204" pitchFamily="18" charset="0"/>
              </a:rPr>
              <a:t>කාර්තුවකට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300" dirty="0">
                <a:latin typeface="Cambria" panose="02040503050406030204" pitchFamily="18" charset="0"/>
                <a:ea typeface="Cambria" panose="02040503050406030204" pitchFamily="18" charset="0"/>
              </a:rPr>
              <a:t>රු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si-LK" sz="2300" dirty="0">
                <a:latin typeface="Cambria" panose="02040503050406030204" pitchFamily="18" charset="0"/>
                <a:ea typeface="Cambria" panose="02040503050406030204" pitchFamily="18" charset="0"/>
              </a:rPr>
              <a:t> මිලි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si-LK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75</a:t>
            </a:r>
            <a:r>
              <a:rPr lang="si-LK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/ </a:t>
            </a:r>
            <a:r>
              <a:rPr lang="si-LK" sz="2300" dirty="0">
                <a:latin typeface="Cambria" panose="02040503050406030204" pitchFamily="18" charset="0"/>
                <a:ea typeface="Cambria" panose="02040503050406030204" pitchFamily="18" charset="0"/>
              </a:rPr>
              <a:t>වසරකට රු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si-LK" sz="2300" dirty="0">
                <a:latin typeface="Cambria" panose="02040503050406030204" pitchFamily="18" charset="0"/>
                <a:ea typeface="Cambria" panose="02040503050406030204" pitchFamily="18" charset="0"/>
              </a:rPr>
              <a:t> මිලි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si-LK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300.</a:t>
            </a:r>
          </a:p>
          <a:p>
            <a:pPr marL="460375" lvl="2" algn="l"/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(c) </a:t>
            </a:r>
            <a:r>
              <a:rPr lang="si-LK" sz="2300" u="sng" dirty="0">
                <a:latin typeface="Cambria" panose="02040503050406030204" pitchFamily="18" charset="0"/>
                <a:ea typeface="Cambria" panose="02040503050406030204" pitchFamily="18" charset="0"/>
              </a:rPr>
              <a:t>බදු අනුපාත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si-LK" sz="2300" dirty="0">
                <a:latin typeface="Cambria" panose="02040503050406030204" pitchFamily="18" charset="0"/>
                <a:ea typeface="Cambria" panose="02040503050406030204" pitchFamily="18" charset="0"/>
              </a:rPr>
              <a:t>අපනයන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300" dirty="0">
                <a:latin typeface="Cambria" panose="02040503050406030204" pitchFamily="18" charset="0"/>
                <a:ea typeface="Cambria" panose="02040503050406030204" pitchFamily="18" charset="0"/>
              </a:rPr>
              <a:t>මත 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@ 0%, </a:t>
            </a:r>
            <a:r>
              <a:rPr lang="si-LK" sz="2300" dirty="0">
                <a:latin typeface="Cambria" panose="02040503050406030204" pitchFamily="18" charset="0"/>
                <a:ea typeface="Cambria" panose="02040503050406030204" pitchFamily="18" charset="0"/>
              </a:rPr>
              <a:t>මූල්‍යමය සේවා 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@ 15% </a:t>
            </a:r>
            <a:r>
              <a:rPr lang="si-LK" sz="2300" dirty="0">
                <a:latin typeface="Cambria" panose="02040503050406030204" pitchFamily="18" charset="0"/>
                <a:ea typeface="Cambria" panose="02040503050406030204" pitchFamily="18" charset="0"/>
              </a:rPr>
              <a:t>සහ </a:t>
            </a:r>
            <a:r>
              <a:rPr lang="si-LK" sz="2300" b="1" dirty="0">
                <a:latin typeface="Cambria" panose="02040503050406030204" pitchFamily="18" charset="0"/>
                <a:ea typeface="Cambria" panose="02040503050406030204" pitchFamily="18" charset="0"/>
              </a:rPr>
              <a:t>වෙනත්</a:t>
            </a:r>
            <a:r>
              <a:rPr lang="en-US" sz="23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300" b="1" dirty="0">
                <a:latin typeface="Cambria" panose="02040503050406030204" pitchFamily="18" charset="0"/>
                <a:ea typeface="Cambria" panose="02040503050406030204" pitchFamily="18" charset="0"/>
              </a:rPr>
              <a:t>සියල්ල</a:t>
            </a:r>
            <a:r>
              <a:rPr lang="en-US" sz="2300" b="1" dirty="0">
                <a:latin typeface="Cambria" panose="02040503050406030204" pitchFamily="18" charset="0"/>
                <a:ea typeface="Cambria" panose="02040503050406030204" pitchFamily="18" charset="0"/>
              </a:rPr>
              <a:t> @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8%.</a:t>
            </a:r>
          </a:p>
          <a:p>
            <a:pPr marL="514350" indent="-514350" algn="l">
              <a:lnSpc>
                <a:spcPct val="150000"/>
              </a:lnSpc>
              <a:buAutoNum type="romanLcParenBoth"/>
            </a:pPr>
            <a:r>
              <a:rPr lang="si-LK" sz="2300" b="1" dirty="0">
                <a:latin typeface="Cambria" panose="02040503050406030204" pitchFamily="18" charset="0"/>
                <a:ea typeface="Cambria" panose="02040503050406030204" pitchFamily="18" charset="0"/>
              </a:rPr>
              <a:t>ආදායම් බදු</a:t>
            </a:r>
            <a:r>
              <a:rPr lang="en-US" sz="2300" b="1" dirty="0">
                <a:latin typeface="Cambria" panose="02040503050406030204" pitchFamily="18" charset="0"/>
                <a:ea typeface="Cambria" panose="02040503050406030204" pitchFamily="18" charset="0"/>
              </a:rPr>
              <a:t> (IT) – </a:t>
            </a:r>
            <a:r>
              <a:rPr lang="si-LK" sz="2300" dirty="0">
                <a:latin typeface="Cambria" panose="02040503050406030204" pitchFamily="18" charset="0"/>
                <a:ea typeface="Cambria" panose="02040503050406030204" pitchFamily="18" charset="0"/>
              </a:rPr>
              <a:t>බදු ගෙවන්නන් විසින් බදු අය කළ හැකි ලාභය මත (පුද්ගලයින්)</a:t>
            </a:r>
            <a:endParaRPr lang="en-US" sz="23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60325" algn="l">
              <a:buFont typeface="Arial" panose="020B0604020202020204" pitchFamily="34" charset="0"/>
              <a:buAutoNum type="alphaLcParenBoth"/>
            </a:pPr>
            <a:r>
              <a:rPr lang="si-LK" sz="2300" dirty="0">
                <a:latin typeface="Cambria" panose="02040503050406030204" pitchFamily="18" charset="0"/>
                <a:ea typeface="Cambria" panose="02040503050406030204" pitchFamily="18" charset="0"/>
              </a:rPr>
              <a:t>තනි පුද්ගලයන් 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– IT @ 6%, 12%, 18%, 40% &amp; 10% </a:t>
            </a:r>
            <a:r>
              <a:rPr lang="si-LK" sz="2300" dirty="0">
                <a:latin typeface="Cambria" panose="02040503050406030204" pitchFamily="18" charset="0"/>
                <a:ea typeface="Cambria" panose="02040503050406030204" pitchFamily="18" charset="0"/>
              </a:rPr>
              <a:t>ප්‍රාග්ධන ලාභ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300" dirty="0">
                <a:latin typeface="Cambria" panose="02040503050406030204" pitchFamily="18" charset="0"/>
                <a:ea typeface="Cambria" panose="02040503050406030204" pitchFamily="18" charset="0"/>
              </a:rPr>
              <a:t>මත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60325" algn="l">
              <a:buAutoNum type="alphaLcParenBoth"/>
            </a:pPr>
            <a:r>
              <a:rPr lang="si-LK" sz="2300" dirty="0">
                <a:latin typeface="Cambria" panose="02040503050406030204" pitchFamily="18" charset="0"/>
                <a:ea typeface="Cambria" panose="02040503050406030204" pitchFamily="18" charset="0"/>
              </a:rPr>
              <a:t>හවුල්කාරිත්වය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– IT @ 6% </a:t>
            </a:r>
            <a:r>
              <a:rPr lang="si-LK" sz="2300" dirty="0">
                <a:latin typeface="Cambria" panose="02040503050406030204" pitchFamily="18" charset="0"/>
                <a:ea typeface="Cambria" panose="02040503050406030204" pitchFamily="18" charset="0"/>
              </a:rPr>
              <a:t>හවුල්කරුවන් </a:t>
            </a:r>
            <a:r>
              <a:rPr lang="si-LK" sz="2400" dirty="0">
                <a:latin typeface="Cambria" panose="02040503050406030204" pitchFamily="18" charset="0"/>
                <a:ea typeface="Cambria" panose="02040503050406030204" pitchFamily="18" charset="0"/>
              </a:rPr>
              <a:t>සඳහා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300" dirty="0">
                <a:latin typeface="Cambria" panose="02040503050406030204" pitchFamily="18" charset="0"/>
                <a:ea typeface="Cambria" panose="02040503050406030204" pitchFamily="18" charset="0"/>
              </a:rPr>
              <a:t>බදු බැර.</a:t>
            </a:r>
            <a:endParaRPr lang="en-US" sz="23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60325" algn="l">
              <a:buAutoNum type="alphaLcParenBoth"/>
            </a:pPr>
            <a:r>
              <a:rPr lang="si-LK" sz="2300" dirty="0">
                <a:latin typeface="Cambria" panose="02040503050406030204" pitchFamily="18" charset="0"/>
                <a:ea typeface="Cambria" panose="02040503050406030204" pitchFamily="18" charset="0"/>
              </a:rPr>
              <a:t>සමාගම්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- IT @ 14%, 18%, 24%, 40% &amp; 10% </a:t>
            </a:r>
            <a:r>
              <a:rPr lang="si-LK" sz="2300" dirty="0">
                <a:latin typeface="Cambria" panose="02040503050406030204" pitchFamily="18" charset="0"/>
                <a:ea typeface="Cambria" panose="02040503050406030204" pitchFamily="18" charset="0"/>
              </a:rPr>
              <a:t>ප්‍රාග්ධන ලාභ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300" dirty="0">
                <a:latin typeface="Cambria" panose="02040503050406030204" pitchFamily="18" charset="0"/>
                <a:ea typeface="Cambria" panose="02040503050406030204" pitchFamily="18" charset="0"/>
              </a:rPr>
              <a:t>මත</a:t>
            </a:r>
            <a:endParaRPr lang="en-US" sz="23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D25DC-7141-49F1-B260-C4CD5CE8C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12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8E2F4F-9DB8-4A2E-8676-7679E35CABA2}"/>
              </a:ext>
            </a:extLst>
          </p:cNvPr>
          <p:cNvSpPr/>
          <p:nvPr/>
        </p:nvSpPr>
        <p:spPr>
          <a:xfrm>
            <a:off x="0" y="-202701"/>
            <a:ext cx="12192000" cy="15828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4E8C6B-F816-4724-93EF-D35D73006BEA}"/>
              </a:ext>
            </a:extLst>
          </p:cNvPr>
          <p:cNvSpPr/>
          <p:nvPr/>
        </p:nvSpPr>
        <p:spPr>
          <a:xfrm>
            <a:off x="0" y="6731880"/>
            <a:ext cx="12192000" cy="206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33F6B450-1775-45A3-BC93-63C12F98E7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748" y="-242281"/>
            <a:ext cx="1692107" cy="17441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F0437025-7F56-4764-A397-53FFE59982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105" y="-106977"/>
            <a:ext cx="10468271" cy="137444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150000"/>
              </a:lnSpc>
            </a:pPr>
            <a:r>
              <a:rPr lang="si-LK" sz="3200" b="1" dirty="0">
                <a:effectLst/>
                <a:latin typeface="Iskoola Pota" panose="020B0502040204020203" pitchFamily="34" charset="0"/>
                <a:ea typeface="Cambria" panose="02040503050406030204" pitchFamily="18" charset="0"/>
                <a:cs typeface="Iskoola Pota" panose="020B0502040204020203" pitchFamily="34" charset="0"/>
              </a:rPr>
              <a:t>ව්‍යාපාර සහ බදු සැලසුම්කරණය</a:t>
            </a:r>
            <a:br>
              <a:rPr lang="en-US" sz="3200" dirty="0">
                <a:latin typeface="Iskoola Pota" panose="020B0502040204020203" pitchFamily="34" charset="0"/>
                <a:cs typeface="Iskoola Pota" panose="020B0502040204020203" pitchFamily="34" charset="0"/>
              </a:rPr>
            </a:br>
            <a:r>
              <a:rPr lang="en-US" sz="3200" dirty="0">
                <a:latin typeface="Iskoola Pota" panose="020B0502040204020203" pitchFamily="34" charset="0"/>
                <a:cs typeface="Iskoola Pota" panose="020B0502040204020203" pitchFamily="34" charset="0"/>
              </a:rPr>
              <a:t>“</a:t>
            </a:r>
            <a:r>
              <a:rPr lang="si-LK" sz="3200" b="1" dirty="0">
                <a:latin typeface="Iskoola Pota" panose="020B0502040204020203" pitchFamily="34" charset="0"/>
                <a:cs typeface="Iskoola Pota" panose="020B0502040204020203" pitchFamily="34" charset="0"/>
              </a:rPr>
              <a:t>ව්‍යාපාරයක්</a:t>
            </a:r>
            <a:r>
              <a:rPr lang="en-US" sz="3200" b="1" dirty="0">
                <a:latin typeface="Iskoola Pota" panose="020B0502040204020203" pitchFamily="34" charset="0"/>
                <a:cs typeface="Iskoola Pota" panose="020B0502040204020203" pitchFamily="34" charset="0"/>
              </a:rPr>
              <a:t>” </a:t>
            </a:r>
            <a:r>
              <a:rPr lang="si-LK" sz="3200" b="1" dirty="0">
                <a:latin typeface="Iskoola Pota" panose="020B0502040204020203" pitchFamily="34" charset="0"/>
                <a:cs typeface="Iskoola Pota" panose="020B0502040204020203" pitchFamily="34" charset="0"/>
              </a:rPr>
              <a:t>යන්න</a:t>
            </a:r>
            <a:r>
              <a:rPr lang="en-US" sz="3200" b="1" dirty="0">
                <a:latin typeface="Iskoola Pota" panose="020B0502040204020203" pitchFamily="34" charset="0"/>
                <a:cs typeface="Iskoola Pota" panose="020B0502040204020203" pitchFamily="34" charset="0"/>
              </a:rPr>
              <a:t> </a:t>
            </a:r>
            <a:r>
              <a:rPr lang="si-LK" sz="3200" b="1" dirty="0">
                <a:latin typeface="Iskoola Pota" panose="020B0502040204020203" pitchFamily="34" charset="0"/>
                <a:cs typeface="Iskoola Pota" panose="020B0502040204020203" pitchFamily="34" charset="0"/>
              </a:rPr>
              <a:t>බදු කෝණයෙන් සහ බදු</a:t>
            </a:r>
            <a:r>
              <a:rPr lang="en-US" sz="3200" b="1" dirty="0">
                <a:latin typeface="Iskoola Pota" panose="020B0502040204020203" pitchFamily="34" charset="0"/>
                <a:cs typeface="Iskoola Pota" panose="020B0502040204020203" pitchFamily="34" charset="0"/>
              </a:rPr>
              <a:t> </a:t>
            </a:r>
            <a:r>
              <a:rPr lang="si-LK" sz="3200" b="1" dirty="0">
                <a:latin typeface="Iskoola Pota" panose="020B0502040204020203" pitchFamily="34" charset="0"/>
                <a:cs typeface="Iskoola Pota" panose="020B0502040204020203" pitchFamily="34" charset="0"/>
              </a:rPr>
              <a:t>වර්ගීකරණයෙන්</a:t>
            </a:r>
            <a:r>
              <a:rPr lang="en-US" sz="3200" b="1" dirty="0">
                <a:latin typeface="Iskoola Pota" panose="020B0502040204020203" pitchFamily="34" charset="0"/>
                <a:cs typeface="Iskoola Pota" panose="020B0502040204020203" pitchFamily="34" charset="0"/>
              </a:rPr>
              <a:t>?</a:t>
            </a:r>
            <a:endParaRPr lang="en-US" sz="3200" b="1" dirty="0">
              <a:latin typeface="Iskoola Pota" panose="020B0502040204020203" pitchFamily="34" charset="0"/>
              <a:ea typeface="Cambria" panose="02040503050406030204" pitchFamily="18" charset="0"/>
              <a:cs typeface="Iskoola Pot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19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3FD710D-3A4D-4FCC-9399-3C900653B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385" y="1419699"/>
            <a:ext cx="11813367" cy="543396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Aft>
                <a:spcPts val="600"/>
              </a:spcAft>
              <a:tabLst>
                <a:tab pos="3316288" algn="l"/>
                <a:tab pos="11369675" algn="l"/>
              </a:tabLst>
            </a:pP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200" b="1" dirty="0">
                <a:latin typeface="Cambria" panose="02040503050406030204" pitchFamily="18" charset="0"/>
                <a:ea typeface="Cambria" panose="02040503050406030204" pitchFamily="18" charset="0"/>
              </a:rPr>
              <a:t>බදුඅය කළ හැකි ආදායම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= 	</a:t>
            </a:r>
            <a:r>
              <a:rPr lang="si-LK" sz="2200" dirty="0">
                <a:latin typeface="Cambria" panose="02040503050406030204" pitchFamily="18" charset="0"/>
                <a:ea typeface="Cambria" panose="02040503050406030204" pitchFamily="18" charset="0"/>
              </a:rPr>
              <a:t>තක්සේරු කළ හැකි ආදායම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si-LK" sz="2200" dirty="0">
                <a:latin typeface="Cambria" panose="02040503050406030204" pitchFamily="18" charset="0"/>
                <a:ea typeface="Cambria" panose="02040503050406030204" pitchFamily="18" charset="0"/>
              </a:rPr>
              <a:t>සුදුසුකම් </a:t>
            </a:r>
            <a:r>
              <a:rPr lang="si-LK" sz="2200" b="1" dirty="0">
                <a:latin typeface="Cambria" panose="02040503050406030204" pitchFamily="18" charset="0"/>
                <a:ea typeface="Cambria" panose="02040503050406030204" pitchFamily="18" charset="0"/>
              </a:rPr>
              <a:t>ලත්</a:t>
            </a:r>
            <a:r>
              <a:rPr lang="si-LK" sz="2200" dirty="0">
                <a:latin typeface="Cambria" panose="02040503050406030204" pitchFamily="18" charset="0"/>
                <a:ea typeface="Cambria" panose="02040503050406030204" pitchFamily="18" charset="0"/>
              </a:rPr>
              <a:t> ගෙවීම් සහ සහන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spcAft>
                <a:spcPts val="600"/>
              </a:spcAft>
              <a:tabLst>
                <a:tab pos="3316288" algn="l"/>
                <a:tab pos="11369675" algn="l"/>
              </a:tabLst>
            </a:pPr>
            <a:r>
              <a:rPr lang="si-LK" sz="2200" b="1" dirty="0">
                <a:latin typeface="Cambria" panose="02040503050406030204" pitchFamily="18" charset="0"/>
                <a:ea typeface="Cambria" panose="02040503050406030204" pitchFamily="18" charset="0"/>
              </a:rPr>
              <a:t>ශ්‍රී ලංකා පුරවැසි පුද්ගලයින්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- 	</a:t>
            </a:r>
            <a:r>
              <a:rPr lang="si-LK" sz="2200" dirty="0">
                <a:latin typeface="Cambria" panose="02040503050406030204" pitchFamily="18" charset="0"/>
                <a:ea typeface="Cambria" panose="02040503050406030204" pitchFamily="18" charset="0"/>
              </a:rPr>
              <a:t>රු.මිලි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si-LK" sz="2200" dirty="0">
                <a:latin typeface="Cambria" panose="02040503050406030204" pitchFamily="18" charset="0"/>
                <a:ea typeface="Cambria" panose="02040503050406030204" pitchFamily="18" charset="0"/>
              </a:rPr>
              <a:t>3ක පුද්ගලික දීමනාව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si-LK" sz="2200" dirty="0">
                <a:latin typeface="Cambria" panose="02040503050406030204" pitchFamily="18" charset="0"/>
                <a:ea typeface="Cambria" panose="02040503050406030204" pitchFamily="18" charset="0"/>
              </a:rPr>
              <a:t>සුදුසුකම් </a:t>
            </a:r>
            <a:r>
              <a:rPr lang="si-LK" sz="2200" b="1" dirty="0">
                <a:latin typeface="Cambria" panose="02040503050406030204" pitchFamily="18" charset="0"/>
                <a:ea typeface="Cambria" panose="02040503050406030204" pitchFamily="18" charset="0"/>
              </a:rPr>
              <a:t>ලත්</a:t>
            </a:r>
            <a:r>
              <a:rPr lang="si-LK" sz="2200" dirty="0">
                <a:latin typeface="Cambria" panose="02040503050406030204" pitchFamily="18" charset="0"/>
                <a:ea typeface="Cambria" panose="02040503050406030204" pitchFamily="18" charset="0"/>
              </a:rPr>
              <a:t> ගෙවීම් සහ සහන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spcAft>
                <a:spcPts val="600"/>
              </a:spcAft>
              <a:tabLst>
                <a:tab pos="3316288" algn="l"/>
                <a:tab pos="11369675" algn="l"/>
              </a:tabLst>
            </a:pPr>
            <a:r>
              <a:rPr lang="si-LK" sz="2200" b="1" dirty="0">
                <a:latin typeface="Cambria" panose="02040503050406030204" pitchFamily="18" charset="0"/>
                <a:ea typeface="Cambria" panose="02040503050406030204" pitchFamily="18" charset="0"/>
              </a:rPr>
              <a:t>හවුල්කාරිත්වයන්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- 	</a:t>
            </a:r>
            <a:r>
              <a:rPr lang="si-LK" sz="2200" dirty="0">
                <a:latin typeface="Cambria" panose="02040503050406030204" pitchFamily="18" charset="0"/>
                <a:ea typeface="Cambria" panose="02040503050406030204" pitchFamily="18" charset="0"/>
              </a:rPr>
              <a:t>රු.මිලි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.1</a:t>
            </a:r>
            <a:r>
              <a:rPr lang="si-LK" sz="2200" dirty="0">
                <a:latin typeface="Cambria" panose="02040503050406030204" pitchFamily="18" charset="0"/>
                <a:ea typeface="Cambria" panose="02040503050406030204" pitchFamily="18" charset="0"/>
              </a:rPr>
              <a:t>ක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200" dirty="0">
                <a:latin typeface="Cambria" panose="02040503050406030204" pitchFamily="18" charset="0"/>
                <a:ea typeface="Cambria" panose="02040503050406030204" pitchFamily="18" charset="0"/>
              </a:rPr>
              <a:t>බදු රහිත දීමනාව (සහන)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spcAft>
                <a:spcPts val="600"/>
              </a:spcAft>
              <a:tabLst>
                <a:tab pos="3316288" algn="l"/>
                <a:tab pos="11369675" algn="l"/>
              </a:tabLst>
            </a:pPr>
            <a:r>
              <a:rPr lang="si-LK" sz="2200" b="1" dirty="0">
                <a:latin typeface="Cambria" panose="02040503050406030204" pitchFamily="18" charset="0"/>
                <a:ea typeface="Cambria" panose="02040503050406030204" pitchFamily="18" charset="0"/>
              </a:rPr>
              <a:t>සමාගම්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– 	</a:t>
            </a:r>
            <a:r>
              <a:rPr lang="si-LK" sz="2200" dirty="0">
                <a:latin typeface="Cambria" panose="02040503050406030204" pitchFamily="18" charset="0"/>
                <a:ea typeface="Cambria" panose="02040503050406030204" pitchFamily="18" charset="0"/>
              </a:rPr>
              <a:t>එවැනි සහන නැත. නමුත් සුදුසුකම් </a:t>
            </a:r>
            <a:r>
              <a:rPr lang="si-LK" sz="2200" b="1" dirty="0">
                <a:latin typeface="Cambria" panose="02040503050406030204" pitchFamily="18" charset="0"/>
                <a:ea typeface="Cambria" panose="02040503050406030204" pitchFamily="18" charset="0"/>
              </a:rPr>
              <a:t>ලත්</a:t>
            </a:r>
            <a:r>
              <a:rPr lang="si-LK" sz="2200" dirty="0">
                <a:latin typeface="Cambria" panose="02040503050406030204" pitchFamily="18" charset="0"/>
                <a:ea typeface="Cambria" panose="02040503050406030204" pitchFamily="18" charset="0"/>
              </a:rPr>
              <a:t> ගෙවීම්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200" dirty="0">
                <a:latin typeface="Cambria" panose="02040503050406030204" pitchFamily="18" charset="0"/>
                <a:ea typeface="Cambria" panose="02040503050406030204" pitchFamily="18" charset="0"/>
              </a:rPr>
              <a:t>ඉඩ දෙයි.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376613" indent="-3376613" algn="just">
              <a:lnSpc>
                <a:spcPct val="100000"/>
              </a:lnSpc>
              <a:spcAft>
                <a:spcPts val="600"/>
              </a:spcAft>
              <a:tabLst>
                <a:tab pos="3316288" algn="l"/>
                <a:tab pos="3602038" algn="l"/>
                <a:tab pos="11369675" algn="l"/>
              </a:tabLst>
            </a:pPr>
            <a:r>
              <a:rPr lang="si-LK" sz="2200" b="1" dirty="0">
                <a:latin typeface="Cambria" panose="02040503050406030204" pitchFamily="18" charset="0"/>
                <a:ea typeface="Cambria" panose="02040503050406030204" pitchFamily="18" charset="0"/>
              </a:rPr>
              <a:t>තක්සේරු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200" b="1" dirty="0">
                <a:latin typeface="Cambria" panose="02040503050406030204" pitchFamily="18" charset="0"/>
                <a:ea typeface="Cambria" panose="02040503050406030204" pitchFamily="18" charset="0"/>
              </a:rPr>
              <a:t>කළ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200" b="1" dirty="0">
                <a:latin typeface="Cambria" panose="02040503050406030204" pitchFamily="18" charset="0"/>
                <a:ea typeface="Cambria" panose="02040503050406030204" pitchFamily="18" charset="0"/>
              </a:rPr>
              <a:t>හැකි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200" b="1" dirty="0">
                <a:latin typeface="Cambria" panose="02040503050406030204" pitchFamily="18" charset="0"/>
                <a:ea typeface="Cambria" panose="02040503050406030204" pitchFamily="18" charset="0"/>
              </a:rPr>
              <a:t>ආදායම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=  </a:t>
            </a:r>
            <a:r>
              <a:rPr lang="si-LK" sz="2200" dirty="0">
                <a:latin typeface="Cambria" panose="02040503050406030204" pitchFamily="18" charset="0"/>
                <a:ea typeface="Cambria" panose="02040503050406030204" pitchFamily="18" charset="0"/>
              </a:rPr>
              <a:t>රැකියා, ආයෝජන, ව්‍යාපාර සහ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000" dirty="0">
                <a:latin typeface="Cambria" panose="02040503050406030204" pitchFamily="18" charset="0"/>
                <a:ea typeface="Cambria" panose="02040503050406030204" pitchFamily="18" charset="0"/>
              </a:rPr>
              <a:t>වෙනත්</a:t>
            </a:r>
            <a:r>
              <a:rPr lang="si-LK" sz="2200" dirty="0">
                <a:latin typeface="Cambria" panose="02040503050406030204" pitchFamily="18" charset="0"/>
                <a:ea typeface="Cambria" panose="02040503050406030204" pitchFamily="18" charset="0"/>
              </a:rPr>
              <a:t> තක්සේරු කළ හැකි ආදායම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spcAft>
                <a:spcPts val="600"/>
              </a:spcAft>
              <a:tabLst>
                <a:tab pos="3316288" algn="l"/>
                <a:tab pos="11369675" algn="l"/>
              </a:tabLst>
            </a:pPr>
            <a:r>
              <a:rPr lang="si-LK" sz="2200" b="1" dirty="0">
                <a:latin typeface="Cambria" panose="02040503050406030204" pitchFamily="18" charset="0"/>
                <a:ea typeface="Cambria" panose="02040503050406030204" pitchFamily="18" charset="0"/>
              </a:rPr>
              <a:t>ආදායම් බදු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= 	</a:t>
            </a:r>
            <a:r>
              <a:rPr lang="si-LK" sz="2200" dirty="0">
                <a:latin typeface="Cambria" panose="02040503050406030204" pitchFamily="18" charset="0"/>
                <a:ea typeface="Cambria" panose="02040503050406030204" pitchFamily="18" charset="0"/>
              </a:rPr>
              <a:t>(බදු අය කළ හැකි ආදායම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x </a:t>
            </a:r>
            <a:r>
              <a:rPr lang="si-LK" sz="2200" dirty="0">
                <a:latin typeface="Cambria" panose="02040503050406030204" pitchFamily="18" charset="0"/>
                <a:ea typeface="Cambria" panose="02040503050406030204" pitchFamily="18" charset="0"/>
              </a:rPr>
              <a:t>ආදායම් බදු අනුපාතය / ය) - බදු බැර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spcAft>
                <a:spcPts val="600"/>
              </a:spcAft>
              <a:tabLst>
                <a:tab pos="3316288" algn="l"/>
                <a:tab pos="11369675" algn="l"/>
              </a:tabLst>
            </a:pPr>
            <a:r>
              <a:rPr lang="si-LK" sz="2200" b="1" dirty="0">
                <a:latin typeface="Cambria" panose="02040503050406030204" pitchFamily="18" charset="0"/>
                <a:ea typeface="Cambria" panose="02040503050406030204" pitchFamily="18" charset="0"/>
              </a:rPr>
              <a:t>ව්‍යාපාර / ආයෝජන වලින් තක්සේරු කළ හැකි ආදායම 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si-LK" sz="2200" dirty="0">
                <a:latin typeface="Cambria" panose="02040503050406030204" pitchFamily="18" charset="0"/>
                <a:ea typeface="Cambria" panose="02040503050406030204" pitchFamily="18" charset="0"/>
              </a:rPr>
              <a:t>දළ ආදායම - ඉඩදිය හැකි වියදම්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*</a:t>
            </a:r>
          </a:p>
          <a:p>
            <a:pPr marL="3373438" indent="-3373438" algn="just">
              <a:lnSpc>
                <a:spcPct val="100000"/>
              </a:lnSpc>
              <a:spcAft>
                <a:spcPts val="600"/>
              </a:spcAft>
              <a:tabLst>
                <a:tab pos="11369675" algn="l"/>
              </a:tabLst>
            </a:pPr>
            <a:r>
              <a:rPr lang="si-LK" sz="2200" b="1" dirty="0">
                <a:latin typeface="Cambria" panose="02040503050406030204" pitchFamily="18" charset="0"/>
                <a:ea typeface="Cambria" panose="02040503050406030204" pitchFamily="18" charset="0"/>
              </a:rPr>
              <a:t>ඉඩදිය හැකි වියදම 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si-LK" sz="2200" dirty="0">
                <a:latin typeface="Cambria" panose="02040503050406030204" pitchFamily="18" charset="0"/>
                <a:ea typeface="Cambria" panose="02040503050406030204" pitchFamily="18" charset="0"/>
              </a:rPr>
              <a:t>ආදායම් ස්වභාවය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* + </a:t>
            </a:r>
            <a:r>
              <a:rPr lang="si-LK" sz="2200" dirty="0">
                <a:latin typeface="Cambria" panose="02040503050406030204" pitchFamily="18" charset="0"/>
                <a:ea typeface="Cambria" panose="02040503050406030204" pitchFamily="18" charset="0"/>
              </a:rPr>
              <a:t>විශේෂයෙන් ඉඩ දී ඇති ප්‍රාග්ධන ස්වභාවය සහ වැඩි දියුණු කළ වියදම් තිබේ නම් (කෘෂිකර්මාන්තය ආරම්භක වියදම්, පර්යේෂණ සහ සංවර්ධනය).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373438" indent="-3373438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>
                <a:tab pos="11369675" algn="l"/>
              </a:tabLst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si-LK" sz="2200" i="1" dirty="0">
                <a:latin typeface="Cambria" panose="02040503050406030204" pitchFamily="18" charset="0"/>
                <a:ea typeface="Cambria" panose="02040503050406030204" pitchFamily="18" charset="0"/>
              </a:rPr>
              <a:t>ආදායම් ජනනය කිරීම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200" i="1" dirty="0">
                <a:latin typeface="Cambria" panose="02040503050406030204" pitchFamily="18" charset="0"/>
                <a:ea typeface="Cambria" panose="02040503050406030204" pitchFamily="18" charset="0"/>
              </a:rPr>
              <a:t>සඳහා වැය වූ ප්‍රමාණය</a:t>
            </a:r>
            <a:r>
              <a:rPr lang="en-US" sz="22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(Sec. 11)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D25DC-7141-49F1-B260-C4CD5CE8C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13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8E2F4F-9DB8-4A2E-8676-7679E35CABA2}"/>
              </a:ext>
            </a:extLst>
          </p:cNvPr>
          <p:cNvSpPr/>
          <p:nvPr/>
        </p:nvSpPr>
        <p:spPr>
          <a:xfrm>
            <a:off x="0" y="-202701"/>
            <a:ext cx="12192000" cy="15828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AFF982-90F8-49D5-BFFC-9B9CB8D57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105" y="-106977"/>
            <a:ext cx="10388758" cy="137444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150000"/>
              </a:lnSpc>
            </a:pPr>
            <a:r>
              <a:rPr lang="si-LK" sz="3200" b="1" dirty="0">
                <a:effectLst/>
                <a:latin typeface="Iskoola Pota" panose="020B0502040204020203" pitchFamily="34" charset="0"/>
                <a:ea typeface="Cambria" panose="02040503050406030204" pitchFamily="18" charset="0"/>
                <a:cs typeface="Iskoola Pota" panose="020B0502040204020203" pitchFamily="34" charset="0"/>
              </a:rPr>
              <a:t>ව්‍යාපාර සහ බදු සැලසුම්කරණය</a:t>
            </a:r>
            <a:br>
              <a:rPr lang="en-US" sz="2800" dirty="0">
                <a:latin typeface="Monotype Corsiva" panose="03010101010201010101" pitchFamily="66" charset="0"/>
              </a:rPr>
            </a:br>
            <a:r>
              <a:rPr lang="si-LK" sz="3200" b="1" dirty="0">
                <a:latin typeface="Cambria" panose="02040503050406030204" pitchFamily="18" charset="0"/>
              </a:rPr>
              <a:t>විවිධ බදු ගෙවන්නන් මත ආදායම් බදු ගණනය කිරීම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  <a:cs typeface="AngsanaUPC" panose="02020603050405020304" pitchFamily="18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4E8C6B-F816-4724-93EF-D35D73006BEA}"/>
              </a:ext>
            </a:extLst>
          </p:cNvPr>
          <p:cNvSpPr/>
          <p:nvPr/>
        </p:nvSpPr>
        <p:spPr>
          <a:xfrm>
            <a:off x="0" y="6731880"/>
            <a:ext cx="12192000" cy="206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33F6B450-1775-45A3-BC93-63C12F98E7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748" y="-242281"/>
            <a:ext cx="1692107" cy="174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37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3FD710D-3A4D-4FCC-9399-3C900653B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105" y="1487705"/>
            <a:ext cx="11557789" cy="5065598"/>
          </a:xfrm>
        </p:spPr>
        <p:txBody>
          <a:bodyPr>
            <a:noAutofit/>
          </a:bodyPr>
          <a:lstStyle/>
          <a:p>
            <a:pPr marL="182880" algn="just">
              <a:lnSpc>
                <a:spcPct val="100000"/>
              </a:lnSpc>
              <a:tabLst>
                <a:tab pos="11369675" algn="l"/>
              </a:tabLst>
            </a:pPr>
            <a:r>
              <a:rPr lang="si-LK" sz="2300" b="1" u="sng" dirty="0">
                <a:latin typeface="Cambria" panose="02040503050406030204" pitchFamily="18" charset="0"/>
                <a:ea typeface="Cambria" panose="02040503050406030204" pitchFamily="18" charset="0"/>
              </a:rPr>
              <a:t>සුළු හා මධ්‍ය පරිමාණ ව්‍යාපාර</a:t>
            </a:r>
            <a:r>
              <a:rPr lang="en-US" sz="2300" b="1" u="sng" dirty="0">
                <a:latin typeface="Cambria" panose="02040503050406030204" pitchFamily="18" charset="0"/>
                <a:ea typeface="Cambria" panose="02040503050406030204" pitchFamily="18" charset="0"/>
              </a:rPr>
              <a:t> (SME) –</a:t>
            </a:r>
          </a:p>
          <a:p>
            <a:pPr marL="18288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r>
              <a:rPr lang="si-LK" sz="2300" dirty="0">
                <a:latin typeface="Cambria" panose="02040503050406030204" pitchFamily="18" charset="0"/>
                <a:ea typeface="Cambria" panose="02040503050406030204" pitchFamily="18" charset="0"/>
              </a:rPr>
              <a:t>සමාගම් නොවන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300" dirty="0">
                <a:latin typeface="Cambria" panose="02040503050406030204" pitchFamily="18" charset="0"/>
                <a:ea typeface="Cambria" panose="02040503050406030204" pitchFamily="18" charset="0"/>
              </a:rPr>
              <a:t>ව්‍යාපාරවල පොලී වියදම් හිමිකම් සීමාවන්ට යටත් නොවේ.</a:t>
            </a:r>
            <a:endParaRPr lang="en-US" sz="23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8288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PAYE </a:t>
            </a:r>
            <a:r>
              <a:rPr lang="si-LK" sz="2300" dirty="0">
                <a:latin typeface="Cambria" panose="02040503050406030204" pitchFamily="18" charset="0"/>
                <a:ea typeface="Cambria" panose="02040503050406030204" pitchFamily="18" charset="0"/>
              </a:rPr>
              <a:t>අහෝසි කිරීම සුළු හා මධ්‍ය පරිමාණ ව්‍යාපාරයන්ට සහනයක් වේ (කෙසේ වෙතත්, සේවකයින්ට 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APIT </a:t>
            </a:r>
            <a:r>
              <a:rPr lang="si-LK" sz="2300" dirty="0">
                <a:latin typeface="Cambria" panose="02040503050406030204" pitchFamily="18" charset="0"/>
                <a:ea typeface="Cambria" panose="02040503050406030204" pitchFamily="18" charset="0"/>
              </a:rPr>
              <a:t>සඳහා ඉල්ලීමක් කළ හැකිය)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18288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r>
              <a:rPr lang="si-LK" sz="2300" u="sng" dirty="0">
                <a:latin typeface="Cambria" panose="02040503050406030204" pitchFamily="18" charset="0"/>
                <a:ea typeface="Cambria" panose="02040503050406030204" pitchFamily="18" charset="0"/>
              </a:rPr>
              <a:t>නේවාසිකයින්ට</a:t>
            </a:r>
            <a:r>
              <a:rPr lang="si-LK" sz="2300" dirty="0">
                <a:latin typeface="Cambria" panose="02040503050406030204" pitchFamily="18" charset="0"/>
                <a:ea typeface="Cambria" panose="02040503050406030204" pitchFamily="18" charset="0"/>
              </a:rPr>
              <a:t> ගෙවීම් මත වෙනත් බොහෝ 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WHT </a:t>
            </a:r>
            <a:r>
              <a:rPr lang="si-LK" sz="2300" dirty="0">
                <a:latin typeface="Cambria" panose="02040503050406030204" pitchFamily="18" charset="0"/>
                <a:ea typeface="Cambria" panose="02040503050406030204" pitchFamily="18" charset="0"/>
              </a:rPr>
              <a:t>අහෝසි කිරීම සුළු හා මධ්‍ය පරිමාණ ව්‍යාපාරයට සහනයක් වේ.</a:t>
            </a:r>
            <a:endParaRPr lang="en-US" sz="23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8288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r>
              <a:rPr lang="si-LK" sz="2300" dirty="0">
                <a:latin typeface="Cambria" panose="02040503050406030204" pitchFamily="18" charset="0"/>
                <a:ea typeface="Cambria" panose="02040503050406030204" pitchFamily="18" charset="0"/>
              </a:rPr>
              <a:t>ආයෝජනයට එරෙහිව ව්‍යාපාර පාඩු පියවා ගැනීමේ හැකියාව සුළු හා මධ්‍ය පරිමාණ ව්‍යාපාරයට සහනයක් වේ.</a:t>
            </a:r>
            <a:endParaRPr lang="en-US" sz="23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8288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r>
              <a:rPr lang="si-LK" sz="2300" dirty="0">
                <a:latin typeface="Cambria" panose="02040503050406030204" pitchFamily="18" charset="0"/>
                <a:ea typeface="Cambria" panose="02040503050406030204" pitchFamily="18" charset="0"/>
              </a:rPr>
              <a:t>මුළු තක්සේරු කළ හැකි ආදායමෙන් සුදුසුකම් සහිත ගෙවීම් හිලවු කිරීමේ හැකියාව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18288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r>
              <a:rPr lang="si-LK" sz="2300" dirty="0">
                <a:latin typeface="Cambria" panose="02040503050406030204" pitchFamily="18" charset="0"/>
                <a:ea typeface="Cambria" panose="02040503050406030204" pitchFamily="18" charset="0"/>
              </a:rPr>
              <a:t>සුළු හා මධ්‍ය පරිමාණ ව්‍යාපාරයේ බදු අය කළ හැකි ආදායම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si-LK" sz="2300" dirty="0">
                <a:latin typeface="Cambria" panose="02040503050406030204" pitchFamily="18" charset="0"/>
                <a:ea typeface="Cambria" panose="02040503050406030204" pitchFamily="18" charset="0"/>
              </a:rPr>
              <a:t> 14% ක බද්දකට යටත් වේ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18288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r>
              <a:rPr lang="si-LK" sz="2300" dirty="0">
                <a:latin typeface="Cambria" panose="02040503050406030204" pitchFamily="18" charset="0"/>
                <a:ea typeface="Cambria" panose="02040503050406030204" pitchFamily="18" charset="0"/>
              </a:rPr>
              <a:t>ඕනෑම ගෙවනලද ස්වයං තක්සේරු ආදායම් බදු ගෙවීමක්, 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ESC </a:t>
            </a:r>
            <a:r>
              <a:rPr lang="si-LK" sz="2300" dirty="0">
                <a:latin typeface="Cambria" panose="02040503050406030204" pitchFamily="18" charset="0"/>
                <a:ea typeface="Cambria" panose="02040503050406030204" pitchFamily="18" charset="0"/>
              </a:rPr>
              <a:t>සහ 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WHT </a:t>
            </a:r>
            <a:r>
              <a:rPr lang="si-LK" sz="2300" dirty="0">
                <a:latin typeface="Cambria" panose="02040503050406030204" pitchFamily="18" charset="0"/>
                <a:ea typeface="Cambria" panose="02040503050406030204" pitchFamily="18" charset="0"/>
              </a:rPr>
              <a:t>බදු බැර ලෙස ඉඩ දෙයි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D25DC-7141-49F1-B260-C4CD5CE8C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14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8E2F4F-9DB8-4A2E-8676-7679E35CABA2}"/>
              </a:ext>
            </a:extLst>
          </p:cNvPr>
          <p:cNvSpPr/>
          <p:nvPr/>
        </p:nvSpPr>
        <p:spPr>
          <a:xfrm>
            <a:off x="0" y="-202701"/>
            <a:ext cx="12192000" cy="15828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AFF982-90F8-49D5-BFFC-9B9CB8D57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105" y="-106977"/>
            <a:ext cx="10182788" cy="137444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150000"/>
              </a:lnSpc>
            </a:pPr>
            <a:r>
              <a:rPr lang="si-LK" sz="3200" b="1" dirty="0">
                <a:effectLst/>
                <a:latin typeface="Iskoola Pota" panose="020B0502040204020203" pitchFamily="34" charset="0"/>
                <a:ea typeface="Cambria" panose="02040503050406030204" pitchFamily="18" charset="0"/>
                <a:cs typeface="Iskoola Pota" panose="020B0502040204020203" pitchFamily="34" charset="0"/>
              </a:rPr>
              <a:t>ව්‍යාපාර සහ බදු සැලසුම්කරණය</a:t>
            </a:r>
            <a:br>
              <a:rPr lang="en-US" sz="3200" dirty="0">
                <a:latin typeface="Monotype Corsiva" panose="03010101010201010101" pitchFamily="66" charset="0"/>
              </a:rPr>
            </a:br>
            <a:r>
              <a:rPr lang="si-LK" sz="3200" b="1" dirty="0">
                <a:latin typeface="Cambria" panose="02040503050406030204" pitchFamily="18" charset="0"/>
              </a:rPr>
              <a:t>බදු සහන / ප්‍රතිලාභ සහ සැලසුම් - සුළු හා මධ්‍ය පරිමාණ ව්‍යාපාර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  <a:cs typeface="AngsanaUPC" panose="02020603050405020304" pitchFamily="18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4E8C6B-F816-4724-93EF-D35D73006BEA}"/>
              </a:ext>
            </a:extLst>
          </p:cNvPr>
          <p:cNvSpPr/>
          <p:nvPr/>
        </p:nvSpPr>
        <p:spPr>
          <a:xfrm>
            <a:off x="0" y="6731880"/>
            <a:ext cx="12192000" cy="206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33F6B450-1775-45A3-BC93-63C12F98E7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748" y="-242281"/>
            <a:ext cx="1692107" cy="174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631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3FD710D-3A4D-4FCC-9399-3C900653B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105" y="1487705"/>
            <a:ext cx="11557789" cy="506559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tabLst>
                <a:tab pos="11369675" algn="l"/>
              </a:tabLst>
            </a:pPr>
            <a:r>
              <a:rPr lang="si-LK" sz="2300" b="1" u="sng" dirty="0">
                <a:latin typeface="Cambria" panose="02040503050406030204" pitchFamily="18" charset="0"/>
                <a:ea typeface="Cambria" panose="02040503050406030204" pitchFamily="18" charset="0"/>
              </a:rPr>
              <a:t>තනි පුද්ගල ව්‍යාපාර </a:t>
            </a:r>
            <a:r>
              <a:rPr lang="en-US" sz="2300" b="1" u="sng" dirty="0">
                <a:latin typeface="Cambria" panose="02040503050406030204" pitchFamily="18" charset="0"/>
                <a:ea typeface="Cambria" panose="02040503050406030204" pitchFamily="18" charset="0"/>
              </a:rPr>
              <a:t>SMEs </a:t>
            </a:r>
            <a:r>
              <a:rPr lang="en-US" sz="2300" b="1" dirty="0">
                <a:latin typeface="Cambria" panose="02040503050406030204" pitchFamily="18" charset="0"/>
                <a:ea typeface="Cambria" panose="02040503050406030204" pitchFamily="18" charset="0"/>
              </a:rPr>
              <a:t>–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WHT </a:t>
            </a:r>
            <a:r>
              <a:rPr lang="si-LK" sz="2300" dirty="0">
                <a:latin typeface="Cambria" panose="02040503050406030204" pitchFamily="18" charset="0"/>
                <a:ea typeface="Cambria" panose="02040503050406030204" pitchFamily="18" charset="0"/>
              </a:rPr>
              <a:t>බොහෝමයක් අහෝසි කිරීම. (කෙසේ වෙතත්, පුද්ගලයන්ට තම ලැබීම් වලින් 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AIT </a:t>
            </a:r>
            <a:r>
              <a:rPr lang="si-LK" sz="2300" dirty="0">
                <a:latin typeface="Cambria" panose="02040503050406030204" pitchFamily="18" charset="0"/>
                <a:ea typeface="Cambria" panose="02040503050406030204" pitchFamily="18" charset="0"/>
              </a:rPr>
              <a:t>අඩු කරන ලෙස ඇතැම් ආයතනවලට උපදෙස් දිය හැකිය. උදා: පොළිය, කුලිය)</a:t>
            </a:r>
            <a:endParaRPr lang="en-US" sz="23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r>
              <a:rPr lang="si-LK" sz="2300" dirty="0">
                <a:latin typeface="Cambria" panose="02040503050406030204" pitchFamily="18" charset="0"/>
                <a:ea typeface="Cambria" panose="02040503050406030204" pitchFamily="18" charset="0"/>
              </a:rPr>
              <a:t>ව්‍යාපාර අලාභය ආයෝජන ආදායමෙන් හිලවු කළ හැකිය. 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Sec.</a:t>
            </a:r>
            <a:r>
              <a:rPr lang="si-LK" sz="2300" dirty="0">
                <a:latin typeface="Cambria" panose="02040503050406030204" pitchFamily="18" charset="0"/>
                <a:ea typeface="Cambria" panose="02040503050406030204" pitchFamily="18" charset="0"/>
              </a:rPr>
              <a:t>19</a:t>
            </a:r>
            <a:endParaRPr lang="en-US" sz="23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r>
              <a:rPr lang="si-LK" sz="2300" dirty="0">
                <a:latin typeface="Cambria" panose="02040503050406030204" pitchFamily="18" charset="0"/>
                <a:ea typeface="Cambria" panose="02040503050406030204" pitchFamily="18" charset="0"/>
              </a:rPr>
              <a:t>2020/21 සඳහා ලබා ගත හැකි සහන:</a:t>
            </a:r>
            <a:endParaRPr lang="en-US" sz="23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38138" algn="just">
              <a:lnSpc>
                <a:spcPct val="100000"/>
              </a:lnSpc>
              <a:tabLst>
                <a:tab pos="11369675" algn="l"/>
              </a:tabLst>
            </a:pP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si-LK" sz="2300" dirty="0">
                <a:latin typeface="Cambria" panose="02040503050406030204" pitchFamily="18" charset="0"/>
                <a:ea typeface="Cambria" panose="02040503050406030204" pitchFamily="18" charset="0"/>
              </a:rPr>
              <a:t>රු.මිලි 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si-LK" sz="2300" dirty="0">
                <a:latin typeface="Cambria" panose="02040503050406030204" pitchFamily="18" charset="0"/>
                <a:ea typeface="Cambria" panose="02040503050406030204" pitchFamily="18" charset="0"/>
              </a:rPr>
              <a:t> ක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300" dirty="0">
                <a:latin typeface="Cambria" panose="02040503050406030204" pitchFamily="18" charset="0"/>
                <a:ea typeface="Cambria" panose="02040503050406030204" pitchFamily="18" charset="0"/>
              </a:rPr>
              <a:t>පුද්ගලික දීමනාව</a:t>
            </a:r>
            <a:endParaRPr lang="en-US" sz="23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38138" algn="just">
              <a:lnSpc>
                <a:spcPct val="100000"/>
              </a:lnSpc>
              <a:tabLst>
                <a:tab pos="11369675" algn="l"/>
              </a:tabLst>
            </a:pP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si-LK" sz="2300" dirty="0">
                <a:latin typeface="Cambria" panose="02040503050406030204" pitchFamily="18" charset="0"/>
                <a:ea typeface="Cambria" panose="02040503050406030204" pitchFamily="18" charset="0"/>
              </a:rPr>
              <a:t>වියදම් සහන රු. මිලි 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1.2 </a:t>
            </a:r>
            <a:r>
              <a:rPr lang="si-LK" sz="2300" dirty="0">
                <a:latin typeface="Cambria" panose="02040503050406030204" pitchFamily="18" charset="0"/>
                <a:ea typeface="Cambria" panose="02040503050406030204" pitchFamily="18" charset="0"/>
              </a:rPr>
              <a:t>දක්වා</a:t>
            </a:r>
            <a:endParaRPr lang="en-US" sz="23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38138" algn="just">
              <a:lnSpc>
                <a:spcPct val="100000"/>
              </a:lnSpc>
              <a:tabLst>
                <a:tab pos="11369675" algn="l"/>
              </a:tabLst>
            </a:pPr>
            <a:r>
              <a:rPr lang="si-LK" sz="2300" dirty="0">
                <a:latin typeface="Cambria" panose="02040503050406030204" pitchFamily="18" charset="0"/>
                <a:ea typeface="Cambria" panose="02040503050406030204" pitchFamily="18" charset="0"/>
              </a:rPr>
              <a:t>සුදුසුකම් ලත් ගෙවීම් සහ වෙනත් සහන</a:t>
            </a:r>
            <a:endParaRPr lang="en-US" sz="23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38138" algn="just">
              <a:lnSpc>
                <a:spcPct val="100000"/>
              </a:lnSpc>
              <a:tabLst>
                <a:tab pos="11369675" algn="l"/>
              </a:tabLst>
            </a:pPr>
            <a:r>
              <a:rPr lang="si-LK" sz="2400" dirty="0">
                <a:latin typeface="Cambria" panose="02040503050406030204" pitchFamily="18" charset="0"/>
                <a:ea typeface="Cambria" panose="02040503050406030204" pitchFamily="18" charset="0"/>
              </a:rPr>
              <a:t>බදු පදනම පුළුල් කිරීම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si-LK" sz="2400" dirty="0">
                <a:latin typeface="Cambria" panose="02040503050406030204" pitchFamily="18" charset="0"/>
                <a:ea typeface="Cambria" panose="02040503050406030204" pitchFamily="18" charset="0"/>
              </a:rPr>
              <a:t>රු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si-LK" sz="2400" dirty="0">
                <a:latin typeface="Cambria" panose="02040503050406030204" pitchFamily="18" charset="0"/>
                <a:ea typeface="Cambria" panose="02040503050406030204" pitchFamily="18" charset="0"/>
              </a:rPr>
              <a:t> මිලි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si-LK" sz="2400" dirty="0">
                <a:latin typeface="Cambria" panose="02040503050406030204" pitchFamily="18" charset="0"/>
                <a:ea typeface="Cambria" panose="02040503050406030204" pitchFamily="18" charset="0"/>
              </a:rPr>
              <a:t> 3 එක් පුද්ගලයෙකුට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si-LK" sz="2400" dirty="0">
                <a:latin typeface="Cambria" panose="02040503050406030204" pitchFamily="18" charset="0"/>
                <a:ea typeface="Cambria" panose="02040503050406030204" pitchFamily="18" charset="0"/>
              </a:rPr>
              <a:t>සහ අනුපාතයන් 3 ක් හඳුන්වා දීම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(6%, 12% &amp; 18%).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r>
              <a:rPr lang="si-LK" sz="2300" dirty="0">
                <a:latin typeface="Cambria" panose="02040503050406030204" pitchFamily="18" charset="0"/>
                <a:ea typeface="Cambria" panose="02040503050406030204" pitchFamily="18" charset="0"/>
              </a:rPr>
              <a:t>අඩු කරන ලද ඕනෑම බද්දක් බදු බැර ලෙස හිලවු කළ හැකිය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. (</a:t>
            </a:r>
            <a:r>
              <a:rPr lang="en-US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Eg</a:t>
            </a:r>
            <a:r>
              <a:rPr lang="en-US" sz="2300" dirty="0">
                <a:latin typeface="Cambria" panose="02040503050406030204" pitchFamily="18" charset="0"/>
                <a:ea typeface="Cambria" panose="02040503050406030204" pitchFamily="18" charset="0"/>
              </a:rPr>
              <a:t>: APIT, AIT)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D25DC-7141-49F1-B260-C4CD5CE8C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15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8E2F4F-9DB8-4A2E-8676-7679E35CABA2}"/>
              </a:ext>
            </a:extLst>
          </p:cNvPr>
          <p:cNvSpPr/>
          <p:nvPr/>
        </p:nvSpPr>
        <p:spPr>
          <a:xfrm>
            <a:off x="0" y="-202701"/>
            <a:ext cx="12192000" cy="15828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AFF982-90F8-49D5-BFFC-9B9CB8D57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105" y="-106977"/>
            <a:ext cx="10275168" cy="137444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150000"/>
              </a:lnSpc>
            </a:pPr>
            <a:r>
              <a:rPr lang="si-LK" sz="3000" b="1" dirty="0">
                <a:effectLst/>
                <a:latin typeface="Iskoola Pota" panose="020B0502040204020203" pitchFamily="34" charset="0"/>
                <a:ea typeface="Cambria" panose="02040503050406030204" pitchFamily="18" charset="0"/>
                <a:cs typeface="Iskoola Pota" panose="020B0502040204020203" pitchFamily="34" charset="0"/>
              </a:rPr>
              <a:t>ව්‍යාපාර සහ බදු සැලසුම්කරණය</a:t>
            </a:r>
            <a:br>
              <a:rPr lang="en-US" sz="3000" dirty="0">
                <a:latin typeface="Monotype Corsiva" panose="03010101010201010101" pitchFamily="66" charset="0"/>
              </a:rPr>
            </a:br>
            <a:r>
              <a:rPr lang="si-LK" sz="3000" b="1" dirty="0">
                <a:latin typeface="Cambria" panose="02040503050406030204" pitchFamily="18" charset="0"/>
              </a:rPr>
              <a:t>බදු සහන / ප්‍රතිලාභ සහ සැලසුම් - සුළු හා මධ්‍ය පරිමාණ ව්‍යාපාර</a:t>
            </a:r>
            <a:r>
              <a:rPr lang="en-US" sz="3000" b="1" dirty="0">
                <a:latin typeface="Cambria" panose="02040503050406030204" pitchFamily="18" charset="0"/>
              </a:rPr>
              <a:t>…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  <a:cs typeface="AngsanaUPC" panose="02020603050405020304" pitchFamily="18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4E8C6B-F816-4724-93EF-D35D73006BEA}"/>
              </a:ext>
            </a:extLst>
          </p:cNvPr>
          <p:cNvSpPr/>
          <p:nvPr/>
        </p:nvSpPr>
        <p:spPr>
          <a:xfrm>
            <a:off x="0" y="6731880"/>
            <a:ext cx="12192000" cy="206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33F6B450-1775-45A3-BC93-63C12F98E7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748" y="-242281"/>
            <a:ext cx="1692107" cy="174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765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3FD710D-3A4D-4FCC-9399-3C900653B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105" y="1487705"/>
            <a:ext cx="11557789" cy="506559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tabLst>
                <a:tab pos="11369675" algn="l"/>
              </a:tabLst>
            </a:pPr>
            <a:r>
              <a:rPr lang="si-LK" sz="2200" b="1" dirty="0">
                <a:latin typeface="Cambria" panose="02040503050406030204" pitchFamily="18" charset="0"/>
                <a:ea typeface="Cambria" panose="02040503050406030204" pitchFamily="18" charset="0"/>
              </a:rPr>
              <a:t>තනි පුද්ගලයෙක් ඇතුළු ඕනෑම බදු ගෙවන්නෙක්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–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r>
              <a:rPr lang="si-LK" sz="2200" dirty="0">
                <a:latin typeface="Cambria" panose="02040503050406030204" pitchFamily="18" charset="0"/>
                <a:ea typeface="Cambria" panose="02040503050406030204" pitchFamily="18" charset="0"/>
              </a:rPr>
              <a:t>සෑම පුද්ගලයෙකුම එම වර්ෂය සඳහා ආදායම් බදු වගකීම තක්සේරු කළ යුතු අතර කාර්තුමය ගෙවීම් (ස්වයං තක්සේරු පදනම) පහත පරිදි කළ යුතුය;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87388" indent="-290513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1369675" algn="l"/>
              </a:tabLst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n-US" sz="2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st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Q by 15</a:t>
            </a:r>
            <a:r>
              <a:rPr lang="en-US" sz="2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200" dirty="0">
                <a:latin typeface="Cambria" panose="02040503050406030204" pitchFamily="18" charset="0"/>
                <a:ea typeface="Cambria" panose="02040503050406030204" pitchFamily="18" charset="0"/>
              </a:rPr>
              <a:t>අගෝස්තු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,  (</a:t>
            </a:r>
            <a:r>
              <a:rPr lang="si-LK" sz="2200" dirty="0">
                <a:latin typeface="Cambria" panose="02040503050406030204" pitchFamily="18" charset="0"/>
                <a:ea typeface="Cambria" panose="02040503050406030204" pitchFamily="18" charset="0"/>
              </a:rPr>
              <a:t>ඇස්තමේන්තුගත බදු වාර්තා ද ගොනු කළ යුතුය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687388" indent="-290513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1369675" algn="l"/>
              </a:tabLst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nd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Q by 15</a:t>
            </a:r>
            <a:r>
              <a:rPr lang="en-US" sz="2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200" dirty="0">
                <a:latin typeface="Cambria" panose="02040503050406030204" pitchFamily="18" charset="0"/>
                <a:ea typeface="Cambria" panose="02040503050406030204" pitchFamily="18" charset="0"/>
              </a:rPr>
              <a:t>නොවැම්බර්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</a:p>
          <a:p>
            <a:pPr marL="687388" indent="-290513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1369675" algn="l"/>
              </a:tabLst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rd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Q by 15</a:t>
            </a:r>
            <a:r>
              <a:rPr lang="en-US" sz="2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200" dirty="0">
                <a:latin typeface="Cambria" panose="02040503050406030204" pitchFamily="18" charset="0"/>
                <a:ea typeface="Cambria" panose="02040503050406030204" pitchFamily="18" charset="0"/>
              </a:rPr>
              <a:t>පෙබරවාරි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&amp; </a:t>
            </a:r>
          </a:p>
          <a:p>
            <a:pPr marL="687388" indent="-290513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1369675" algn="l"/>
              </a:tabLst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en-US" sz="2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Q by 15</a:t>
            </a:r>
            <a:r>
              <a:rPr lang="en-US" sz="2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200" dirty="0">
                <a:latin typeface="Cambria" panose="02040503050406030204" pitchFamily="18" charset="0"/>
                <a:ea typeface="Cambria" panose="02040503050406030204" pitchFamily="18" charset="0"/>
              </a:rPr>
              <a:t>මැයි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, </a:t>
            </a:r>
            <a:r>
              <a:rPr lang="si-LK" sz="2200" dirty="0">
                <a:latin typeface="Cambria" panose="02040503050406030204" pitchFamily="18" charset="0"/>
                <a:ea typeface="Cambria" panose="02040503050406030204" pitchFamily="18" charset="0"/>
              </a:rPr>
              <a:t>ඊළඟ තක්සේරු වර්ෂයේ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87388" indent="-290513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1369675" algn="l"/>
              </a:tabLst>
            </a:pPr>
            <a:r>
              <a:rPr lang="si-LK" sz="2200" dirty="0">
                <a:latin typeface="Cambria" panose="02040503050406030204" pitchFamily="18" charset="0"/>
                <a:ea typeface="Cambria" panose="02040503050406030204" pitchFamily="18" charset="0"/>
              </a:rPr>
              <a:t>ඉතිරි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200" dirty="0">
                <a:latin typeface="Cambria" panose="02040503050406030204" pitchFamily="18" charset="0"/>
                <a:ea typeface="Cambria" panose="02040503050406030204" pitchFamily="18" charset="0"/>
              </a:rPr>
              <a:t>බද්දක් තිබේ නම්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si-LK" sz="2200" dirty="0">
                <a:latin typeface="Cambria" panose="02040503050406030204" pitchFamily="18" charset="0"/>
                <a:ea typeface="Cambria" panose="02040503050406030204" pitchFamily="18" charset="0"/>
              </a:rPr>
              <a:t>ලබන තක්සේරු වර්ෂයේ සැප්තැම්බර් 30 ට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200" dirty="0">
                <a:latin typeface="Cambria" panose="02040503050406030204" pitchFamily="18" charset="0"/>
                <a:ea typeface="Cambria" panose="02040503050406030204" pitchFamily="18" charset="0"/>
              </a:rPr>
              <a:t>පෙර 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r>
              <a:rPr lang="si-LK" sz="2200" dirty="0">
                <a:latin typeface="Cambria" panose="02040503050406030204" pitchFamily="18" charset="0"/>
                <a:ea typeface="Cambria" panose="02040503050406030204" pitchFamily="18" charset="0"/>
              </a:rPr>
              <a:t>ඊළඟ තක්සේරු වර්ෂයේ නොවැම්බර් 30 හෝ ඊට පෙර වාර්ෂික </a:t>
            </a:r>
            <a:r>
              <a:rPr lang="si-LK" sz="2200" b="1" dirty="0">
                <a:latin typeface="Cambria" panose="02040503050406030204" pitchFamily="18" charset="0"/>
                <a:ea typeface="Cambria" panose="02040503050406030204" pitchFamily="18" charset="0"/>
              </a:rPr>
              <a:t>බදු</a:t>
            </a:r>
            <a:r>
              <a:rPr lang="si-LK" sz="2200" dirty="0">
                <a:latin typeface="Cambria" panose="02040503050406030204" pitchFamily="18" charset="0"/>
                <a:ea typeface="Cambria" panose="02040503050406030204" pitchFamily="18" charset="0"/>
              </a:rPr>
              <a:t> වාර්තාව</a:t>
            </a:r>
            <a:r>
              <a:rPr lang="si-LK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200" dirty="0">
                <a:latin typeface="Cambria" panose="02040503050406030204" pitchFamily="18" charset="0"/>
                <a:ea typeface="Cambria" panose="02040503050406030204" pitchFamily="18" charset="0"/>
              </a:rPr>
              <a:t>ලබා දිය යුතුය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r>
              <a:rPr lang="si-LK" sz="2200" dirty="0">
                <a:latin typeface="Cambria" panose="02040503050406030204" pitchFamily="18" charset="0"/>
                <a:ea typeface="Cambria" panose="02040503050406030204" pitchFamily="18" charset="0"/>
              </a:rPr>
              <a:t>ඔබේ ආදායම් බදු කටයුතු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200" dirty="0">
                <a:latin typeface="Cambria" panose="02040503050406030204" pitchFamily="18" charset="0"/>
                <a:ea typeface="Cambria" panose="02040503050406030204" pitchFamily="18" charset="0"/>
              </a:rPr>
              <a:t>ඔබ විසින්ම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200" dirty="0">
                <a:latin typeface="Cambria" panose="02040503050406030204" pitchFamily="18" charset="0"/>
                <a:ea typeface="Cambria" panose="02040503050406030204" pitchFamily="18" charset="0"/>
              </a:rPr>
              <a:t>හෝ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200" dirty="0">
                <a:latin typeface="Cambria" panose="02040503050406030204" pitchFamily="18" charset="0"/>
                <a:ea typeface="Cambria" panose="02040503050406030204" pitchFamily="18" charset="0"/>
              </a:rPr>
              <a:t>උපදේශකවරයෙකු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000" dirty="0">
                <a:latin typeface="Cambria" panose="02040503050406030204" pitchFamily="18" charset="0"/>
                <a:ea typeface="Cambria" panose="02040503050406030204" pitchFamily="18" charset="0"/>
              </a:rPr>
              <a:t>මා</a:t>
            </a:r>
            <a:r>
              <a:rPr lang="si-LK" sz="2200" dirty="0">
                <a:latin typeface="Cambria" panose="02040503050406030204" pitchFamily="18" charset="0"/>
                <a:ea typeface="Cambria" panose="02040503050406030204" pitchFamily="18" charset="0"/>
              </a:rPr>
              <a:t>ර්</a:t>
            </a:r>
            <a:r>
              <a:rPr lang="si-LK" sz="2000" dirty="0">
                <a:latin typeface="Cambria" panose="02040503050406030204" pitchFamily="18" charset="0"/>
                <a:ea typeface="Cambria" panose="02040503050406030204" pitchFamily="18" charset="0"/>
              </a:rPr>
              <a:t>ගයෙ</a:t>
            </a:r>
            <a:r>
              <a:rPr lang="si-LK" sz="2200" dirty="0">
                <a:latin typeface="Cambria" panose="02040503050406030204" pitchFamily="18" charset="0"/>
                <a:ea typeface="Cambria" panose="02040503050406030204" pitchFamily="18" charset="0"/>
              </a:rPr>
              <a:t>න් සම්පූර්ණ කළ හැකිය.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D25DC-7141-49F1-B260-C4CD5CE8C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16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8E2F4F-9DB8-4A2E-8676-7679E35CABA2}"/>
              </a:ext>
            </a:extLst>
          </p:cNvPr>
          <p:cNvSpPr/>
          <p:nvPr/>
        </p:nvSpPr>
        <p:spPr>
          <a:xfrm>
            <a:off x="0" y="-202701"/>
            <a:ext cx="12192000" cy="15828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AFF982-90F8-49D5-BFFC-9B9CB8D57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065" y="-106977"/>
            <a:ext cx="10245823" cy="137444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150000"/>
              </a:lnSpc>
            </a:pPr>
            <a:r>
              <a:rPr lang="si-LK" sz="3000" b="1" dirty="0">
                <a:effectLst/>
                <a:latin typeface="Iskoola Pota (heading)"/>
                <a:ea typeface="Cambria" panose="02040503050406030204" pitchFamily="18" charset="0"/>
                <a:cs typeface="Iskoola Pota" panose="020B0502040204020203" pitchFamily="34" charset="0"/>
              </a:rPr>
              <a:t>ව්‍යාපාර සහ බදු සැලසුම්කරණය</a:t>
            </a:r>
            <a:br>
              <a:rPr lang="si-LK" sz="3000" b="1" dirty="0">
                <a:effectLst/>
                <a:latin typeface="Iskoola Pota (heading)"/>
                <a:ea typeface="Cambria" panose="02040503050406030204" pitchFamily="18" charset="0"/>
                <a:cs typeface="Iskoola Pota" panose="020B0502040204020203" pitchFamily="34" charset="0"/>
              </a:rPr>
            </a:br>
            <a:r>
              <a:rPr lang="si-LK" sz="3000" b="1" dirty="0">
                <a:effectLst/>
                <a:latin typeface="Iskoola Pota (heading)"/>
                <a:ea typeface="Cambria" panose="02040503050406030204" pitchFamily="18" charset="0"/>
                <a:cs typeface="Iskoola Pota" panose="020B0502040204020203" pitchFamily="34" charset="0"/>
              </a:rPr>
              <a:t>බදු සහන / ප්‍රතිලාභ සහ සැලසුම් - සුළු හා මධ්‍ය පරිමාණ ව්‍යාපාර…</a:t>
            </a:r>
            <a:endParaRPr lang="en-US" sz="3000" b="1" dirty="0">
              <a:latin typeface="Iskoola Pota (heading)"/>
              <a:ea typeface="Cambria" panose="02040503050406030204" pitchFamily="18" charset="0"/>
              <a:cs typeface="Iskoola Pota" panose="020B050204020402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4E8C6B-F816-4724-93EF-D35D73006BEA}"/>
              </a:ext>
            </a:extLst>
          </p:cNvPr>
          <p:cNvSpPr/>
          <p:nvPr/>
        </p:nvSpPr>
        <p:spPr>
          <a:xfrm>
            <a:off x="0" y="6731880"/>
            <a:ext cx="12192000" cy="206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33F6B450-1775-45A3-BC93-63C12F98E7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748" y="-242281"/>
            <a:ext cx="1692107" cy="174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966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3FD710D-3A4D-4FCC-9399-3C900653B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105" y="1487705"/>
            <a:ext cx="11557789" cy="506559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tabLst>
                <a:tab pos="11369675" algn="l"/>
              </a:tabLst>
            </a:pPr>
            <a:r>
              <a:rPr lang="si-LK" sz="2500" b="1" dirty="0">
                <a:latin typeface="Cambria" panose="02040503050406030204" pitchFamily="18" charset="0"/>
                <a:ea typeface="Cambria" panose="02040503050406030204" pitchFamily="18" charset="0"/>
              </a:rPr>
              <a:t>සුළු හා මධ්‍ය පරිමාණ ව්‍යාපාර / තනි හිමිකරුවන් ඇතුළු ඕනෑම බදු ගෙවන්නෙකුට සහන </a:t>
            </a: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r>
              <a:rPr lang="si-LK" sz="2500" dirty="0">
                <a:latin typeface="Cambria" panose="02040503050406030204" pitchFamily="18" charset="0"/>
                <a:ea typeface="Cambria" panose="02040503050406030204" pitchFamily="18" charset="0"/>
              </a:rPr>
              <a:t>කෘෂිකාර්මික ගොවිපොලවල්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500" dirty="0">
                <a:latin typeface="Cambria" panose="02040503050406030204" pitchFamily="18" charset="0"/>
                <a:ea typeface="Cambria" panose="02040503050406030204" pitchFamily="18" charset="0"/>
              </a:rPr>
              <a:t>ආදායම් බදු නිදහස් කිරීම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r>
              <a:rPr lang="si-LK" sz="2500" dirty="0">
                <a:latin typeface="Cambria" panose="02040503050406030204" pitchFamily="18" charset="0"/>
                <a:ea typeface="Cambria" panose="02040503050406030204" pitchFamily="18" charset="0"/>
              </a:rPr>
              <a:t>තොරතුරු තාක්ෂණ කර්මාන්තය ආදායම් බදු නිදහස් කිරීම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r>
              <a:rPr lang="si-LK" sz="2500" dirty="0">
                <a:latin typeface="Cambria" panose="02040503050406030204" pitchFamily="18" charset="0"/>
                <a:ea typeface="Cambria" panose="02040503050406030204" pitchFamily="18" charset="0"/>
              </a:rPr>
              <a:t>විදේශයන්හි උපයන ආදායම්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si-LK" sz="2500" dirty="0">
                <a:latin typeface="Cambria" panose="02040503050406030204" pitchFamily="18" charset="0"/>
                <a:ea typeface="Cambria" panose="02040503050406030204" pitchFamily="18" charset="0"/>
              </a:rPr>
              <a:t> බැංකු හරහා ශ්‍රී ලංකාවට ප්‍රේෂණය කලවි</a:t>
            </a:r>
            <a:r>
              <a:rPr lang="si-LK" sz="2500" b="1" dirty="0">
                <a:latin typeface="Cambria" panose="02040503050406030204" pitchFamily="18" charset="0"/>
                <a:ea typeface="Cambria" panose="02040503050406030204" pitchFamily="18" charset="0"/>
              </a:rPr>
              <a:t>ට</a:t>
            </a:r>
            <a:r>
              <a:rPr lang="si-LK" sz="2500" dirty="0">
                <a:latin typeface="Cambria" panose="02040503050406030204" pitchFamily="18" charset="0"/>
                <a:ea typeface="Cambria" panose="02040503050406030204" pitchFamily="18" charset="0"/>
              </a:rPr>
              <a:t> ආදායම් බද්දෙන් නිදහස් වේ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r>
              <a:rPr lang="si-LK" sz="2500" dirty="0">
                <a:latin typeface="Cambria" panose="02040503050406030204" pitchFamily="18" charset="0"/>
                <a:ea typeface="Cambria" panose="02040503050406030204" pitchFamily="18" charset="0"/>
              </a:rPr>
              <a:t>රු. මිලියන 500 ක පිරිවැටුම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500" dirty="0">
                <a:latin typeface="Cambria" panose="02040503050406030204" pitchFamily="18" charset="0"/>
                <a:ea typeface="Cambria" panose="02040503050406030204" pitchFamily="18" charset="0"/>
              </a:rPr>
              <a:t>සඳහා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500" dirty="0">
                <a:latin typeface="Cambria" panose="02040503050406030204" pitchFamily="18" charset="0"/>
                <a:ea typeface="Cambria" panose="02040503050406030204" pitchFamily="18" charset="0"/>
              </a:rPr>
              <a:t> -14%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500" dirty="0">
                <a:latin typeface="Cambria" panose="02040503050406030204" pitchFamily="18" charset="0"/>
                <a:ea typeface="Cambria" panose="02040503050406030204" pitchFamily="18" charset="0"/>
              </a:rPr>
              <a:t>බදු අනුපාතය  අඛණ්ඩව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500" dirty="0">
                <a:latin typeface="Cambria" panose="02040503050406030204" pitchFamily="18" charset="0"/>
                <a:ea typeface="Cambria" panose="02040503050406030204" pitchFamily="18" charset="0"/>
              </a:rPr>
              <a:t>භුක්ති විඳිම</a:t>
            </a:r>
            <a:r>
              <a:rPr lang="si-LK" sz="2500" b="1" dirty="0">
                <a:latin typeface="Cambria" panose="02040503050406030204" pitchFamily="18" charset="0"/>
                <a:ea typeface="Cambria" panose="02040503050406030204" pitchFamily="18" charset="0"/>
              </a:rPr>
              <a:t>ට</a:t>
            </a:r>
            <a:r>
              <a:rPr lang="si-LK" sz="2800" dirty="0">
                <a:latin typeface="Cambria" panose="02040503050406030204" pitchFamily="18" charset="0"/>
                <a:ea typeface="Cambria" panose="02040503050406030204" pitchFamily="18" charset="0"/>
              </a:rPr>
              <a:t> හැක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5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tabLst>
                <a:tab pos="11369675" algn="l"/>
              </a:tabLst>
            </a:pP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   (</a:t>
            </a:r>
            <a:r>
              <a:rPr lang="si-LK" sz="2500" dirty="0">
                <a:latin typeface="Cambria" panose="02040503050406030204" pitchFamily="18" charset="0"/>
                <a:ea typeface="Cambria" panose="02040503050406030204" pitchFamily="18" charset="0"/>
              </a:rPr>
              <a:t>ව්‍යාපාරික ස්වභාවය නොසැලකේ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r>
              <a:rPr lang="si-LK" sz="2500" dirty="0">
                <a:latin typeface="Cambria" panose="02040503050406030204" pitchFamily="18" charset="0"/>
                <a:ea typeface="Cambria" panose="02040503050406030204" pitchFamily="18" charset="0"/>
              </a:rPr>
              <a:t>ඉදිකිරීම් කර්මාන්ත බදු අනුපාතය 28% සිට 14% දක්වා අඩු කිරීම</a:t>
            </a:r>
            <a:endParaRPr lang="en-US" sz="25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r>
              <a:rPr lang="si-LK" sz="2500" dirty="0">
                <a:latin typeface="Cambria" panose="02040503050406030204" pitchFamily="18" charset="0"/>
                <a:ea typeface="Cambria" panose="02040503050406030204" pitchFamily="18" charset="0"/>
              </a:rPr>
              <a:t>නිෂ්පාදන කර්මාන්ත බදු අනුපාතය 28% සිට 18% දක්වා අඩු කිරීම</a:t>
            </a:r>
            <a:endParaRPr lang="en-US" sz="25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endParaRPr lang="en-US" sz="24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D25DC-7141-49F1-B260-C4CD5CE8C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17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8E2F4F-9DB8-4A2E-8676-7679E35CABA2}"/>
              </a:ext>
            </a:extLst>
          </p:cNvPr>
          <p:cNvSpPr/>
          <p:nvPr/>
        </p:nvSpPr>
        <p:spPr>
          <a:xfrm>
            <a:off x="0" y="-202701"/>
            <a:ext cx="12192000" cy="15828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4E8C6B-F816-4724-93EF-D35D73006BEA}"/>
              </a:ext>
            </a:extLst>
          </p:cNvPr>
          <p:cNvSpPr/>
          <p:nvPr/>
        </p:nvSpPr>
        <p:spPr>
          <a:xfrm>
            <a:off x="0" y="6731880"/>
            <a:ext cx="12192000" cy="206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33F6B450-1775-45A3-BC93-63C12F98E7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748" y="-242281"/>
            <a:ext cx="1692107" cy="174418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7ACF251-ED27-4018-BC1B-3D546697BC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065" y="-106977"/>
            <a:ext cx="10245823" cy="137444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150000"/>
              </a:lnSpc>
            </a:pPr>
            <a:r>
              <a:rPr lang="si-LK" sz="3000" b="1" dirty="0">
                <a:effectLst/>
                <a:latin typeface="Iskoola Pota (heading)"/>
                <a:ea typeface="Cambria" panose="02040503050406030204" pitchFamily="18" charset="0"/>
                <a:cs typeface="Iskoola Pota" panose="020B0502040204020203" pitchFamily="34" charset="0"/>
              </a:rPr>
              <a:t>ව්‍යාපාර සහ බදු සැලසුම්කරණය</a:t>
            </a:r>
            <a:br>
              <a:rPr lang="si-LK" sz="3000" b="1" dirty="0">
                <a:effectLst/>
                <a:latin typeface="Iskoola Pota (heading)"/>
                <a:ea typeface="Cambria" panose="02040503050406030204" pitchFamily="18" charset="0"/>
                <a:cs typeface="Iskoola Pota" panose="020B0502040204020203" pitchFamily="34" charset="0"/>
              </a:rPr>
            </a:br>
            <a:r>
              <a:rPr lang="si-LK" sz="3000" b="1" dirty="0">
                <a:effectLst/>
                <a:latin typeface="Iskoola Pota (heading)"/>
                <a:ea typeface="Cambria" panose="02040503050406030204" pitchFamily="18" charset="0"/>
                <a:cs typeface="Iskoola Pota" panose="020B0502040204020203" pitchFamily="34" charset="0"/>
              </a:rPr>
              <a:t>බදු සහන / ප්‍රතිලාභ සහ සැලසුම් - සුළු හා මධ්‍ය පරිමාණ ව්‍යාපාර…</a:t>
            </a:r>
            <a:endParaRPr lang="en-US" sz="3000" b="1" dirty="0">
              <a:latin typeface="Iskoola Pota (heading)"/>
              <a:ea typeface="Cambria" panose="02040503050406030204" pitchFamily="18" charset="0"/>
              <a:cs typeface="Iskoola Pot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59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3FD710D-3A4D-4FCC-9399-3C900653B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9411" y="1459632"/>
            <a:ext cx="11545483" cy="509367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tabLst>
                <a:tab pos="11369675" algn="l"/>
              </a:tabLst>
            </a:pPr>
            <a:r>
              <a:rPr lang="si-LK" b="1" dirty="0">
                <a:latin typeface="Cambria" panose="02040503050406030204" pitchFamily="18" charset="0"/>
                <a:ea typeface="Cambria" panose="02040503050406030204" pitchFamily="18" charset="0"/>
              </a:rPr>
              <a:t>හවුල්කාරිත්වයට / හවුල්කරුවන්ට සහන - (සුළු හා මධ්‍ය පරිමාණ ව්‍යාපාර)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tabLst>
                <a:tab pos="11369675" algn="l"/>
              </a:tabLst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r>
              <a:rPr lang="si-LK" dirty="0">
                <a:latin typeface="Cambria" panose="02040503050406030204" pitchFamily="18" charset="0"/>
                <a:ea typeface="Cambria" panose="02040503050406030204" pitchFamily="18" charset="0"/>
              </a:rPr>
              <a:t>8% රඳවා ගැනීමේ බද්ද ඉවත්කර 6% හවුල්කාරිත්ව බද්ද හඳුන්වා දීම(බදු බැර ලබා ගත හැකිය)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r>
              <a:rPr lang="si-LK" dirty="0">
                <a:latin typeface="Cambria" panose="02040503050406030204" pitchFamily="18" charset="0"/>
                <a:ea typeface="Cambria" panose="02040503050406030204" pitchFamily="18" charset="0"/>
              </a:rPr>
              <a:t>බදු අය කළ හැකි ආදායම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dirty="0">
                <a:latin typeface="Cambria" panose="02040503050406030204" pitchFamily="18" charset="0"/>
                <a:ea typeface="Cambria" panose="02040503050406030204" pitchFamily="18" charset="0"/>
              </a:rPr>
              <a:t>ගනනය කිරීමේදී තක්සේරු කළ හැකි ආදායමෙන් රු. මිලි. 1 දක්වා අඩුකර ගැනීමේ සහනයක් (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w.e.f. 01.01.2020)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r>
              <a:rPr lang="si-LK" dirty="0">
                <a:latin typeface="Cambria" panose="02040503050406030204" pitchFamily="18" charset="0"/>
                <a:ea typeface="Cambria" panose="02040503050406030204" pitchFamily="18" charset="0"/>
              </a:rPr>
              <a:t>පුද්ගලයන්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dirty="0">
                <a:latin typeface="Cambria" panose="02040503050406030204" pitchFamily="18" charset="0"/>
                <a:ea typeface="Cambria" panose="02040503050406030204" pitchFamily="18" charset="0"/>
              </a:rPr>
              <a:t>සඳහා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dirty="0">
                <a:latin typeface="Cambria" panose="02040503050406030204" pitchFamily="18" charset="0"/>
                <a:ea typeface="Cambria" panose="02040503050406030204" pitchFamily="18" charset="0"/>
              </a:rPr>
              <a:t>ඇති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dirty="0">
                <a:latin typeface="Cambria" panose="02040503050406030204" pitchFamily="18" charset="0"/>
                <a:ea typeface="Cambria" panose="02040503050406030204" pitchFamily="18" charset="0"/>
              </a:rPr>
              <a:t>සහන භුක්ති විඳිය හැකිය (පුද්ගලික දීමනාව, වියදම් සහන ආදිය).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r>
              <a:rPr lang="si-LK" dirty="0">
                <a:latin typeface="Cambria" panose="02040503050406030204" pitchFamily="18" charset="0"/>
                <a:ea typeface="Cambria" panose="02040503050406030204" pitchFamily="18" charset="0"/>
              </a:rPr>
              <a:t>හවුල්කාරිත්ව පාඩු හවුල්කරුවන්ට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dirty="0">
                <a:latin typeface="Cambria" panose="02040503050406030204" pitchFamily="18" charset="0"/>
                <a:ea typeface="Cambria" panose="02040503050406030204" pitchFamily="18" charset="0"/>
              </a:rPr>
              <a:t>බෙදාහරිනු ලැබේ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(</a:t>
            </a:r>
            <a:r>
              <a:rPr lang="si-LK" dirty="0">
                <a:latin typeface="Cambria" panose="02040503050406030204" pitchFamily="18" charset="0"/>
                <a:ea typeface="Cambria" panose="02040503050406030204" pitchFamily="18" charset="0"/>
              </a:rPr>
              <a:t>එම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dirty="0">
                <a:latin typeface="Cambria" panose="02040503050406030204" pitchFamily="18" charset="0"/>
                <a:ea typeface="Cambria" panose="02040503050406030204" pitchFamily="18" charset="0"/>
              </a:rPr>
              <a:t>තක්සේරු වර්ෂය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+ </a:t>
            </a:r>
            <a:r>
              <a:rPr lang="si-LK" dirty="0">
                <a:latin typeface="Cambria" panose="02040503050406030204" pitchFamily="18" charset="0"/>
                <a:ea typeface="Cambria" panose="02040503050406030204" pitchFamily="18" charset="0"/>
              </a:rPr>
              <a:t>ඉදිරි වසර 6 සඳහා ඉදිරියට ගෙන යාමේ පහසුකම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r>
              <a:rPr lang="si-LK" dirty="0">
                <a:latin typeface="Cambria" panose="02040503050406030204" pitchFamily="18" charset="0"/>
                <a:ea typeface="Cambria" panose="02040503050406030204" pitchFamily="18" charset="0"/>
              </a:rPr>
              <a:t>1% ක බද්දක් ගෙවීමෙන් පසු ව්‍යවසායකයින් විසින් බදු නොගෙවූ මුදල් ආයෝජනය කිරීම සඳහා බදු සමාව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si-LK" dirty="0">
                <a:latin typeface="Cambria" panose="02040503050406030204" pitchFamily="18" charset="0"/>
                <a:ea typeface="Cambria" panose="02040503050406030204" pitchFamily="18" charset="0"/>
              </a:rPr>
              <a:t>සහ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dirty="0">
                <a:latin typeface="Cambria" panose="02040503050406030204" pitchFamily="18" charset="0"/>
                <a:ea typeface="Cambria" panose="02040503050406030204" pitchFamily="18" charset="0"/>
              </a:rPr>
              <a:t>තෝරාගත් කර්මාන්ත සඳහා ආදායම් බදු නිදහස් කිරීම</a:t>
            </a:r>
            <a:r>
              <a:rPr lang="si-LK" dirty="0">
                <a:solidFill>
                  <a:srgbClr val="202124"/>
                </a:solidFill>
                <a:latin typeface="inherit"/>
              </a:rPr>
              <a:t>ට</a:t>
            </a:r>
            <a:r>
              <a:rPr lang="si-LK" dirty="0">
                <a:latin typeface="Cambria" panose="02040503050406030204" pitchFamily="18" charset="0"/>
                <a:ea typeface="Cambria" panose="02040503050406030204" pitchFamily="18" charset="0"/>
              </a:rPr>
              <a:t>වූ අයවැය යෝජනා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D25DC-7141-49F1-B260-C4CD5CE8C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18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8E2F4F-9DB8-4A2E-8676-7679E35CABA2}"/>
              </a:ext>
            </a:extLst>
          </p:cNvPr>
          <p:cNvSpPr/>
          <p:nvPr/>
        </p:nvSpPr>
        <p:spPr>
          <a:xfrm>
            <a:off x="0" y="-202701"/>
            <a:ext cx="12192000" cy="15828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4E8C6B-F816-4724-93EF-D35D73006BEA}"/>
              </a:ext>
            </a:extLst>
          </p:cNvPr>
          <p:cNvSpPr/>
          <p:nvPr/>
        </p:nvSpPr>
        <p:spPr>
          <a:xfrm>
            <a:off x="0" y="6731880"/>
            <a:ext cx="12192000" cy="206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33F6B450-1775-45A3-BC93-63C12F98E7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748" y="-242281"/>
            <a:ext cx="1692107" cy="174418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4FE6A2E-EAEA-4721-BA2B-1EEC2A0FBC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065" y="-106977"/>
            <a:ext cx="10245823" cy="137444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150000"/>
              </a:lnSpc>
            </a:pPr>
            <a:r>
              <a:rPr lang="si-LK" sz="3000" b="1" dirty="0">
                <a:effectLst/>
                <a:latin typeface="Iskoola Pota (heading)"/>
                <a:ea typeface="Cambria" panose="02040503050406030204" pitchFamily="18" charset="0"/>
                <a:cs typeface="Iskoola Pota" panose="020B0502040204020203" pitchFamily="34" charset="0"/>
              </a:rPr>
              <a:t>ව්‍යාපාර සහ බදු සැලසුම්කරණය</a:t>
            </a:r>
            <a:br>
              <a:rPr lang="si-LK" sz="3000" b="1" dirty="0">
                <a:effectLst/>
                <a:latin typeface="Iskoola Pota (heading)"/>
                <a:ea typeface="Cambria" panose="02040503050406030204" pitchFamily="18" charset="0"/>
                <a:cs typeface="Iskoola Pota" panose="020B0502040204020203" pitchFamily="34" charset="0"/>
              </a:rPr>
            </a:br>
            <a:r>
              <a:rPr lang="si-LK" sz="3000" b="1" dirty="0">
                <a:effectLst/>
                <a:latin typeface="Iskoola Pota (heading)"/>
                <a:ea typeface="Cambria" panose="02040503050406030204" pitchFamily="18" charset="0"/>
                <a:cs typeface="Iskoola Pota" panose="020B0502040204020203" pitchFamily="34" charset="0"/>
              </a:rPr>
              <a:t>බදු සහන / ප්‍රතිලාභ සහ සැලසුම් - සුළු හා මධ්‍ය පරිමාණ ව්‍යාපාර…</a:t>
            </a:r>
            <a:endParaRPr lang="en-US" sz="3000" b="1" dirty="0">
              <a:latin typeface="Iskoola Pota (heading)"/>
              <a:ea typeface="Cambria" panose="02040503050406030204" pitchFamily="18" charset="0"/>
              <a:cs typeface="Iskoola Pot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424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3FD710D-3A4D-4FCC-9399-3C900653B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105" y="1390524"/>
            <a:ext cx="11557789" cy="516277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tabLst>
                <a:tab pos="11369675" algn="l"/>
              </a:tabLst>
            </a:pPr>
            <a:r>
              <a:rPr lang="si-LK" sz="2450" b="1" dirty="0">
                <a:latin typeface="Cambria" panose="02040503050406030204" pitchFamily="18" charset="0"/>
                <a:ea typeface="Cambria" panose="02040503050406030204" pitchFamily="18" charset="0"/>
              </a:rPr>
              <a:t>සුළු හා මධ්‍ය පරිමාණ ව්‍යාපාර - තනි හිමිකාරත්වය / හවුල්කාරිත්වය-</a:t>
            </a:r>
            <a:endParaRPr lang="en-US" sz="245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tabLst>
                <a:tab pos="11369675" algn="l"/>
              </a:tabLst>
            </a:pPr>
            <a:r>
              <a:rPr lang="si-LK" dirty="0">
                <a:solidFill>
                  <a:srgbClr val="202124"/>
                </a:solidFill>
                <a:latin typeface="inherit"/>
              </a:rPr>
              <a:t>සාමාන්‍යයෙන් ව්‍යාපාරවල එහි අයිතිකරුවන්ගේ ප්‍රාග්ධනය කුඩා වන විට </a:t>
            </a:r>
            <a:r>
              <a:rPr lang="en-US" dirty="0">
                <a:solidFill>
                  <a:srgbClr val="202124"/>
                </a:solidFill>
                <a:latin typeface="inherit"/>
                <a:cs typeface="Iskoola Pota" panose="020B0502040204020203" pitchFamily="34" charset="0"/>
              </a:rPr>
              <a:t>(</a:t>
            </a:r>
            <a:r>
              <a:rPr lang="si-LK" dirty="0">
                <a:solidFill>
                  <a:srgbClr val="202124"/>
                </a:solidFill>
                <a:latin typeface="inherit"/>
              </a:rPr>
              <a:t>අඩු </a:t>
            </a:r>
            <a:r>
              <a:rPr lang="en-US" dirty="0">
                <a:solidFill>
                  <a:srgbClr val="202124"/>
                </a:solidFill>
                <a:latin typeface="inherit"/>
                <a:cs typeface="Iskoola Pota" panose="020B0502040204020203" pitchFamily="34" charset="0"/>
              </a:rPr>
              <a:t>/ </a:t>
            </a:r>
            <a:r>
              <a:rPr lang="si-LK" dirty="0">
                <a:solidFill>
                  <a:srgbClr val="202124"/>
                </a:solidFill>
                <a:latin typeface="inherit"/>
              </a:rPr>
              <a:t>සෘණ ස්කන්ධ</a:t>
            </a:r>
            <a:r>
              <a:rPr lang="en-US" dirty="0">
                <a:solidFill>
                  <a:srgbClr val="202124"/>
                </a:solidFill>
                <a:latin typeface="inherit"/>
                <a:cs typeface="Iskoola Pota" panose="020B0502040204020203" pitchFamily="34" charset="0"/>
              </a:rPr>
              <a:t>) </a:t>
            </a:r>
            <a:r>
              <a:rPr lang="si-LK" dirty="0">
                <a:solidFill>
                  <a:srgbClr val="202124"/>
                </a:solidFill>
                <a:latin typeface="inherit"/>
              </a:rPr>
              <a:t>වැඩි ණය මූල්‍ය පහසුකම් අවශ්‍ය වේ</a:t>
            </a:r>
            <a:r>
              <a:rPr lang="en-US" dirty="0">
                <a:solidFill>
                  <a:srgbClr val="202124"/>
                </a:solidFill>
                <a:latin typeface="inherit"/>
                <a:cs typeface="Iskoola Pota" panose="020B0502040204020203" pitchFamily="34" charset="0"/>
              </a:rPr>
              <a:t>. </a:t>
            </a:r>
            <a:r>
              <a:rPr lang="si-LK" dirty="0">
                <a:solidFill>
                  <a:srgbClr val="202124"/>
                </a:solidFill>
                <a:latin typeface="inherit"/>
              </a:rPr>
              <a:t>කෙසේ වෙතත්</a:t>
            </a:r>
            <a:r>
              <a:rPr lang="en-US" dirty="0">
                <a:solidFill>
                  <a:srgbClr val="202124"/>
                </a:solidFill>
                <a:latin typeface="inherit"/>
                <a:cs typeface="Iskoola Pota" panose="020B0502040204020203" pitchFamily="34" charset="0"/>
              </a:rPr>
              <a:t>, </a:t>
            </a:r>
            <a:r>
              <a:rPr lang="si-LK" dirty="0">
                <a:solidFill>
                  <a:srgbClr val="202124"/>
                </a:solidFill>
                <a:latin typeface="inherit"/>
              </a:rPr>
              <a:t>පනතේ </a:t>
            </a:r>
            <a:r>
              <a:rPr lang="en-US" dirty="0">
                <a:solidFill>
                  <a:srgbClr val="202124"/>
                </a:solidFill>
                <a:latin typeface="inherit"/>
                <a:cs typeface="Iskoola Pota" panose="020B0502040204020203" pitchFamily="34" charset="0"/>
              </a:rPr>
              <a:t>12</a:t>
            </a:r>
            <a:r>
              <a:rPr lang="si-LK" dirty="0">
                <a:solidFill>
                  <a:srgbClr val="202124"/>
                </a:solidFill>
                <a:latin typeface="inherit"/>
              </a:rPr>
              <a:t> සහ </a:t>
            </a:r>
            <a:r>
              <a:rPr lang="en-US" dirty="0">
                <a:solidFill>
                  <a:srgbClr val="202124"/>
                </a:solidFill>
                <a:latin typeface="inherit"/>
                <a:cs typeface="Iskoola Pota" panose="020B0502040204020203" pitchFamily="34" charset="0"/>
              </a:rPr>
              <a:t>18</a:t>
            </a:r>
            <a:r>
              <a:rPr lang="si-LK" dirty="0">
                <a:solidFill>
                  <a:srgbClr val="202124"/>
                </a:solidFill>
                <a:latin typeface="inherit"/>
              </a:rPr>
              <a:t> වන වගන්ති යටතේ</a:t>
            </a:r>
            <a:r>
              <a:rPr lang="en-US" dirty="0">
                <a:solidFill>
                  <a:srgbClr val="202124"/>
                </a:solidFill>
                <a:latin typeface="inherit"/>
                <a:cs typeface="Iskoola Pota" panose="020B0502040204020203" pitchFamily="34" charset="0"/>
              </a:rPr>
              <a:t>, </a:t>
            </a:r>
            <a:r>
              <a:rPr lang="si-LK" dirty="0">
                <a:solidFill>
                  <a:srgbClr val="202124"/>
                </a:solidFill>
                <a:latin typeface="inherit"/>
              </a:rPr>
              <a:t>එම වර්ෂ</a:t>
            </a:r>
            <a:r>
              <a:rPr lang="si-LK" sz="2400" b="1" dirty="0">
                <a:latin typeface="Cambria" panose="02040503050406030204" pitchFamily="18" charset="0"/>
                <a:ea typeface="Cambria" panose="02040503050406030204" pitchFamily="18" charset="0"/>
              </a:rPr>
              <a:t>ය</a:t>
            </a:r>
            <a:r>
              <a:rPr lang="si-LK" dirty="0">
                <a:solidFill>
                  <a:srgbClr val="202124"/>
                </a:solidFill>
                <a:latin typeface="inherit"/>
              </a:rPr>
              <a:t> සඳහා</a:t>
            </a:r>
            <a:r>
              <a:rPr lang="en-US" dirty="0">
                <a:solidFill>
                  <a:srgbClr val="202124"/>
                </a:solidFill>
                <a:latin typeface="inherit"/>
                <a:cs typeface="Iskoola Pota" panose="020B0502040204020203" pitchFamily="34" charset="0"/>
              </a:rPr>
              <a:t> </a:t>
            </a:r>
            <a:r>
              <a:rPr lang="si-LK" dirty="0">
                <a:solidFill>
                  <a:srgbClr val="202124"/>
                </a:solidFill>
                <a:latin typeface="inherit"/>
              </a:rPr>
              <a:t>බදු අය කිරීම සඳහා ස්කන්ධ</a:t>
            </a:r>
            <a:r>
              <a:rPr lang="si-LK" dirty="0">
                <a:latin typeface="Cambria" panose="02040503050406030204" pitchFamily="18" charset="0"/>
                <a:ea typeface="Cambria" panose="02040503050406030204" pitchFamily="18" charset="0"/>
              </a:rPr>
              <a:t> මෙන්</a:t>
            </a:r>
            <a:r>
              <a:rPr lang="en-US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dirty="0">
                <a:solidFill>
                  <a:srgbClr val="202124"/>
                </a:solidFill>
                <a:latin typeface="inherit"/>
                <a:cs typeface="Iskoola Pota" panose="020B0502040204020203" pitchFamily="34" charset="0"/>
              </a:rPr>
              <a:t>3</a:t>
            </a:r>
            <a:r>
              <a:rPr lang="si-LK" dirty="0">
                <a:solidFill>
                  <a:srgbClr val="202124"/>
                </a:solidFill>
                <a:latin typeface="inherit"/>
              </a:rPr>
              <a:t> ගුණයක්</a:t>
            </a:r>
            <a:r>
              <a:rPr lang="en-US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dirty="0">
                <a:solidFill>
                  <a:srgbClr val="202124"/>
                </a:solidFill>
                <a:latin typeface="inherit"/>
                <a:cs typeface="Iskoola Pota" panose="020B0502040204020203" pitchFamily="34" charset="0"/>
              </a:rPr>
              <a:t>(</a:t>
            </a:r>
            <a:r>
              <a:rPr lang="si-LK" dirty="0">
                <a:solidFill>
                  <a:srgbClr val="202124"/>
                </a:solidFill>
                <a:latin typeface="inherit"/>
              </a:rPr>
              <a:t>නිෂ්පාදන</a:t>
            </a:r>
            <a:r>
              <a:rPr lang="en-US" dirty="0">
                <a:solidFill>
                  <a:srgbClr val="202124"/>
                </a:solidFill>
                <a:latin typeface="inherit"/>
                <a:cs typeface="Iskoola Pota" panose="020B0502040204020203" pitchFamily="34" charset="0"/>
              </a:rPr>
              <a:t>)</a:t>
            </a:r>
            <a:r>
              <a:rPr lang="si-LK" dirty="0">
                <a:solidFill>
                  <a:srgbClr val="202124"/>
                </a:solidFill>
                <a:latin typeface="inherit"/>
              </a:rPr>
              <a:t> හෝ ස්කන්ධ</a:t>
            </a:r>
            <a:r>
              <a:rPr lang="si-LK" dirty="0">
                <a:latin typeface="Cambria" panose="02040503050406030204" pitchFamily="18" charset="0"/>
                <a:ea typeface="Cambria" panose="02040503050406030204" pitchFamily="18" charset="0"/>
              </a:rPr>
              <a:t> මෙන්</a:t>
            </a:r>
            <a:r>
              <a:rPr lang="en-US" dirty="0">
                <a:solidFill>
                  <a:srgbClr val="202124"/>
                </a:solidFill>
                <a:latin typeface="inherit"/>
              </a:rPr>
              <a:t> </a:t>
            </a:r>
            <a:r>
              <a:rPr lang="en-US" dirty="0">
                <a:solidFill>
                  <a:srgbClr val="202124"/>
                </a:solidFill>
                <a:latin typeface="inherit"/>
                <a:cs typeface="Iskoola Pota" panose="020B0502040204020203" pitchFamily="34" charset="0"/>
              </a:rPr>
              <a:t>4</a:t>
            </a:r>
            <a:r>
              <a:rPr lang="si-LK" dirty="0">
                <a:solidFill>
                  <a:srgbClr val="202124"/>
                </a:solidFill>
                <a:latin typeface="inherit"/>
              </a:rPr>
              <a:t> ගුණයක් </a:t>
            </a:r>
            <a:r>
              <a:rPr lang="en-US" dirty="0">
                <a:solidFill>
                  <a:srgbClr val="202124"/>
                </a:solidFill>
                <a:latin typeface="inherit"/>
                <a:cs typeface="Iskoola Pota" panose="020B0502040204020203" pitchFamily="34" charset="0"/>
              </a:rPr>
              <a:t>(</a:t>
            </a:r>
            <a:r>
              <a:rPr lang="si-LK" dirty="0">
                <a:solidFill>
                  <a:srgbClr val="202124"/>
                </a:solidFill>
                <a:latin typeface="inherit"/>
              </a:rPr>
              <a:t>නිෂ්පාදන නොවන</a:t>
            </a:r>
            <a:r>
              <a:rPr lang="en-US" dirty="0">
                <a:solidFill>
                  <a:srgbClr val="202124"/>
                </a:solidFill>
                <a:latin typeface="inherit"/>
                <a:cs typeface="Iskoola Pota" panose="020B0502040204020203" pitchFamily="34" charset="0"/>
              </a:rPr>
              <a:t>) </a:t>
            </a:r>
            <a:r>
              <a:rPr lang="si-LK" dirty="0">
                <a:solidFill>
                  <a:srgbClr val="202124"/>
                </a:solidFill>
                <a:latin typeface="inherit"/>
              </a:rPr>
              <a:t>ඉක්මවන ණය මතවු පොළිය බදු සඳහා</a:t>
            </a:r>
            <a:r>
              <a:rPr lang="en-US" dirty="0">
                <a:solidFill>
                  <a:srgbClr val="202124"/>
                </a:solidFill>
                <a:latin typeface="inherit"/>
              </a:rPr>
              <a:t> </a:t>
            </a:r>
            <a:r>
              <a:rPr lang="si-LK" dirty="0">
                <a:latin typeface="Cambria" panose="02040503050406030204" pitchFamily="18" charset="0"/>
                <a:ea typeface="Cambria" panose="02040503050406030204" pitchFamily="18" charset="0"/>
              </a:rPr>
              <a:t>ඉ</a:t>
            </a:r>
            <a:r>
              <a:rPr lang="si-LK" dirty="0">
                <a:solidFill>
                  <a:srgbClr val="202124"/>
                </a:solidFill>
                <a:latin typeface="inherit"/>
              </a:rPr>
              <a:t>ඩ නො</a:t>
            </a:r>
            <a:r>
              <a:rPr lang="si-LK" sz="2400" dirty="0">
                <a:latin typeface="Cambria" panose="02040503050406030204" pitchFamily="18" charset="0"/>
                <a:ea typeface="Cambria" panose="02040503050406030204" pitchFamily="18" charset="0"/>
              </a:rPr>
              <a:t>දෙ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dirty="0">
              <a:solidFill>
                <a:srgbClr val="202124"/>
              </a:solidFill>
              <a:latin typeface="inherit"/>
              <a:cs typeface="Iskoola Pota" panose="020B0502040204020203" pitchFamily="34" charset="0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r>
              <a:rPr lang="si-LK" dirty="0">
                <a:solidFill>
                  <a:srgbClr val="202124"/>
                </a:solidFill>
                <a:latin typeface="inherit"/>
              </a:rPr>
              <a:t>ලබා නොගත් ණය පොළිය</a:t>
            </a:r>
            <a:r>
              <a:rPr lang="en-US" dirty="0">
                <a:solidFill>
                  <a:srgbClr val="202124"/>
                </a:solidFill>
                <a:latin typeface="inherit"/>
              </a:rPr>
              <a:t> </a:t>
            </a:r>
            <a:r>
              <a:rPr lang="si-LK" dirty="0">
                <a:solidFill>
                  <a:srgbClr val="202124"/>
                </a:solidFill>
                <a:latin typeface="inherit"/>
              </a:rPr>
              <a:t>ඉදිරි වසර </a:t>
            </a:r>
            <a:r>
              <a:rPr lang="en-US" dirty="0">
                <a:solidFill>
                  <a:srgbClr val="202124"/>
                </a:solidFill>
                <a:latin typeface="inherit"/>
                <a:cs typeface="Iskoola Pota" panose="020B0502040204020203" pitchFamily="34" charset="0"/>
              </a:rPr>
              <a:t>6</a:t>
            </a:r>
            <a:r>
              <a:rPr lang="si-LK" dirty="0">
                <a:solidFill>
                  <a:srgbClr val="202124"/>
                </a:solidFill>
                <a:latin typeface="inherit"/>
              </a:rPr>
              <a:t> තුළ භුක්ති විඳීමට ඇති හැකියාව</a:t>
            </a:r>
            <a:endParaRPr lang="en-US" dirty="0">
              <a:solidFill>
                <a:srgbClr val="202124"/>
              </a:solidFill>
              <a:latin typeface="inherit"/>
            </a:endParaRPr>
          </a:p>
          <a:p>
            <a:pPr algn="just">
              <a:lnSpc>
                <a:spcPct val="100000"/>
              </a:lnSpc>
              <a:tabLst>
                <a:tab pos="11369675" algn="l"/>
              </a:tabLst>
            </a:pPr>
            <a:r>
              <a:rPr lang="en-US" dirty="0">
                <a:solidFill>
                  <a:srgbClr val="202124"/>
                </a:solidFill>
                <a:latin typeface="inherit"/>
                <a:cs typeface="Iskoola Pota" panose="020B0502040204020203" pitchFamily="34" charset="0"/>
              </a:rPr>
              <a:t>-</a:t>
            </a:r>
            <a:r>
              <a:rPr lang="si-LK" dirty="0">
                <a:solidFill>
                  <a:srgbClr val="202124"/>
                </a:solidFill>
                <a:latin typeface="inherit"/>
              </a:rPr>
              <a:t>සෘණ ස්කන්ධ තත්ත්වය දිගටම පවතින්නේ නම් ඉදිරිට</a:t>
            </a:r>
            <a:r>
              <a:rPr lang="si-LK" dirty="0">
                <a:latin typeface="Cambria" panose="02040503050406030204" pitchFamily="18" charset="0"/>
                <a:ea typeface="Cambria" panose="02040503050406030204" pitchFamily="18" charset="0"/>
              </a:rPr>
              <a:t>ගෙනා</a:t>
            </a:r>
            <a:r>
              <a:rPr lang="si-LK" dirty="0">
                <a:solidFill>
                  <a:srgbClr val="202124"/>
                </a:solidFill>
                <a:latin typeface="inherit"/>
              </a:rPr>
              <a:t> පොළිය</a:t>
            </a:r>
            <a:r>
              <a:rPr lang="en-US" dirty="0">
                <a:solidFill>
                  <a:srgbClr val="202124"/>
                </a:solidFill>
                <a:latin typeface="inherit"/>
              </a:rPr>
              <a:t> </a:t>
            </a:r>
            <a:r>
              <a:rPr lang="si-LK" sz="2400" dirty="0">
                <a:latin typeface="Cambria" panose="02040503050406030204" pitchFamily="18" charset="0"/>
                <a:ea typeface="Cambria" panose="02040503050406030204" pitchFamily="18" charset="0"/>
              </a:rPr>
              <a:t>හිලවු කිරීමේ </a:t>
            </a:r>
            <a:r>
              <a:rPr lang="si-LK" dirty="0">
                <a:solidFill>
                  <a:srgbClr val="202124"/>
                </a:solidFill>
                <a:latin typeface="inherit"/>
              </a:rPr>
              <a:t>ක්‍රමයක් නොමැති</a:t>
            </a:r>
            <a:r>
              <a:rPr lang="en-US" dirty="0">
                <a:solidFill>
                  <a:srgbClr val="202124"/>
                </a:solidFill>
                <a:latin typeface="inherit"/>
              </a:rPr>
              <a:t> </a:t>
            </a:r>
            <a:r>
              <a:rPr lang="si-LK" dirty="0">
                <a:solidFill>
                  <a:srgbClr val="202124"/>
                </a:solidFill>
                <a:latin typeface="inherit"/>
              </a:rPr>
              <a:t>වීම</a:t>
            </a:r>
            <a:r>
              <a:rPr lang="en-US" dirty="0">
                <a:solidFill>
                  <a:srgbClr val="202124"/>
                </a:solidFill>
                <a:latin typeface="inherit"/>
                <a:cs typeface="Iskoola Pota" panose="020B0502040204020203" pitchFamily="34" charset="0"/>
              </a:rPr>
              <a:t>. 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r>
              <a:rPr lang="si-LK" dirty="0">
                <a:solidFill>
                  <a:srgbClr val="202124"/>
                </a:solidFill>
                <a:latin typeface="inherit"/>
              </a:rPr>
              <a:t>ආනයන සීමාවන්</a:t>
            </a:r>
            <a:r>
              <a:rPr lang="en-US" dirty="0">
                <a:solidFill>
                  <a:srgbClr val="202124"/>
                </a:solidFill>
                <a:latin typeface="inherit"/>
                <a:cs typeface="Iskoola Pota" panose="020B0502040204020203" pitchFamily="34" charset="0"/>
              </a:rPr>
              <a:t>. 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r>
              <a:rPr lang="si-LK" dirty="0">
                <a:solidFill>
                  <a:srgbClr val="202124"/>
                </a:solidFill>
                <a:latin typeface="inherit"/>
              </a:rPr>
              <a:t>බදු නොගෙවීම හෝ ප්‍රමාද වී ගෙවීම පිළිබඳ තක්සේරු කිරීම් සහ දඩ මුදල්</a:t>
            </a:r>
            <a:r>
              <a:rPr lang="en-US" dirty="0">
                <a:solidFill>
                  <a:srgbClr val="202124"/>
                </a:solidFill>
                <a:latin typeface="inherit"/>
                <a:cs typeface="Iskoola Pota" panose="020B0502040204020203" pitchFamily="34" charset="0"/>
              </a:rPr>
              <a:t>. 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r>
              <a:rPr lang="si-LK" dirty="0">
                <a:solidFill>
                  <a:srgbClr val="202124"/>
                </a:solidFill>
                <a:latin typeface="inherit"/>
              </a:rPr>
              <a:t>මුදල් ආපසු</a:t>
            </a:r>
            <a:r>
              <a:rPr lang="en-US" dirty="0">
                <a:solidFill>
                  <a:srgbClr val="202124"/>
                </a:solidFill>
                <a:latin typeface="inherit"/>
              </a:rPr>
              <a:t> </a:t>
            </a:r>
            <a:r>
              <a:rPr lang="si-LK" dirty="0">
                <a:solidFill>
                  <a:srgbClr val="202124"/>
                </a:solidFill>
                <a:latin typeface="inherit"/>
              </a:rPr>
              <a:t>අය කරගැනීම් ඇත්නම් ඒවා පියවීමට කාලය ගතවීම</a:t>
            </a:r>
            <a:r>
              <a:rPr lang="en-US" dirty="0">
                <a:solidFill>
                  <a:srgbClr val="202124"/>
                </a:solidFill>
                <a:latin typeface="inherit"/>
                <a:cs typeface="Iskoola Pota" panose="020B0502040204020203" pitchFamily="34" charset="0"/>
              </a:rPr>
              <a:t>. 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r>
              <a:rPr lang="en-US" dirty="0">
                <a:solidFill>
                  <a:srgbClr val="202124"/>
                </a:solidFill>
                <a:latin typeface="inherit"/>
                <a:cs typeface="Iskoola Pota" panose="020B0502040204020203" pitchFamily="34" charset="0"/>
              </a:rPr>
              <a:t>IRD </a:t>
            </a:r>
            <a:r>
              <a:rPr lang="si-LK" dirty="0">
                <a:solidFill>
                  <a:srgbClr val="202124"/>
                </a:solidFill>
                <a:latin typeface="inherit"/>
              </a:rPr>
              <a:t>වෙතින් ප්‍රමාණවත් සහාය සමහර</a:t>
            </a:r>
            <a:r>
              <a:rPr lang="en-US" dirty="0">
                <a:solidFill>
                  <a:srgbClr val="202124"/>
                </a:solidFill>
                <a:latin typeface="inherit"/>
              </a:rPr>
              <a:t> </a:t>
            </a:r>
            <a:r>
              <a:rPr lang="si-LK" dirty="0">
                <a:solidFill>
                  <a:srgbClr val="202124"/>
                </a:solidFill>
                <a:latin typeface="inherit"/>
              </a:rPr>
              <a:t>අවස්ථාවන්</a:t>
            </a:r>
            <a:r>
              <a:rPr lang="en-US" dirty="0">
                <a:solidFill>
                  <a:srgbClr val="202124"/>
                </a:solidFill>
                <a:latin typeface="inherit"/>
              </a:rPr>
              <a:t> </a:t>
            </a:r>
            <a:r>
              <a:rPr lang="si-LK" dirty="0">
                <a:solidFill>
                  <a:srgbClr val="202124"/>
                </a:solidFill>
                <a:latin typeface="inherit"/>
              </a:rPr>
              <a:t>වලදී</a:t>
            </a:r>
            <a:r>
              <a:rPr lang="en-US" dirty="0">
                <a:solidFill>
                  <a:srgbClr val="202124"/>
                </a:solidFill>
                <a:latin typeface="inherit"/>
              </a:rPr>
              <a:t> </a:t>
            </a:r>
            <a:r>
              <a:rPr lang="si-LK" dirty="0">
                <a:solidFill>
                  <a:srgbClr val="202124"/>
                </a:solidFill>
                <a:latin typeface="inherit"/>
              </a:rPr>
              <a:t>නොලැබීම</a:t>
            </a:r>
            <a:endParaRPr lang="en-US" sz="1800" dirty="0">
              <a:latin typeface="Arial" panose="020B0604020202020204" pitchFamily="34" charset="0"/>
            </a:endParaRPr>
          </a:p>
          <a:p>
            <a:pPr marL="744538" indent="-284163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1369675" algn="l"/>
              </a:tabLst>
            </a:pPr>
            <a:endParaRPr lang="en-US" sz="24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D25DC-7141-49F1-B260-C4CD5CE8C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19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8E2F4F-9DB8-4A2E-8676-7679E35CABA2}"/>
              </a:ext>
            </a:extLst>
          </p:cNvPr>
          <p:cNvSpPr/>
          <p:nvPr/>
        </p:nvSpPr>
        <p:spPr>
          <a:xfrm>
            <a:off x="0" y="-202701"/>
            <a:ext cx="12192000" cy="15828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AFF982-90F8-49D5-BFFC-9B9CB8D57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105" y="-106977"/>
            <a:ext cx="9985514" cy="137444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150000"/>
              </a:lnSpc>
            </a:pPr>
            <a:r>
              <a:rPr lang="si-LK" sz="3200" b="1" dirty="0">
                <a:effectLst/>
                <a:latin typeface="Iskoola Pota (heading)"/>
                <a:ea typeface="Cambria" panose="02040503050406030204" pitchFamily="18" charset="0"/>
                <a:cs typeface="Iskoola Pota" panose="020B0502040204020203" pitchFamily="34" charset="0"/>
              </a:rPr>
              <a:t>ව්‍යාපාර සහ බදු සැලසුම්කරණය</a:t>
            </a:r>
            <a:br>
              <a:rPr lang="en-US" sz="3200" dirty="0">
                <a:latin typeface="Monotype Corsiva" panose="03010101010201010101" pitchFamily="66" charset="0"/>
              </a:rPr>
            </a:br>
            <a:r>
              <a:rPr lang="si-LK" sz="3200" b="1" dirty="0">
                <a:latin typeface="Cambria" panose="02040503050406030204" pitchFamily="18" charset="0"/>
              </a:rPr>
              <a:t>ව්‍යාපාරයකට ඇතිවිය හැකි සමහර බදු තර්ජන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  <a:cs typeface="AngsanaUPC" panose="02020603050405020304" pitchFamily="18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4E8C6B-F816-4724-93EF-D35D73006BEA}"/>
              </a:ext>
            </a:extLst>
          </p:cNvPr>
          <p:cNvSpPr/>
          <p:nvPr/>
        </p:nvSpPr>
        <p:spPr>
          <a:xfrm>
            <a:off x="0" y="6731880"/>
            <a:ext cx="12192000" cy="206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33F6B450-1775-45A3-BC93-63C12F98E7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748" y="-242281"/>
            <a:ext cx="1692107" cy="1744183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723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website&#10;&#10;Description automatically generated">
            <a:extLst>
              <a:ext uri="{FF2B5EF4-FFF2-40B4-BE49-F238E27FC236}">
                <a16:creationId xmlns:a16="http://schemas.microsoft.com/office/drawing/2014/main" id="{096350F3-CF5C-4017-934E-F54E43A27E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939" y="3429000"/>
            <a:ext cx="3847936" cy="3429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3FD710D-3A4D-4FCC-9399-3C900653B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105" y="1487705"/>
            <a:ext cx="11557789" cy="5187381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404813" algn="l"/>
                <a:tab pos="11369675" algn="l"/>
              </a:tabLst>
            </a:pPr>
            <a:r>
              <a:rPr lang="si-LK" sz="2600" b="1" dirty="0">
                <a:latin typeface="Cambria" panose="02040503050406030204" pitchFamily="18" charset="0"/>
                <a:ea typeface="Cambria" panose="02040503050406030204" pitchFamily="18" charset="0"/>
              </a:rPr>
              <a:t>ලාභය </a:t>
            </a: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අරමුණු කරගත් යම් </a:t>
            </a:r>
            <a:r>
              <a:rPr lang="si-LK" sz="2600" b="1" dirty="0">
                <a:latin typeface="Cambria" panose="02040503050406030204" pitchFamily="18" charset="0"/>
                <a:ea typeface="Cambria" panose="02040503050406030204" pitchFamily="18" charset="0"/>
              </a:rPr>
              <a:t>ක්‍රියාමාර්ගයක්</a:t>
            </a: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 සමඟ </a:t>
            </a:r>
            <a:r>
              <a:rPr lang="si-LK" sz="2600" b="1" dirty="0">
                <a:latin typeface="Cambria" panose="02040503050406030204" pitchFamily="18" charset="0"/>
                <a:ea typeface="Cambria" panose="02040503050406030204" pitchFamily="18" charset="0"/>
              </a:rPr>
              <a:t>ආයෝජනය </a:t>
            </a: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කිරීම.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404813" algn="l"/>
                <a:tab pos="11369675" algn="l"/>
              </a:tabLst>
            </a:pPr>
            <a:r>
              <a:rPr lang="si-LK" sz="2600" b="1" dirty="0">
                <a:latin typeface="Iskoola Pota" panose="020B0502040204020203" pitchFamily="34" charset="0"/>
                <a:ea typeface="Cambria" panose="02040503050406030204" pitchFamily="18" charset="0"/>
                <a:cs typeface="Iskoola Pota" panose="020B0502040204020203" pitchFamily="34" charset="0"/>
              </a:rPr>
              <a:t>සැල</a:t>
            </a:r>
            <a:r>
              <a:rPr lang="si-LK" sz="2600" b="1" dirty="0">
                <a:latin typeface="Cambria" panose="02040503050406030204" pitchFamily="18" charset="0"/>
                <a:ea typeface="Cambria" panose="02040503050406030204" pitchFamily="18" charset="0"/>
              </a:rPr>
              <a:t>කිල්ලට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600" b="1" dirty="0">
                <a:latin typeface="Cambria" panose="02040503050406030204" pitchFamily="18" charset="0"/>
                <a:ea typeface="Cambria" panose="02040503050406030204" pitchFamily="18" charset="0"/>
              </a:rPr>
              <a:t>භාජනයවන්නන්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r>
              <a:rPr lang="si-LK" sz="2600" b="1" dirty="0">
                <a:latin typeface="Iskoola Pota" panose="020B0502040204020203" pitchFamily="34" charset="0"/>
                <a:ea typeface="Cambria" panose="02040503050406030204" pitchFamily="18" charset="0"/>
                <a:cs typeface="Iskoola Pota" panose="020B0502040204020203" pitchFamily="34" charset="0"/>
              </a:rPr>
              <a:t> </a:t>
            </a:r>
            <a:endParaRPr lang="en-US" sz="2600" strike="sngStrike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1313" algn="just">
              <a:lnSpc>
                <a:spcPct val="100000"/>
              </a:lnSpc>
              <a:tabLst>
                <a:tab pos="404813" algn="l"/>
                <a:tab pos="11369675" algn="l"/>
              </a:tabLst>
            </a:pP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: සම්පත් ඇති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(දැනුම, පළපුරුද්ද, සම්බන්ධතා, හැකියාවන්, අරමුදල්, කාල සාධකය)</a:t>
            </a:r>
          </a:p>
          <a:p>
            <a:pPr marL="341313" algn="just">
              <a:lnSpc>
                <a:spcPct val="100000"/>
              </a:lnSpc>
              <a:tabLst>
                <a:tab pos="404813" algn="l"/>
                <a:tab pos="11369675" algn="l"/>
              </a:tabLst>
            </a:pP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: සම්පත් භාවිතා කිරීමට කැමති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si-LK" sz="2600" b="1" dirty="0">
                <a:latin typeface="Cambria" panose="02040503050406030204" pitchFamily="18" charset="0"/>
                <a:ea typeface="Cambria" panose="02040503050406030204" pitchFamily="18" charset="0"/>
              </a:rPr>
              <a:t>සහ</a:t>
            </a:r>
          </a:p>
          <a:p>
            <a:pPr marL="341313" algn="just">
              <a:lnSpc>
                <a:spcPct val="100000"/>
              </a:lnSpc>
              <a:tabLst>
                <a:tab pos="404813" algn="l"/>
                <a:tab pos="11369675" algn="l"/>
              </a:tabLst>
            </a:pP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: වැඩි ප්‍රතිලාභ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සඳහා වැඩි අවදානම් ගැනීමට කැමති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පුද්ගලයින් </a:t>
            </a:r>
          </a:p>
          <a:p>
            <a:pPr algn="just">
              <a:lnSpc>
                <a:spcPct val="100000"/>
              </a:lnSpc>
              <a:tabLst>
                <a:tab pos="404813" algn="l"/>
                <a:tab pos="11369675" algn="l"/>
              </a:tabLst>
            </a:pP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404813" algn="l"/>
                <a:tab pos="11369675" algn="l"/>
              </a:tabLst>
            </a:pPr>
            <a:r>
              <a:rPr lang="si-LK" sz="2600" b="1" dirty="0">
                <a:latin typeface="Cambria" panose="02040503050406030204" pitchFamily="18" charset="0"/>
                <a:ea typeface="Cambria" panose="02040503050406030204" pitchFamily="18" charset="0"/>
              </a:rPr>
              <a:t>අවස්ථාවන්</a:t>
            </a:r>
          </a:p>
          <a:p>
            <a:pPr indent="341313" algn="just">
              <a:lnSpc>
                <a:spcPct val="100000"/>
              </a:lnSpc>
              <a:tabLst>
                <a:tab pos="404813" algn="l"/>
                <a:tab pos="113696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si-LK" sz="2600" b="1" dirty="0">
                <a:latin typeface="Cambria" panose="02040503050406030204" pitchFamily="18" charset="0"/>
                <a:ea typeface="Cambria" panose="02040503050406030204" pitchFamily="18" charset="0"/>
              </a:rPr>
              <a:t>ආයෝජනය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පහසු සහ අඩු අවදානම්, නමුත් අඩු ප්‍රතිලාභ</a:t>
            </a:r>
          </a:p>
          <a:p>
            <a:pPr indent="341313" algn="just">
              <a:lnSpc>
                <a:spcPct val="100000"/>
              </a:lnSpc>
              <a:tabLst>
                <a:tab pos="404813" algn="l"/>
                <a:tab pos="11369675" algn="l"/>
              </a:tabLst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si-LK" sz="2600" b="1" dirty="0">
                <a:latin typeface="Cambria" panose="02040503050406030204" pitchFamily="18" charset="0"/>
                <a:ea typeface="Cambria" panose="02040503050406030204" pitchFamily="18" charset="0"/>
              </a:rPr>
              <a:t>ව්‍යාපාර 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දුෂ්කර සහ ඉහළ අවදානම්, නමුත් ඉහළ ප්‍රතිලාභ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14400" indent="-914400" algn="just">
              <a:lnSpc>
                <a:spcPct val="100000"/>
              </a:lnSpc>
              <a:tabLst>
                <a:tab pos="11369675" algn="l"/>
              </a:tabLst>
            </a:pP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tabLst>
                <a:tab pos="11369675" algn="l"/>
              </a:tabLst>
            </a:pP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D25DC-7141-49F1-B260-C4CD5CE8C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2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8E2F4F-9DB8-4A2E-8676-7679E35CABA2}"/>
              </a:ext>
            </a:extLst>
          </p:cNvPr>
          <p:cNvSpPr/>
          <p:nvPr/>
        </p:nvSpPr>
        <p:spPr>
          <a:xfrm>
            <a:off x="0" y="-202701"/>
            <a:ext cx="12192000" cy="15828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AFF982-90F8-49D5-BFFC-9B9CB8D57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399" y="-51115"/>
            <a:ext cx="8070573" cy="116038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150000"/>
              </a:lnSpc>
            </a:pPr>
            <a:r>
              <a:rPr lang="si-LK" sz="3200" b="1" dirty="0">
                <a:latin typeface="Iskoola Pota" panose="020B0502040204020203" pitchFamily="34" charset="0"/>
                <a:ea typeface="Cambria" panose="02040503050406030204" pitchFamily="18" charset="0"/>
                <a:cs typeface="Iskoola Pota" panose="020B0502040204020203" pitchFamily="34" charset="0"/>
              </a:rPr>
              <a:t>ව්‍යාපාර සහ බදු සැලසුම්කරණය </a:t>
            </a:r>
            <a:br>
              <a:rPr lang="en-US" sz="3200" b="1" dirty="0">
                <a:latin typeface="Iskoola Pota" panose="020B0502040204020203" pitchFamily="34" charset="0"/>
                <a:ea typeface="Cambria" panose="02040503050406030204" pitchFamily="18" charset="0"/>
                <a:cs typeface="Iskoola Pota" panose="020B0502040204020203" pitchFamily="34" charset="0"/>
              </a:rPr>
            </a:br>
            <a:r>
              <a:rPr lang="si-LK" sz="3200" b="1" dirty="0">
                <a:latin typeface="Iskoola Pota" panose="020B0502040204020203" pitchFamily="34" charset="0"/>
                <a:ea typeface="Cambria" panose="02040503050406030204" pitchFamily="18" charset="0"/>
                <a:cs typeface="Iskoola Pota" panose="020B0502040204020203" pitchFamily="34" charset="0"/>
              </a:rPr>
              <a:t>ව්‍යාපාරයක් යනු?</a:t>
            </a:r>
            <a:endParaRPr lang="en-US" sz="3200" b="1" dirty="0">
              <a:latin typeface="Iskoola Pota" panose="020B0502040204020203" pitchFamily="34" charset="0"/>
              <a:ea typeface="Cambria" panose="02040503050406030204" pitchFamily="18" charset="0"/>
              <a:cs typeface="Iskoola Pota" panose="020B050204020402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4E8C6B-F816-4724-93EF-D35D73006BEA}"/>
              </a:ext>
            </a:extLst>
          </p:cNvPr>
          <p:cNvSpPr/>
          <p:nvPr/>
        </p:nvSpPr>
        <p:spPr>
          <a:xfrm>
            <a:off x="0" y="6731880"/>
            <a:ext cx="12192000" cy="206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33F6B450-1775-45A3-BC93-63C12F98E7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748" y="-242281"/>
            <a:ext cx="1692107" cy="174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379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3FD710D-3A4D-4FCC-9399-3C900653B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49" y="1475843"/>
            <a:ext cx="11749945" cy="5077460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endParaRPr lang="en-US" sz="245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endParaRPr lang="en-US" sz="24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D25DC-7141-49F1-B260-C4CD5CE8C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20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8E2F4F-9DB8-4A2E-8676-7679E35CABA2}"/>
              </a:ext>
            </a:extLst>
          </p:cNvPr>
          <p:cNvSpPr/>
          <p:nvPr/>
        </p:nvSpPr>
        <p:spPr>
          <a:xfrm>
            <a:off x="0" y="-202701"/>
            <a:ext cx="12192000" cy="15828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AFF982-90F8-49D5-BFFC-9B9CB8D57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105" y="-106977"/>
            <a:ext cx="10246771" cy="137444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150000"/>
              </a:lnSpc>
            </a:pPr>
            <a:r>
              <a:rPr lang="si-LK" sz="3200" b="1" dirty="0">
                <a:effectLst/>
                <a:latin typeface="Iskoola Pota (heading)"/>
                <a:ea typeface="Cambria" panose="02040503050406030204" pitchFamily="18" charset="0"/>
                <a:cs typeface="Iskoola Pota" panose="020B0502040204020203" pitchFamily="34" charset="0"/>
              </a:rPr>
              <a:t>ව්‍යාපාර සහ බදු සැලසුම්කරණය</a:t>
            </a:r>
            <a:br>
              <a:rPr lang="en-US" sz="3200" dirty="0">
                <a:latin typeface="Monotype Corsiva" panose="03010101010201010101" pitchFamily="66" charset="0"/>
              </a:rPr>
            </a:br>
            <a:r>
              <a:rPr lang="si-LK" sz="3200" b="1" dirty="0">
                <a:latin typeface="Cambria" panose="02040503050406030204" pitchFamily="18" charset="0"/>
              </a:rPr>
              <a:t>කුඩා හා මධ්‍ය පරිමාණ ව්‍යවසායකයෙකු සඳහා පොදු උපදෙස්</a:t>
            </a:r>
            <a:endParaRPr lang="en-US" sz="3200" b="1" dirty="0">
              <a:latin typeface="Cambria" panose="0204050305040603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4E8C6B-F816-4724-93EF-D35D73006BEA}"/>
              </a:ext>
            </a:extLst>
          </p:cNvPr>
          <p:cNvSpPr/>
          <p:nvPr/>
        </p:nvSpPr>
        <p:spPr>
          <a:xfrm>
            <a:off x="0" y="6731880"/>
            <a:ext cx="12192000" cy="206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33F6B450-1775-45A3-BC93-63C12F98E7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748" y="-242281"/>
            <a:ext cx="1692107" cy="1744183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916AF8E1-D61B-450D-9B65-4ACC0333BC91}"/>
              </a:ext>
            </a:extLst>
          </p:cNvPr>
          <p:cNvSpPr txBox="1">
            <a:spLocks/>
          </p:cNvSpPr>
          <p:nvPr/>
        </p:nvSpPr>
        <p:spPr>
          <a:xfrm>
            <a:off x="170385" y="1459632"/>
            <a:ext cx="11795381" cy="5219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1369675" algn="l"/>
              </a:tabLst>
            </a:pPr>
            <a:r>
              <a:rPr lang="si-LK" dirty="0">
                <a:solidFill>
                  <a:srgbClr val="202124"/>
                </a:solidFill>
                <a:latin typeface="inherit"/>
              </a:rPr>
              <a:t>ඔබේ දැනුම</a:t>
            </a:r>
            <a:r>
              <a:rPr lang="en-US" dirty="0">
                <a:solidFill>
                  <a:srgbClr val="202124"/>
                </a:solidFill>
                <a:latin typeface="inherit"/>
                <a:cs typeface="Iskoola Pota" panose="020B0502040204020203" pitchFamily="34" charset="0"/>
              </a:rPr>
              <a:t>, </a:t>
            </a:r>
            <a:r>
              <a:rPr lang="si-LK" dirty="0">
                <a:solidFill>
                  <a:srgbClr val="202124"/>
                </a:solidFill>
                <a:latin typeface="inherit"/>
              </a:rPr>
              <a:t>සුදුසුකම්</a:t>
            </a:r>
            <a:r>
              <a:rPr lang="en-US" dirty="0">
                <a:solidFill>
                  <a:srgbClr val="202124"/>
                </a:solidFill>
                <a:latin typeface="inherit"/>
                <a:cs typeface="Iskoola Pota" panose="020B0502040204020203" pitchFamily="34" charset="0"/>
              </a:rPr>
              <a:t>, </a:t>
            </a:r>
            <a:r>
              <a:rPr lang="si-LK" dirty="0">
                <a:solidFill>
                  <a:srgbClr val="202124"/>
                </a:solidFill>
                <a:latin typeface="inherit"/>
              </a:rPr>
              <a:t>පළපුරුද්ද සහ </a:t>
            </a:r>
            <a:r>
              <a:rPr lang="si-LK" u="sng" dirty="0">
                <a:solidFill>
                  <a:srgbClr val="202124"/>
                </a:solidFill>
                <a:latin typeface="inherit"/>
              </a:rPr>
              <a:t>සම්පත් වලට ගැලපෙන ව්‍යාපාරයක</a:t>
            </a:r>
            <a:r>
              <a:rPr lang="si-LK" dirty="0">
                <a:solidFill>
                  <a:srgbClr val="202124"/>
                </a:solidFill>
                <a:latin typeface="inherit"/>
              </a:rPr>
              <a:t>් තෝරාගන්න</a:t>
            </a:r>
            <a:r>
              <a:rPr lang="en-US" dirty="0">
                <a:solidFill>
                  <a:srgbClr val="202124"/>
                </a:solidFill>
                <a:latin typeface="inherit"/>
                <a:cs typeface="Iskoola Pota" panose="020B0502040204020203" pitchFamily="34" charset="0"/>
              </a:rPr>
              <a:t>.</a:t>
            </a:r>
            <a:r>
              <a:rPr lang="en-US" sz="1100" dirty="0"/>
              <a:t> </a:t>
            </a:r>
            <a:endParaRPr lang="en-US" sz="1800" dirty="0">
              <a:latin typeface="Arial" panose="020B0604020202020204" pitchFamily="34" charset="0"/>
            </a:endParaRPr>
          </a:p>
          <a:p>
            <a:pPr marL="342900" lvl="0" indent="-342900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1369675" algn="l"/>
              </a:tabLst>
            </a:pPr>
            <a:r>
              <a:rPr lang="si-LK" dirty="0">
                <a:solidFill>
                  <a:srgbClr val="202124"/>
                </a:solidFill>
                <a:latin typeface="inherit"/>
              </a:rPr>
              <a:t>ප්‍රාග්ධන අවශ්‍යතාව අයවැය ගත කර පවතින ප්‍රභවයන් සමඟ ගලපගන්න</a:t>
            </a:r>
            <a:r>
              <a:rPr lang="en-US" dirty="0">
                <a:solidFill>
                  <a:srgbClr val="202124"/>
                </a:solidFill>
                <a:latin typeface="inherit"/>
                <a:cs typeface="Iskoola Pota" panose="020B0502040204020203" pitchFamily="34" charset="0"/>
              </a:rPr>
              <a:t>.</a:t>
            </a:r>
            <a:r>
              <a:rPr lang="en-US" sz="1200" dirty="0"/>
              <a:t> </a:t>
            </a:r>
            <a:endParaRPr lang="en-US" sz="2000" dirty="0">
              <a:latin typeface="Arial" panose="020B0604020202020204" pitchFamily="34" charset="0"/>
            </a:endParaRPr>
          </a:p>
          <a:p>
            <a:pPr marL="342900" lvl="0" indent="-342900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1369675" algn="l"/>
              </a:tabLst>
            </a:pPr>
            <a:r>
              <a:rPr lang="si-LK" dirty="0">
                <a:solidFill>
                  <a:srgbClr val="202124"/>
                </a:solidFill>
                <a:latin typeface="inherit"/>
              </a:rPr>
              <a:t>ඔබ හවුල්කරුවෙකු ගැන සිතුවේ නම්</a:t>
            </a:r>
            <a:r>
              <a:rPr lang="en-US" dirty="0">
                <a:solidFill>
                  <a:srgbClr val="202124"/>
                </a:solidFill>
                <a:latin typeface="inherit"/>
                <a:cs typeface="Iskoola Pota" panose="020B0502040204020203" pitchFamily="34" charset="0"/>
              </a:rPr>
              <a:t>, </a:t>
            </a:r>
            <a:r>
              <a:rPr lang="si-LK" dirty="0">
                <a:solidFill>
                  <a:srgbClr val="202124"/>
                </a:solidFill>
                <a:latin typeface="inherit"/>
              </a:rPr>
              <a:t>නිවැරදි පුද්ගලයෙකු තෝරාගන්න </a:t>
            </a:r>
            <a:r>
              <a:rPr lang="en-US" dirty="0">
                <a:solidFill>
                  <a:srgbClr val="202124"/>
                </a:solidFill>
                <a:latin typeface="inherit"/>
              </a:rPr>
              <a:t>- </a:t>
            </a:r>
            <a:r>
              <a:rPr lang="si-LK" dirty="0">
                <a:solidFill>
                  <a:srgbClr val="202124"/>
                </a:solidFill>
                <a:latin typeface="inherit"/>
              </a:rPr>
              <a:t>නොහැකි නම් තනි හිමිකාරත්ව </a:t>
            </a:r>
            <a:r>
              <a:rPr lang="en-US" dirty="0">
                <a:solidFill>
                  <a:srgbClr val="202124"/>
                </a:solidFill>
                <a:latin typeface="inherit"/>
                <a:cs typeface="Iskoola Pota" panose="020B0502040204020203" pitchFamily="34" charset="0"/>
              </a:rPr>
              <a:t>/ </a:t>
            </a:r>
            <a:r>
              <a:rPr lang="si-LK" dirty="0">
                <a:solidFill>
                  <a:srgbClr val="202124"/>
                </a:solidFill>
                <a:latin typeface="inherit"/>
              </a:rPr>
              <a:t>තනි කොටස් හිමිකාර සමාගමක් ලෙස ආරම්භ කරන්න</a:t>
            </a:r>
            <a:r>
              <a:rPr lang="en-US" dirty="0">
                <a:solidFill>
                  <a:srgbClr val="202124"/>
                </a:solidFill>
                <a:latin typeface="inherit"/>
                <a:cs typeface="Iskoola Pota" panose="020B0502040204020203" pitchFamily="34" charset="0"/>
              </a:rPr>
              <a:t>. </a:t>
            </a:r>
          </a:p>
          <a:p>
            <a:pPr marL="342900" lvl="0" indent="-342900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1369675" algn="l"/>
              </a:tabLst>
            </a:pPr>
            <a:r>
              <a:rPr lang="si-LK" dirty="0">
                <a:solidFill>
                  <a:srgbClr val="202124"/>
                </a:solidFill>
                <a:latin typeface="inherit"/>
              </a:rPr>
              <a:t>කිසිදු අඩුපාඩුවක් නොමැතිව ආයතනය ලියාපදිංචි කිරීම සිදුකර</a:t>
            </a:r>
            <a:r>
              <a:rPr lang="en-US" dirty="0">
                <a:solidFill>
                  <a:srgbClr val="202124"/>
                </a:solidFill>
                <a:latin typeface="inherit"/>
              </a:rPr>
              <a:t> </a:t>
            </a:r>
            <a:r>
              <a:rPr lang="si-LK" dirty="0">
                <a:solidFill>
                  <a:srgbClr val="202124"/>
                </a:solidFill>
                <a:latin typeface="inherit"/>
              </a:rPr>
              <a:t>ගන්න</a:t>
            </a:r>
            <a:r>
              <a:rPr lang="en-US" dirty="0">
                <a:solidFill>
                  <a:srgbClr val="202124"/>
                </a:solidFill>
                <a:latin typeface="inherit"/>
                <a:cs typeface="Iskoola Pota" panose="020B0502040204020203" pitchFamily="34" charset="0"/>
              </a:rPr>
              <a:t>. </a:t>
            </a:r>
          </a:p>
          <a:p>
            <a:pPr marL="342900" lvl="0" indent="-342900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1369675" algn="l"/>
              </a:tabLst>
            </a:pPr>
            <a:r>
              <a:rPr lang="si-LK" dirty="0">
                <a:solidFill>
                  <a:srgbClr val="202124"/>
                </a:solidFill>
                <a:latin typeface="inherit"/>
              </a:rPr>
              <a:t>අවශ්‍ය අනෙකුත් සියලුම ලියාපදිංචි කිරීම් සහ අනුමත කිරීම් ලබා ගන්න</a:t>
            </a:r>
            <a:r>
              <a:rPr lang="en-US" dirty="0">
                <a:solidFill>
                  <a:srgbClr val="202124"/>
                </a:solidFill>
                <a:latin typeface="inherit"/>
                <a:cs typeface="Iskoola Pota" panose="020B0502040204020203" pitchFamily="34" charset="0"/>
              </a:rPr>
              <a:t>. </a:t>
            </a:r>
          </a:p>
          <a:p>
            <a:pPr marL="342900" lvl="0" indent="-342900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1369675" algn="l"/>
              </a:tabLst>
            </a:pPr>
            <a:r>
              <a:rPr lang="si-LK" dirty="0">
                <a:solidFill>
                  <a:srgbClr val="202124"/>
                </a:solidFill>
                <a:latin typeface="inherit"/>
              </a:rPr>
              <a:t>අවශ්‍ය ගුණාත්මක හා දැනුමැති කාර්ය මණ්ඩලයක් බඳවා ගන්න</a:t>
            </a:r>
            <a:r>
              <a:rPr lang="en-US" dirty="0">
                <a:solidFill>
                  <a:srgbClr val="202124"/>
                </a:solidFill>
                <a:latin typeface="inherit"/>
                <a:cs typeface="Iskoola Pota" panose="020B0502040204020203" pitchFamily="34" charset="0"/>
              </a:rPr>
              <a:t>. </a:t>
            </a:r>
          </a:p>
          <a:p>
            <a:pPr marL="342900" lvl="0" indent="-342900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1369675" algn="l"/>
              </a:tabLst>
            </a:pPr>
            <a:r>
              <a:rPr lang="si-LK" dirty="0">
                <a:solidFill>
                  <a:srgbClr val="202124"/>
                </a:solidFill>
                <a:latin typeface="inherit"/>
              </a:rPr>
              <a:t>අවශ්‍ය උපදෙස් සඳහා දැනුමැති හා ප්‍රායෝගික වෘත්තිකයන් රඳවා ගන්න</a:t>
            </a:r>
            <a:r>
              <a:rPr lang="en-US" dirty="0">
                <a:solidFill>
                  <a:srgbClr val="202124"/>
                </a:solidFill>
                <a:latin typeface="inherit"/>
                <a:cs typeface="Iskoola Pota" panose="020B0502040204020203" pitchFamily="34" charset="0"/>
              </a:rPr>
              <a:t>.</a:t>
            </a:r>
          </a:p>
          <a:p>
            <a:pPr marL="342900" lvl="0" indent="-342900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1369675" algn="l"/>
              </a:tabLst>
            </a:pPr>
            <a:r>
              <a:rPr lang="en-US" dirty="0">
                <a:solidFill>
                  <a:srgbClr val="202124"/>
                </a:solidFill>
                <a:latin typeface="inherit"/>
                <a:cs typeface="Iskoola Pota" panose="020B0502040204020203" pitchFamily="34" charset="0"/>
              </a:rPr>
              <a:t> </a:t>
            </a:r>
            <a:r>
              <a:rPr lang="si-LK" dirty="0">
                <a:solidFill>
                  <a:srgbClr val="202124"/>
                </a:solidFill>
                <a:latin typeface="inherit"/>
              </a:rPr>
              <a:t>සියලු තීරණ ප්‍රවේශමෙන් ගන්න</a:t>
            </a:r>
            <a:r>
              <a:rPr lang="en-US" dirty="0">
                <a:solidFill>
                  <a:srgbClr val="202124"/>
                </a:solidFill>
                <a:latin typeface="inherit"/>
                <a:cs typeface="Iskoola Pota" panose="020B0502040204020203" pitchFamily="34" charset="0"/>
              </a:rPr>
              <a:t>.</a:t>
            </a:r>
            <a:r>
              <a:rPr lang="en-US" sz="1200" dirty="0"/>
              <a:t> </a:t>
            </a:r>
            <a:endParaRPr lang="en-US" sz="2000" dirty="0">
              <a:latin typeface="Arial" panose="020B0604020202020204" pitchFamily="34" charset="0"/>
            </a:endParaRP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1369675" algn="l"/>
              </a:tabLst>
            </a:pP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1369675" algn="l"/>
              </a:tabLst>
            </a:pP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tabLst>
                <a:tab pos="11369675" algn="l"/>
              </a:tabLst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354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11644E-A480-471C-93E4-00C64A475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21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0A2741-7C18-45E5-9EAD-0D2661DDFA9D}"/>
              </a:ext>
            </a:extLst>
          </p:cNvPr>
          <p:cNvSpPr/>
          <p:nvPr/>
        </p:nvSpPr>
        <p:spPr>
          <a:xfrm>
            <a:off x="5668144" y="2021903"/>
            <a:ext cx="633643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GB" sz="2400" b="1" i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GB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GB" sz="16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GB" sz="1600" b="1" dirty="0">
                <a:latin typeface="Cambria" panose="02040503050406030204" pitchFamily="18" charset="0"/>
                <a:ea typeface="Cambria" panose="02040503050406030204" pitchFamily="18" charset="0"/>
              </a:rPr>
              <a:t>ATHULA RANAWEERA (BSc., FCA, FCMA, FMAAT)</a:t>
            </a:r>
            <a:br>
              <a:rPr lang="en-GB" sz="1600" i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GB" sz="1600" b="1" i="1" dirty="0">
                <a:latin typeface="Cambria" panose="02040503050406030204" pitchFamily="18" charset="0"/>
                <a:ea typeface="Cambria" panose="02040503050406030204" pitchFamily="18" charset="0"/>
              </a:rPr>
              <a:t>Managing Partner: </a:t>
            </a:r>
            <a:r>
              <a:rPr lang="en-GB" sz="1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Ranaweera</a:t>
            </a:r>
            <a:r>
              <a:rPr lang="en-GB" sz="1600" b="1" i="1" dirty="0">
                <a:latin typeface="Cambria" panose="02040503050406030204" pitchFamily="18" charset="0"/>
                <a:ea typeface="Cambria" panose="02040503050406030204" pitchFamily="18" charset="0"/>
              </a:rPr>
              <a:t> Associates (Chartered Accountants) </a:t>
            </a:r>
          </a:p>
          <a:p>
            <a:r>
              <a:rPr lang="en-GB" sz="1600" b="1" i="1" dirty="0">
                <a:latin typeface="Cambria" panose="02040503050406030204" pitchFamily="18" charset="0"/>
                <a:ea typeface="Cambria" panose="02040503050406030204" pitchFamily="18" charset="0"/>
              </a:rPr>
              <a:t>Managing Director -</a:t>
            </a:r>
            <a:r>
              <a:rPr lang="en-GB" sz="16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600" b="1" i="1" dirty="0">
                <a:latin typeface="Cambria" panose="02040503050406030204" pitchFamily="18" charset="0"/>
                <a:ea typeface="Cambria" panose="02040503050406030204" pitchFamily="18" charset="0"/>
              </a:rPr>
              <a:t>Assent Advisory Partners (Pvt) Ltd.</a:t>
            </a:r>
          </a:p>
          <a:p>
            <a:r>
              <a:rPr lang="en-GB" sz="1600" b="1" i="1" dirty="0">
                <a:latin typeface="Cambria" panose="02040503050406030204" pitchFamily="18" charset="0"/>
                <a:ea typeface="Cambria" panose="02040503050406030204" pitchFamily="18" charset="0"/>
              </a:rPr>
              <a:t>Assent Secretarial Consultants (Pvt) Ltd.</a:t>
            </a:r>
          </a:p>
          <a:p>
            <a:endParaRPr lang="en-GB" sz="16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GB" sz="1600" b="1" i="1" dirty="0">
                <a:latin typeface="Cambria" panose="02040503050406030204" pitchFamily="18" charset="0"/>
                <a:ea typeface="Cambria" panose="02040503050406030204" pitchFamily="18" charset="0"/>
              </a:rPr>
              <a:t>+94 777 305 123, </a:t>
            </a:r>
          </a:p>
          <a:p>
            <a:r>
              <a:rPr lang="en-GB" sz="1600" b="1" i="1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athula@ranaweeraasso.lk</a:t>
            </a:r>
            <a:r>
              <a:rPr lang="en-GB" sz="1600" b="1" i="1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GB" sz="1600" b="1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 </a:t>
            </a:r>
            <a:r>
              <a:rPr lang="en-GB" sz="1600" b="1" i="1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athula@assentadvisory.lk</a:t>
            </a:r>
            <a:endParaRPr lang="en-US" sz="16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 descr="C:\Users\athula.ranaweera\AppData\Local\Microsoft\Windows\INetCache\Content.Word\Logo - Assent advisory JPG.JPG">
            <a:extLst>
              <a:ext uri="{FF2B5EF4-FFF2-40B4-BE49-F238E27FC236}">
                <a16:creationId xmlns:a16="http://schemas.microsoft.com/office/drawing/2014/main" id="{D8A4D744-2249-4252-B8A6-58823E28DE7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58" y="5149805"/>
            <a:ext cx="1951746" cy="1475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18">
            <a:extLst>
              <a:ext uri="{FF2B5EF4-FFF2-40B4-BE49-F238E27FC236}">
                <a16:creationId xmlns:a16="http://schemas.microsoft.com/office/drawing/2014/main" id="{0144BC29-0A55-4CCF-AB73-9B7BAB8CDF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6" y="5149804"/>
            <a:ext cx="1885595" cy="1475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6AC65E-370D-492C-BB91-6912CA5C5A7F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5035" y="5361451"/>
            <a:ext cx="2743200" cy="11926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5E43077-3D81-4F6B-AF30-B9DEC636ACC1}"/>
              </a:ext>
            </a:extLst>
          </p:cNvPr>
          <p:cNvSpPr/>
          <p:nvPr/>
        </p:nvSpPr>
        <p:spPr>
          <a:xfrm>
            <a:off x="0" y="0"/>
            <a:ext cx="12192000" cy="174418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54AF27-1374-4BF1-BFB1-21A2AA4A0A26}"/>
              </a:ext>
            </a:extLst>
          </p:cNvPr>
          <p:cNvSpPr/>
          <p:nvPr/>
        </p:nvSpPr>
        <p:spPr>
          <a:xfrm>
            <a:off x="0" y="6731880"/>
            <a:ext cx="12192000" cy="206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C68EC0F4-DC9C-4D92-BA3E-196971FF20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708" y="-37819"/>
            <a:ext cx="1865148" cy="17441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7CEB30-7AD4-4BE4-B59B-C1F7E586D1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25" y="1921916"/>
            <a:ext cx="5054756" cy="306468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58E6D94-CD6E-4BF2-9B4A-EDFCD99B025C}"/>
              </a:ext>
            </a:extLst>
          </p:cNvPr>
          <p:cNvSpPr txBox="1">
            <a:spLocks/>
          </p:cNvSpPr>
          <p:nvPr/>
        </p:nvSpPr>
        <p:spPr>
          <a:xfrm>
            <a:off x="374847" y="136524"/>
            <a:ext cx="9274629" cy="1569839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100" b="1" dirty="0">
              <a:latin typeface="Nirmala UI" panose="020B0502040204020203" pitchFamily="34" charset="0"/>
              <a:ea typeface="Cambria" panose="02040503050406030204" pitchFamily="18" charset="0"/>
              <a:cs typeface="Nirmala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si-LK" sz="3100" b="1" dirty="0">
                <a:latin typeface="Nirmala UI" panose="020B0502040204020203" pitchFamily="34" charset="0"/>
                <a:ea typeface="Cambria" panose="02040503050406030204" pitchFamily="18" charset="0"/>
                <a:cs typeface="Nirmala UI" panose="020B0502040204020203" pitchFamily="34" charset="0"/>
              </a:rPr>
              <a:t>වැඩිදුර පැහැදිලි කිරීම් සඳහා අප සමග සම්බන්ධ වීමට ………</a:t>
            </a:r>
          </a:p>
          <a:p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035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3FD710D-3A4D-4FCC-9399-3C900653B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105" y="1487705"/>
            <a:ext cx="11557789" cy="5187381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1369675" algn="l"/>
              </a:tabLst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just">
              <a:lnSpc>
                <a:spcPct val="100000"/>
              </a:lnSpc>
              <a:tabLst>
                <a:tab pos="404813" algn="l"/>
                <a:tab pos="11369675" algn="l"/>
              </a:tabLst>
            </a:pPr>
            <a:endParaRPr lang="en-US" sz="245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tabLst>
                <a:tab pos="11369675" algn="l"/>
              </a:tabLst>
            </a:pPr>
            <a:endParaRPr lang="en-US" sz="245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endParaRPr lang="en-US" sz="24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D25DC-7141-49F1-B260-C4CD5CE8C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3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8E2F4F-9DB8-4A2E-8676-7679E35CABA2}"/>
              </a:ext>
            </a:extLst>
          </p:cNvPr>
          <p:cNvSpPr/>
          <p:nvPr/>
        </p:nvSpPr>
        <p:spPr>
          <a:xfrm>
            <a:off x="0" y="-202701"/>
            <a:ext cx="12192000" cy="15828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AFF982-90F8-49D5-BFFC-9B9CB8D57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399" y="-51115"/>
            <a:ext cx="8070573" cy="137444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150000"/>
              </a:lnSpc>
            </a:pPr>
            <a:r>
              <a:rPr lang="si-LK" sz="3200" b="1" dirty="0">
                <a:latin typeface="Iskoola Pota" panose="020B0502040204020203" pitchFamily="34" charset="0"/>
                <a:ea typeface="Cambria" panose="02040503050406030204" pitchFamily="18" charset="0"/>
                <a:cs typeface="Iskoola Pota" panose="020B0502040204020203" pitchFamily="34" charset="0"/>
              </a:rPr>
              <a:t>ව්‍යාපාර සහ බදු සැලසුම්කරණය </a:t>
            </a:r>
            <a:br>
              <a:rPr lang="si-LK" sz="3200" b="1" dirty="0">
                <a:latin typeface="Iskoola Pota" panose="020B0502040204020203" pitchFamily="34" charset="0"/>
                <a:ea typeface="Cambria" panose="02040503050406030204" pitchFamily="18" charset="0"/>
                <a:cs typeface="Iskoola Pota" panose="020B0502040204020203" pitchFamily="34" charset="0"/>
              </a:rPr>
            </a:br>
            <a:r>
              <a:rPr lang="si-LK" sz="3200" b="1" dirty="0">
                <a:latin typeface="Iskoola Pota" panose="020B0502040204020203" pitchFamily="34" charset="0"/>
                <a:ea typeface="Cambria" panose="02040503050406030204" pitchFamily="18" charset="0"/>
                <a:cs typeface="Iskoola Pota" panose="020B0502040204020203" pitchFamily="34" charset="0"/>
              </a:rPr>
              <a:t>ව්‍යාපාරයක් යනු?</a:t>
            </a:r>
            <a:r>
              <a:rPr lang="en-US" sz="3200" b="1" dirty="0">
                <a:latin typeface="Iskoola Pota" panose="020B0502040204020203" pitchFamily="34" charset="0"/>
                <a:ea typeface="Cambria" panose="02040503050406030204" pitchFamily="18" charset="0"/>
                <a:cs typeface="Iskoola Pota" panose="020B0502040204020203" pitchFamily="34" charset="0"/>
              </a:rPr>
              <a:t>......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4E8C6B-F816-4724-93EF-D35D73006BEA}"/>
              </a:ext>
            </a:extLst>
          </p:cNvPr>
          <p:cNvSpPr/>
          <p:nvPr/>
        </p:nvSpPr>
        <p:spPr>
          <a:xfrm>
            <a:off x="0" y="6731880"/>
            <a:ext cx="12192000" cy="206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33F6B450-1775-45A3-BC93-63C12F98E7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748" y="-242281"/>
            <a:ext cx="1692107" cy="1744183"/>
          </a:xfrm>
          <a:prstGeom prst="rect">
            <a:avLst/>
          </a:prstGeom>
        </p:spPr>
      </p:pic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9283C7CD-40EE-4384-B412-B7A25474E1BC}"/>
              </a:ext>
            </a:extLst>
          </p:cNvPr>
          <p:cNvCxnSpPr>
            <a:cxnSpLocks/>
          </p:cNvCxnSpPr>
          <p:nvPr/>
        </p:nvCxnSpPr>
        <p:spPr>
          <a:xfrm>
            <a:off x="2067302" y="1736776"/>
            <a:ext cx="1253602" cy="73660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A53BB32-B28F-41F9-A772-053A81C2D7B7}"/>
              </a:ext>
            </a:extLst>
          </p:cNvPr>
          <p:cNvCxnSpPr>
            <a:cxnSpLocks/>
          </p:cNvCxnSpPr>
          <p:nvPr/>
        </p:nvCxnSpPr>
        <p:spPr>
          <a:xfrm>
            <a:off x="5629377" y="4155968"/>
            <a:ext cx="2105725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7C47CF5-88A4-4142-B7C0-DC591BE16393}"/>
              </a:ext>
            </a:extLst>
          </p:cNvPr>
          <p:cNvCxnSpPr>
            <a:cxnSpLocks/>
          </p:cNvCxnSpPr>
          <p:nvPr/>
        </p:nvCxnSpPr>
        <p:spPr>
          <a:xfrm>
            <a:off x="2721298" y="1736776"/>
            <a:ext cx="59960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D004951-B27F-4138-B69C-8569651931FC}"/>
              </a:ext>
            </a:extLst>
          </p:cNvPr>
          <p:cNvSpPr txBox="1"/>
          <p:nvPr/>
        </p:nvSpPr>
        <p:spPr>
          <a:xfrm>
            <a:off x="3574975" y="1558696"/>
            <a:ext cx="7079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si-LK" sz="2400" dirty="0">
                <a:solidFill>
                  <a:srgbClr val="202124"/>
                </a:solidFill>
                <a:latin typeface="inherit"/>
              </a:rPr>
              <a:t>පහසු ආයෝජන </a:t>
            </a:r>
            <a:r>
              <a:rPr lang="en-US" sz="2400" dirty="0">
                <a:solidFill>
                  <a:srgbClr val="202124"/>
                </a:solidFill>
                <a:latin typeface="inherit"/>
                <a:cs typeface="Iskoola Pota" panose="020B0502040204020203" pitchFamily="34" charset="0"/>
              </a:rPr>
              <a:t>= </a:t>
            </a:r>
            <a:r>
              <a:rPr lang="en-US" sz="2400" b="1" dirty="0">
                <a:solidFill>
                  <a:srgbClr val="202124"/>
                </a:solidFill>
                <a:latin typeface="inherit"/>
                <a:cs typeface="Iskoola Pota" panose="020B0502040204020203" pitchFamily="34" charset="0"/>
              </a:rPr>
              <a:t>“</a:t>
            </a:r>
            <a:r>
              <a:rPr lang="si-LK" sz="2400" b="1" dirty="0">
                <a:solidFill>
                  <a:srgbClr val="202124"/>
                </a:solidFill>
                <a:latin typeface="inherit"/>
              </a:rPr>
              <a:t>ආයෝජනය</a:t>
            </a:r>
            <a:r>
              <a:rPr lang="en-US" sz="2400" b="1" dirty="0">
                <a:solidFill>
                  <a:srgbClr val="202124"/>
                </a:solidFill>
                <a:latin typeface="inherit"/>
                <a:cs typeface="Iskoola Pota" panose="020B0502040204020203" pitchFamily="34" charset="0"/>
              </a:rPr>
              <a:t>”</a:t>
            </a:r>
            <a:r>
              <a:rPr lang="en-US" sz="1200" b="1" dirty="0"/>
              <a:t> </a:t>
            </a:r>
            <a:endParaRPr lang="en-US" sz="2000" b="1" dirty="0">
              <a:latin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619FC34-48B8-4FA8-94D9-878703F24DD6}"/>
              </a:ext>
            </a:extLst>
          </p:cNvPr>
          <p:cNvSpPr txBox="1"/>
          <p:nvPr/>
        </p:nvSpPr>
        <p:spPr>
          <a:xfrm>
            <a:off x="3574975" y="2244809"/>
            <a:ext cx="798418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(ii) </a:t>
            </a:r>
            <a:r>
              <a:rPr lang="si-LK" sz="2400" dirty="0">
                <a:solidFill>
                  <a:srgbClr val="202124"/>
                </a:solidFill>
                <a:latin typeface="inherit"/>
              </a:rPr>
              <a:t>දුෂ්කර ආයෝජන </a:t>
            </a:r>
            <a:r>
              <a:rPr lang="en-US" sz="2400" dirty="0">
                <a:solidFill>
                  <a:srgbClr val="202124"/>
                </a:solidFill>
                <a:latin typeface="inherit"/>
                <a:cs typeface="Iskoola Pota" panose="020B0502040204020203" pitchFamily="34" charset="0"/>
              </a:rPr>
              <a:t>= </a:t>
            </a:r>
            <a:r>
              <a:rPr lang="en-US" sz="2400" b="1" dirty="0">
                <a:solidFill>
                  <a:srgbClr val="202124"/>
                </a:solidFill>
                <a:latin typeface="inherit"/>
                <a:cs typeface="Iskoola Pota" panose="020B0502040204020203" pitchFamily="34" charset="0"/>
              </a:rPr>
              <a:t>“</a:t>
            </a:r>
            <a:r>
              <a:rPr lang="si-LK" sz="2400" b="1" dirty="0">
                <a:solidFill>
                  <a:srgbClr val="202124"/>
                </a:solidFill>
                <a:latin typeface="inherit"/>
              </a:rPr>
              <a:t>ව්‍යාපාර</a:t>
            </a:r>
            <a:r>
              <a:rPr lang="en-US" sz="2400" b="1" dirty="0">
                <a:solidFill>
                  <a:srgbClr val="202124"/>
                </a:solidFill>
                <a:latin typeface="inherit"/>
                <a:cs typeface="Iskoola Pota" panose="020B0502040204020203" pitchFamily="34" charset="0"/>
              </a:rPr>
              <a:t>” </a:t>
            </a:r>
          </a:p>
          <a:p>
            <a:r>
              <a:rPr lang="si-LK" sz="2600" dirty="0">
                <a:solidFill>
                  <a:srgbClr val="202124"/>
                </a:solidFill>
                <a:latin typeface="inherit"/>
              </a:rPr>
              <a:t>ව්‍යාපාර </a:t>
            </a:r>
            <a:r>
              <a:rPr lang="si-LK" sz="2600" u="sng" dirty="0">
                <a:solidFill>
                  <a:srgbClr val="202124"/>
                </a:solidFill>
                <a:latin typeface="inherit"/>
              </a:rPr>
              <a:t>වර්ගය </a:t>
            </a:r>
            <a:r>
              <a:rPr lang="si-LK" sz="2600" dirty="0">
                <a:solidFill>
                  <a:srgbClr val="202124"/>
                </a:solidFill>
                <a:latin typeface="inherit"/>
              </a:rPr>
              <a:t>සහ </a:t>
            </a:r>
            <a:r>
              <a:rPr lang="si-LK" sz="2600" u="sng" dirty="0">
                <a:solidFill>
                  <a:srgbClr val="202124"/>
                </a:solidFill>
                <a:latin typeface="inherit"/>
              </a:rPr>
              <a:t>ප්‍රමාණය</a:t>
            </a:r>
            <a:r>
              <a:rPr lang="en-US" sz="2600" dirty="0">
                <a:solidFill>
                  <a:srgbClr val="202124"/>
                </a:solidFill>
                <a:latin typeface="inherit"/>
                <a:cs typeface="Iskoola Pota" panose="020B0502040204020203" pitchFamily="34" charset="0"/>
              </a:rPr>
              <a:t>?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8EC546C-CFB0-4A3D-A99D-A388E65E7BE8}"/>
              </a:ext>
            </a:extLst>
          </p:cNvPr>
          <p:cNvSpPr txBox="1"/>
          <p:nvPr/>
        </p:nvSpPr>
        <p:spPr>
          <a:xfrm>
            <a:off x="7735102" y="3880269"/>
            <a:ext cx="370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i-LK" sz="2400">
                <a:latin typeface="Cambria" panose="02040503050406030204" pitchFamily="18" charset="0"/>
                <a:ea typeface="Cambria" panose="02040503050406030204" pitchFamily="18" charset="0"/>
              </a:rPr>
              <a:t>තනි පුද්ගල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4AFC2F7-C73D-4727-B33B-D79E76C13AC0}"/>
              </a:ext>
            </a:extLst>
          </p:cNvPr>
          <p:cNvSpPr txBox="1"/>
          <p:nvPr/>
        </p:nvSpPr>
        <p:spPr>
          <a:xfrm>
            <a:off x="7777623" y="4248255"/>
            <a:ext cx="370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i-LK" sz="2400" dirty="0">
                <a:latin typeface="Cambria" panose="02040503050406030204" pitchFamily="18" charset="0"/>
                <a:ea typeface="Cambria" panose="02040503050406030204" pitchFamily="18" charset="0"/>
              </a:rPr>
              <a:t>හවුල්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FC971BA-94C5-43D1-B620-232F30392B28}"/>
              </a:ext>
            </a:extLst>
          </p:cNvPr>
          <p:cNvSpPr txBox="1"/>
          <p:nvPr/>
        </p:nvSpPr>
        <p:spPr>
          <a:xfrm>
            <a:off x="7751193" y="4599581"/>
            <a:ext cx="370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i-LK" sz="2400" dirty="0">
                <a:latin typeface="Cambria" panose="02040503050406030204" pitchFamily="18" charset="0"/>
                <a:ea typeface="Cambria" panose="02040503050406030204" pitchFamily="18" charset="0"/>
              </a:rPr>
              <a:t>සමාගම්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CDBD94D-C959-4D23-B8A9-6EBDAEF9E203}"/>
              </a:ext>
            </a:extLst>
          </p:cNvPr>
          <p:cNvCxnSpPr>
            <a:cxnSpLocks/>
          </p:cNvCxnSpPr>
          <p:nvPr/>
        </p:nvCxnSpPr>
        <p:spPr>
          <a:xfrm>
            <a:off x="5614390" y="3835298"/>
            <a:ext cx="0" cy="9966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C6A9640-A670-4C33-9A02-BC3E53092965}"/>
              </a:ext>
            </a:extLst>
          </p:cNvPr>
          <p:cNvCxnSpPr>
            <a:cxnSpLocks/>
          </p:cNvCxnSpPr>
          <p:nvPr/>
        </p:nvCxnSpPr>
        <p:spPr>
          <a:xfrm>
            <a:off x="5631877" y="4473259"/>
            <a:ext cx="2105725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9BD882A-2E9A-4BFF-A50E-27BDE8690BB9}"/>
              </a:ext>
            </a:extLst>
          </p:cNvPr>
          <p:cNvCxnSpPr>
            <a:cxnSpLocks/>
          </p:cNvCxnSpPr>
          <p:nvPr/>
        </p:nvCxnSpPr>
        <p:spPr>
          <a:xfrm>
            <a:off x="5616887" y="4818033"/>
            <a:ext cx="2105725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CA094594-F95D-4909-9963-1021B53F9F40}"/>
              </a:ext>
            </a:extLst>
          </p:cNvPr>
          <p:cNvSpPr txBox="1"/>
          <p:nvPr/>
        </p:nvSpPr>
        <p:spPr>
          <a:xfrm>
            <a:off x="5247095" y="5308688"/>
            <a:ext cx="40991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i-LK" sz="2600" dirty="0">
                <a:solidFill>
                  <a:srgbClr val="202124"/>
                </a:solidFill>
                <a:latin typeface="inherit"/>
              </a:rPr>
              <a:t>ව්‍යාපාර</a:t>
            </a:r>
            <a:r>
              <a:rPr lang="en-US" sz="26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si-LK" sz="2600" b="1" dirty="0">
                <a:solidFill>
                  <a:srgbClr val="202124"/>
                </a:solidFill>
                <a:latin typeface="inherit"/>
              </a:rPr>
              <a:t>ප්‍රමාණය</a:t>
            </a:r>
            <a:r>
              <a:rPr lang="en-US" sz="2600" b="1" dirty="0">
                <a:solidFill>
                  <a:srgbClr val="202124"/>
                </a:solidFill>
                <a:latin typeface="inherit"/>
              </a:rPr>
              <a:t> </a:t>
            </a:r>
            <a:endParaRPr lang="en-US" sz="2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CDFC82-7ED3-494C-BCCC-91D890190260}"/>
              </a:ext>
            </a:extLst>
          </p:cNvPr>
          <p:cNvSpPr txBox="1"/>
          <p:nvPr/>
        </p:nvSpPr>
        <p:spPr>
          <a:xfrm>
            <a:off x="5247095" y="3377893"/>
            <a:ext cx="40991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i-LK" sz="2600" dirty="0">
                <a:solidFill>
                  <a:srgbClr val="202124"/>
                </a:solidFill>
                <a:latin typeface="inherit"/>
              </a:rPr>
              <a:t>ව්‍යාපාර </a:t>
            </a:r>
            <a:r>
              <a:rPr lang="si-LK" sz="2600" b="1" dirty="0">
                <a:solidFill>
                  <a:srgbClr val="202124"/>
                </a:solidFill>
                <a:latin typeface="inherit"/>
              </a:rPr>
              <a:t>වර්ගය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214593-37E3-4BFD-896A-7904F394D86B}"/>
              </a:ext>
            </a:extLst>
          </p:cNvPr>
          <p:cNvSpPr txBox="1"/>
          <p:nvPr/>
        </p:nvSpPr>
        <p:spPr>
          <a:xfrm>
            <a:off x="7797831" y="5816159"/>
            <a:ext cx="2856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i-LK" sz="2400" dirty="0">
                <a:latin typeface="Cambria" panose="02040503050406030204" pitchFamily="18" charset="0"/>
                <a:ea typeface="Cambria" panose="02040503050406030204" pitchFamily="18" charset="0"/>
              </a:rPr>
              <a:t>සුළු හා මධ්‍ය පරිමාණ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A5BC09F-7712-4FC8-A165-F05B8C6BE110}"/>
              </a:ext>
            </a:extLst>
          </p:cNvPr>
          <p:cNvSpPr txBox="1"/>
          <p:nvPr/>
        </p:nvSpPr>
        <p:spPr>
          <a:xfrm>
            <a:off x="7797832" y="6230552"/>
            <a:ext cx="2869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i-LK" sz="2400" dirty="0">
                <a:latin typeface="Cambria" panose="02040503050406030204" pitchFamily="18" charset="0"/>
                <a:ea typeface="Cambria" panose="02040503050406030204" pitchFamily="18" charset="0"/>
              </a:rPr>
              <a:t>මහා පරිමාණ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43CCE4E-EE28-4711-BAF0-025D39BB2E30}"/>
              </a:ext>
            </a:extLst>
          </p:cNvPr>
          <p:cNvCxnSpPr>
            <a:cxnSpLocks/>
          </p:cNvCxnSpPr>
          <p:nvPr/>
        </p:nvCxnSpPr>
        <p:spPr>
          <a:xfrm>
            <a:off x="5679538" y="6053192"/>
            <a:ext cx="2105725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5F00830-3809-46E2-B893-83F141AE4CBB}"/>
              </a:ext>
            </a:extLst>
          </p:cNvPr>
          <p:cNvCxnSpPr>
            <a:cxnSpLocks/>
          </p:cNvCxnSpPr>
          <p:nvPr/>
        </p:nvCxnSpPr>
        <p:spPr>
          <a:xfrm>
            <a:off x="5664551" y="5852442"/>
            <a:ext cx="0" cy="6126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8D4C5DB-296F-4DFE-A4A9-78B030D5C435}"/>
              </a:ext>
            </a:extLst>
          </p:cNvPr>
          <p:cNvCxnSpPr>
            <a:cxnSpLocks/>
          </p:cNvCxnSpPr>
          <p:nvPr/>
        </p:nvCxnSpPr>
        <p:spPr>
          <a:xfrm>
            <a:off x="5682038" y="6445433"/>
            <a:ext cx="2105725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6DD275B-5791-4F54-B17E-9CD974939E14}"/>
              </a:ext>
            </a:extLst>
          </p:cNvPr>
          <p:cNvCxnSpPr>
            <a:cxnSpLocks/>
          </p:cNvCxnSpPr>
          <p:nvPr/>
        </p:nvCxnSpPr>
        <p:spPr>
          <a:xfrm>
            <a:off x="4517254" y="3096876"/>
            <a:ext cx="0" cy="242725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EB0FCBB-17DA-4A61-837E-D0E614404E2B}"/>
              </a:ext>
            </a:extLst>
          </p:cNvPr>
          <p:cNvCxnSpPr>
            <a:cxnSpLocks/>
          </p:cNvCxnSpPr>
          <p:nvPr/>
        </p:nvCxnSpPr>
        <p:spPr>
          <a:xfrm>
            <a:off x="4517254" y="3669878"/>
            <a:ext cx="56410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6D4024D-5A5F-463A-882F-2A209684C22C}"/>
              </a:ext>
            </a:extLst>
          </p:cNvPr>
          <p:cNvCxnSpPr>
            <a:cxnSpLocks/>
          </p:cNvCxnSpPr>
          <p:nvPr/>
        </p:nvCxnSpPr>
        <p:spPr>
          <a:xfrm>
            <a:off x="4504764" y="5531152"/>
            <a:ext cx="56410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DEF17B5A-0091-4A60-B858-10494DA304B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72" y="2859055"/>
            <a:ext cx="2931656" cy="3862420"/>
          </a:xfrm>
          <a:prstGeom prst="rect">
            <a:avLst/>
          </a:prstGeom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816978" y="1610277"/>
            <a:ext cx="1250323" cy="3956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i-LK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Iskoola Pota" panose="020B0502040204020203" pitchFamily="34" charset="0"/>
              </a:rPr>
              <a:t>තීරණය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050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3FD710D-3A4D-4FCC-9399-3C900653B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105" y="1487705"/>
            <a:ext cx="11557789" cy="5244175"/>
          </a:xfrm>
        </p:spPr>
        <p:txBody>
          <a:bodyPr>
            <a:noAutofit/>
          </a:bodyPr>
          <a:lstStyle/>
          <a:p>
            <a:pPr marL="914400" indent="-914400" algn="just">
              <a:lnSpc>
                <a:spcPct val="100000"/>
              </a:lnSpc>
              <a:tabLst>
                <a:tab pos="11369675" algn="l"/>
              </a:tabLst>
            </a:pPr>
            <a:r>
              <a:rPr lang="si-LK" sz="2450" b="1" dirty="0">
                <a:latin typeface="Cambria" panose="02040503050406030204" pitchFamily="18" charset="0"/>
                <a:ea typeface="Cambria" panose="02040503050406030204" pitchFamily="18" charset="0"/>
              </a:rPr>
              <a:t>අප සුළු</a:t>
            </a:r>
            <a:r>
              <a:rPr lang="en-US" sz="245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450" b="1" dirty="0">
                <a:latin typeface="Cambria" panose="02040503050406030204" pitchFamily="18" charset="0"/>
                <a:ea typeface="Cambria" panose="02040503050406030204" pitchFamily="18" charset="0"/>
              </a:rPr>
              <a:t>හා මධ්‍ය පරිමාණ ව්‍යාපාර ගැන කතා කළ යුත්තේ ඇයි..?</a:t>
            </a:r>
            <a:r>
              <a:rPr lang="en-US" sz="2450" b="1" dirty="0"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en-US" sz="245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just">
              <a:lnSpc>
                <a:spcPct val="100000"/>
              </a:lnSpc>
              <a:tabLst>
                <a:tab pos="11369675" algn="l"/>
              </a:tabLst>
            </a:pPr>
            <a:endParaRPr lang="en-US" sz="245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endParaRPr lang="en-US" sz="24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D25DC-7141-49F1-B260-C4CD5CE8C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4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8E2F4F-9DB8-4A2E-8676-7679E35CABA2}"/>
              </a:ext>
            </a:extLst>
          </p:cNvPr>
          <p:cNvSpPr/>
          <p:nvPr/>
        </p:nvSpPr>
        <p:spPr>
          <a:xfrm>
            <a:off x="0" y="-202701"/>
            <a:ext cx="12192000" cy="15828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AFF982-90F8-49D5-BFFC-9B9CB8D57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423" y="-36830"/>
            <a:ext cx="8769306" cy="126685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150000"/>
              </a:lnSpc>
            </a:pPr>
            <a:r>
              <a:rPr lang="si-LK" sz="3200" b="1" dirty="0">
                <a:latin typeface="Iskoola Pota" panose="020B0502040204020203" pitchFamily="34" charset="0"/>
                <a:ea typeface="Cambria" panose="02040503050406030204" pitchFamily="18" charset="0"/>
                <a:cs typeface="Iskoola Pota" panose="020B0502040204020203" pitchFamily="34" charset="0"/>
              </a:rPr>
              <a:t>ව්‍යාපාර සහ බදු සැලසුම්කරණය </a:t>
            </a:r>
            <a:br>
              <a:rPr lang="en-US" sz="3200" b="1" dirty="0">
                <a:latin typeface="Iskoola Pota" panose="020B0502040204020203" pitchFamily="34" charset="0"/>
                <a:ea typeface="Cambria" panose="02040503050406030204" pitchFamily="18" charset="0"/>
                <a:cs typeface="Iskoola Pota" panose="020B0502040204020203" pitchFamily="34" charset="0"/>
              </a:rPr>
            </a:br>
            <a:r>
              <a:rPr lang="si-LK" sz="3200" b="1" dirty="0">
                <a:latin typeface="Iskoola Pota" panose="020B0502040204020203" pitchFamily="34" charset="0"/>
                <a:ea typeface="Cambria" panose="02040503050406030204" pitchFamily="18" charset="0"/>
                <a:cs typeface="Iskoola Pota" panose="020B0502040204020203" pitchFamily="34" charset="0"/>
              </a:rPr>
              <a:t>ව්‍යාපාරයේ ප්‍රමාණය </a:t>
            </a:r>
            <a:r>
              <a:rPr lang="en-US" sz="3200" b="1" dirty="0">
                <a:latin typeface="Iskoola Pota" panose="020B0502040204020203" pitchFamily="34" charset="0"/>
                <a:ea typeface="Cambria" panose="02040503050406030204" pitchFamily="18" charset="0"/>
                <a:cs typeface="Iskoola Pota" panose="020B0502040204020203" pitchFamily="34" charset="0"/>
              </a:rPr>
              <a:t> - </a:t>
            </a:r>
            <a:r>
              <a:rPr lang="si-LK" sz="3200" b="1" dirty="0">
                <a:latin typeface="Iskoola Pota" panose="020B0502040204020203" pitchFamily="34" charset="0"/>
                <a:ea typeface="Cambria" panose="02040503050406030204" pitchFamily="18" charset="0"/>
                <a:cs typeface="Iskoola Pota" panose="020B0502040204020203" pitchFamily="34" charset="0"/>
              </a:rPr>
              <a:t>සුළු හා මධ්‍ය පරිමාණ</a:t>
            </a:r>
            <a:r>
              <a:rPr lang="en-US" sz="3200" b="1" dirty="0">
                <a:latin typeface="Iskoola Pota" panose="020B0502040204020203" pitchFamily="34" charset="0"/>
                <a:ea typeface="Cambria" panose="02040503050406030204" pitchFamily="18" charset="0"/>
                <a:cs typeface="Iskoola Pota" panose="020B0502040204020203" pitchFamily="34" charset="0"/>
              </a:rPr>
              <a:t> (SME)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4E8C6B-F816-4724-93EF-D35D73006BEA}"/>
              </a:ext>
            </a:extLst>
          </p:cNvPr>
          <p:cNvSpPr/>
          <p:nvPr/>
        </p:nvSpPr>
        <p:spPr>
          <a:xfrm>
            <a:off x="0" y="6731880"/>
            <a:ext cx="12192000" cy="206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33F6B450-1775-45A3-BC93-63C12F98E7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748" y="-242281"/>
            <a:ext cx="1692107" cy="17441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3E75FC-28DB-4A94-8E63-E144369D8DB4}"/>
              </a:ext>
            </a:extLst>
          </p:cNvPr>
          <p:cNvSpPr txBox="1"/>
          <p:nvPr/>
        </p:nvSpPr>
        <p:spPr>
          <a:xfrm>
            <a:off x="629587" y="6235908"/>
            <a:ext cx="581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Source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Author (referred Sri Lanka Government Statistics)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4E4E87C0-C3AD-43BC-AEA4-94D50AE085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0096046"/>
              </p:ext>
            </p:extLst>
          </p:nvPr>
        </p:nvGraphicFramePr>
        <p:xfrm>
          <a:off x="2079673" y="2193788"/>
          <a:ext cx="8244198" cy="3724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66085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3FD710D-3A4D-4FCC-9399-3C900653B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243" y="1442965"/>
            <a:ext cx="11557789" cy="518738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tabLst>
                <a:tab pos="404813" algn="l"/>
                <a:tab pos="11369675" algn="l"/>
              </a:tabLst>
            </a:pPr>
            <a:r>
              <a:rPr lang="si-LK" b="1" u="sng" dirty="0">
                <a:latin typeface="Cambria" panose="02040503050406030204" pitchFamily="18" charset="0"/>
                <a:ea typeface="Cambria" panose="02040503050406030204" pitchFamily="18" charset="0"/>
              </a:rPr>
              <a:t>තනි පුද්ගල ව්‍යාපාර </a:t>
            </a:r>
            <a:endParaRPr lang="en-US" b="1" u="sng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  <a:tabLst>
                <a:tab pos="1487488" algn="l"/>
                <a:tab pos="11369675" algn="l"/>
              </a:tabLst>
            </a:pPr>
            <a:r>
              <a:rPr lang="si-LK" b="1" dirty="0">
                <a:latin typeface="Cambria" panose="02040503050406030204" pitchFamily="18" charset="0"/>
                <a:ea typeface="Cambria" panose="02040503050406030204" pitchFamily="18" charset="0"/>
              </a:rPr>
              <a:t>නීතිය 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si-LK" b="1" dirty="0">
                <a:latin typeface="Cambria" panose="02040503050406030204" pitchFamily="18" charset="0"/>
                <a:ea typeface="Cambria" panose="02040503050406030204" pitchFamily="18" charset="0"/>
              </a:rPr>
              <a:t>- 1987 අංක 07 ව්‍යාපාර නාම ලියාපදිංචි කිරීමේ පනත</a:t>
            </a:r>
          </a:p>
          <a:p>
            <a:pPr algn="just">
              <a:lnSpc>
                <a:spcPct val="150000"/>
              </a:lnSpc>
              <a:tabLst>
                <a:tab pos="404813" algn="l"/>
                <a:tab pos="1487488" algn="l"/>
                <a:tab pos="11369675" algn="l"/>
              </a:tabLst>
            </a:pPr>
            <a:r>
              <a:rPr lang="si-LK" b="1" dirty="0">
                <a:latin typeface="Cambria" panose="02040503050406030204" pitchFamily="18" charset="0"/>
                <a:ea typeface="Cambria" panose="02040503050406030204" pitchFamily="18" charset="0"/>
              </a:rPr>
              <a:t>පිහිටුවීම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si-LK" b="1" dirty="0">
                <a:latin typeface="Cambria" panose="02040503050406030204" pitchFamily="18" charset="0"/>
                <a:ea typeface="Cambria" panose="02040503050406030204" pitchFamily="18" charset="0"/>
              </a:rPr>
              <a:t>- පළාත් ව්‍යාපාර නාම ලියාපදිංචි කිරීමේ කාර්යාලය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si-LK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  <a:tabLst>
                <a:tab pos="404813" algn="l"/>
                <a:tab pos="1487488" algn="l"/>
                <a:tab pos="11369675" algn="l"/>
              </a:tabLst>
            </a:pPr>
            <a:r>
              <a:rPr lang="si-LK" b="1" dirty="0">
                <a:latin typeface="Cambria" panose="02040503050406030204" pitchFamily="18" charset="0"/>
                <a:ea typeface="Cambria" panose="02040503050406030204" pitchFamily="18" charset="0"/>
              </a:rPr>
              <a:t>ක්‍රමවේදය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si-LK" b="1" dirty="0">
                <a:latin typeface="Cambria" panose="02040503050406030204" pitchFamily="18" charset="0"/>
                <a:ea typeface="Cambria" panose="02040503050406030204" pitchFamily="18" charset="0"/>
              </a:rPr>
              <a:t>- ලියාපදිංචිවී / නැතිව</a:t>
            </a:r>
          </a:p>
          <a:p>
            <a:pPr algn="just">
              <a:lnSpc>
                <a:spcPct val="150000"/>
              </a:lnSpc>
              <a:tabLst>
                <a:tab pos="404813" algn="l"/>
                <a:tab pos="1487488" algn="l"/>
                <a:tab pos="8229600" algn="l"/>
                <a:tab pos="11369675" algn="l"/>
              </a:tabLst>
            </a:pPr>
            <a:r>
              <a:rPr lang="si-LK" b="1" dirty="0">
                <a:latin typeface="Cambria" panose="02040503050406030204" pitchFamily="18" charset="0"/>
                <a:ea typeface="Cambria" panose="02040503050406030204" pitchFamily="18" charset="0"/>
              </a:rPr>
              <a:t>පිරිවැය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si-LK" b="1" dirty="0">
                <a:latin typeface="Cambria" panose="02040503050406030204" pitchFamily="18" charset="0"/>
                <a:ea typeface="Cambria" panose="02040503050406030204" pitchFamily="18" charset="0"/>
              </a:rPr>
              <a:t>- ප්‍රාග්ධන ආයෝජනය රුපියල් 300,000 දක්වා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si-LK" b="1" dirty="0">
                <a:latin typeface="Cambria" panose="02040503050406030204" pitchFamily="18" charset="0"/>
                <a:ea typeface="Cambria" panose="02040503050406030204" pitchFamily="18" charset="0"/>
              </a:rPr>
              <a:t>- රු.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si-LK" b="1" dirty="0">
                <a:latin typeface="Cambria" panose="02040503050406030204" pitchFamily="18" charset="0"/>
                <a:ea typeface="Cambria" panose="02040503050406030204" pitchFamily="18" charset="0"/>
              </a:rPr>
              <a:t>500 යි</a:t>
            </a:r>
          </a:p>
          <a:p>
            <a:pPr algn="just">
              <a:lnSpc>
                <a:spcPct val="150000"/>
              </a:lnSpc>
              <a:tabLst>
                <a:tab pos="1487488" algn="l"/>
                <a:tab pos="1771650" algn="l"/>
                <a:tab pos="7315200" algn="l"/>
                <a:tab pos="8229600" algn="l"/>
                <a:tab pos="11369675" algn="l"/>
              </a:tabLst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	- </a:t>
            </a:r>
            <a:r>
              <a:rPr lang="si-LK" b="1" dirty="0">
                <a:latin typeface="Cambria" panose="02040503050406030204" pitchFamily="18" charset="0"/>
                <a:ea typeface="Cambria" panose="02040503050406030204" pitchFamily="18" charset="0"/>
              </a:rPr>
              <a:t>ප්‍රාග්ධන ආයෝජනය රු .300,001-රු. 500,000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  <a:r>
              <a:rPr lang="si-LK" b="1" dirty="0">
                <a:latin typeface="Cambria" panose="02040503050406030204" pitchFamily="18" charset="0"/>
                <a:ea typeface="Cambria" panose="02040503050406030204" pitchFamily="18" charset="0"/>
              </a:rPr>
              <a:t>- රු. 1,000 යි</a:t>
            </a:r>
          </a:p>
          <a:p>
            <a:pPr algn="just">
              <a:lnSpc>
                <a:spcPct val="150000"/>
              </a:lnSpc>
              <a:tabLst>
                <a:tab pos="404813" algn="l"/>
                <a:tab pos="1487488" algn="l"/>
                <a:tab pos="7315200" algn="l"/>
                <a:tab pos="8229600" algn="l"/>
                <a:tab pos="11369675" algn="l"/>
              </a:tabLst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		- </a:t>
            </a:r>
            <a:r>
              <a:rPr lang="si-LK" b="1" dirty="0">
                <a:latin typeface="Cambria" panose="02040503050406030204" pitchFamily="18" charset="0"/>
                <a:ea typeface="Cambria" panose="02040503050406030204" pitchFamily="18" charset="0"/>
              </a:rPr>
              <a:t>ප්‍රාග්ධන ආයෝජනය රු. 500,000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b="1" dirty="0">
                <a:latin typeface="Cambria" panose="02040503050406030204" pitchFamily="18" charset="0"/>
                <a:ea typeface="Cambria" panose="02040503050406030204" pitchFamily="18" charset="0"/>
              </a:rPr>
              <a:t>ට වැඩි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  <a:r>
              <a:rPr lang="si-LK" b="1" dirty="0">
                <a:latin typeface="Cambria" panose="02040503050406030204" pitchFamily="18" charset="0"/>
                <a:ea typeface="Cambria" panose="02040503050406030204" pitchFamily="18" charset="0"/>
              </a:rPr>
              <a:t>- රු. 2,500 කි</a:t>
            </a:r>
          </a:p>
          <a:p>
            <a:pPr algn="just">
              <a:lnSpc>
                <a:spcPct val="150000"/>
              </a:lnSpc>
              <a:tabLst>
                <a:tab pos="404813" algn="l"/>
                <a:tab pos="11369675" algn="l"/>
              </a:tabLst>
            </a:pPr>
            <a:r>
              <a:rPr lang="si-LK" b="1" dirty="0">
                <a:latin typeface="Cambria" panose="02040503050406030204" pitchFamily="18" charset="0"/>
                <a:ea typeface="Cambria" panose="02040503050406030204" pitchFamily="18" charset="0"/>
              </a:rPr>
              <a:t>වේලාව - වැඩකරන දින 7 ක් පමණ</a:t>
            </a:r>
            <a:endParaRPr lang="en-US" sz="105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tabLst>
                <a:tab pos="404813" algn="l"/>
                <a:tab pos="11369675" algn="l"/>
              </a:tabLst>
            </a:pPr>
            <a:endParaRPr lang="en-US" sz="105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tabLst>
                <a:tab pos="404813" algn="l"/>
                <a:tab pos="11369675" algn="l"/>
              </a:tabLst>
            </a:pPr>
            <a:endParaRPr lang="en-US" sz="1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14400" indent="-914400" algn="just">
              <a:lnSpc>
                <a:spcPct val="100000"/>
              </a:lnSpc>
              <a:tabLst>
                <a:tab pos="11369675" algn="l"/>
              </a:tabLst>
            </a:pPr>
            <a:endParaRPr lang="en-US" sz="245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tabLst>
                <a:tab pos="11369675" algn="l"/>
              </a:tabLst>
            </a:pPr>
            <a:endParaRPr lang="en-US" sz="245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endParaRPr lang="en-US" sz="24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D25DC-7141-49F1-B260-C4CD5CE8C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5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8E2F4F-9DB8-4A2E-8676-7679E35CABA2}"/>
              </a:ext>
            </a:extLst>
          </p:cNvPr>
          <p:cNvSpPr/>
          <p:nvPr/>
        </p:nvSpPr>
        <p:spPr>
          <a:xfrm>
            <a:off x="0" y="-202701"/>
            <a:ext cx="12192000" cy="15828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AFF982-90F8-49D5-BFFC-9B9CB8D57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423" y="-157731"/>
            <a:ext cx="8070573" cy="137444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150000"/>
              </a:lnSpc>
            </a:pPr>
            <a:r>
              <a:rPr lang="si-LK" sz="3200" b="1" dirty="0">
                <a:latin typeface="Iskoola Pota" panose="020B0502040204020203" pitchFamily="34" charset="0"/>
                <a:ea typeface="Cambria" panose="02040503050406030204" pitchFamily="18" charset="0"/>
                <a:cs typeface="Iskoola Pota" panose="020B0502040204020203" pitchFamily="34" charset="0"/>
              </a:rPr>
              <a:t>ව්‍යාපාර සහ බදු සැලසුම්කරණය </a:t>
            </a:r>
            <a:br>
              <a:rPr lang="en-US" sz="3200" dirty="0">
                <a:latin typeface="Iskoola Pota" panose="020B0502040204020203" pitchFamily="34" charset="0"/>
                <a:cs typeface="Iskoola Pota" panose="020B0502040204020203" pitchFamily="34" charset="0"/>
              </a:rPr>
            </a:br>
            <a:r>
              <a:rPr lang="si-LK" sz="3200" b="1" dirty="0">
                <a:latin typeface="Iskoola Pota" panose="020B0502040204020203" pitchFamily="34" charset="0"/>
                <a:cs typeface="Iskoola Pota" panose="020B0502040204020203" pitchFamily="34" charset="0"/>
              </a:rPr>
              <a:t>කුමන ව්‍යාපාර සඳහාද?</a:t>
            </a:r>
            <a:endParaRPr lang="en-US" sz="3200" b="1" dirty="0">
              <a:latin typeface="Iskoola Pota" panose="020B0502040204020203" pitchFamily="34" charset="0"/>
              <a:ea typeface="Cambria" panose="02040503050406030204" pitchFamily="18" charset="0"/>
              <a:cs typeface="Iskoola Pota" panose="020B050204020402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4E8C6B-F816-4724-93EF-D35D73006BEA}"/>
              </a:ext>
            </a:extLst>
          </p:cNvPr>
          <p:cNvSpPr/>
          <p:nvPr/>
        </p:nvSpPr>
        <p:spPr>
          <a:xfrm>
            <a:off x="0" y="6731880"/>
            <a:ext cx="12192000" cy="206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33F6B450-1775-45A3-BC93-63C12F98E7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748" y="-242281"/>
            <a:ext cx="1692107" cy="174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664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3FD710D-3A4D-4FCC-9399-3C900653B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243" y="1351531"/>
            <a:ext cx="11557789" cy="538034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tabLst>
                <a:tab pos="404813" algn="l"/>
                <a:tab pos="11369675" algn="l"/>
              </a:tabLst>
            </a:pPr>
            <a:r>
              <a:rPr lang="si-LK" b="1" u="sng" dirty="0">
                <a:latin typeface="Cambria" panose="02040503050406030204" pitchFamily="18" charset="0"/>
                <a:ea typeface="Cambria" panose="02040503050406030204" pitchFamily="18" charset="0"/>
              </a:rPr>
              <a:t>හවුල්කාරිත්ව</a:t>
            </a:r>
            <a:r>
              <a:rPr lang="en-US" b="1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b="1" u="sng" dirty="0">
                <a:latin typeface="Cambria" panose="02040503050406030204" pitchFamily="18" charset="0"/>
                <a:ea typeface="Cambria" panose="02040503050406030204" pitchFamily="18" charset="0"/>
              </a:rPr>
              <a:t>ව්‍යාපාර </a:t>
            </a:r>
          </a:p>
          <a:p>
            <a:pPr algn="just">
              <a:lnSpc>
                <a:spcPct val="100000"/>
              </a:lnSpc>
              <a:tabLst>
                <a:tab pos="404813" algn="l"/>
                <a:tab pos="1374775" algn="l"/>
                <a:tab pos="11369675" algn="l"/>
              </a:tabLst>
            </a:pPr>
            <a:r>
              <a:rPr lang="si-LK" b="1" dirty="0">
                <a:latin typeface="Cambria" panose="02040503050406030204" pitchFamily="18" charset="0"/>
                <a:ea typeface="Cambria" panose="02040503050406030204" pitchFamily="18" charset="0"/>
              </a:rPr>
              <a:t>නීතිය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	1890 </a:t>
            </a:r>
            <a:r>
              <a:rPr lang="si-LK" b="1" dirty="0">
                <a:latin typeface="Cambria" panose="02040503050406030204" pitchFamily="18" charset="0"/>
                <a:ea typeface="Cambria" panose="02040503050406030204" pitchFamily="18" charset="0"/>
              </a:rPr>
              <a:t>හවුල්ව්‍යාපාර ආඥා පනත</a:t>
            </a:r>
          </a:p>
          <a:p>
            <a:pPr algn="just">
              <a:lnSpc>
                <a:spcPct val="100000"/>
              </a:lnSpc>
              <a:tabLst>
                <a:tab pos="1374775" algn="l"/>
                <a:tab pos="11369675" algn="l"/>
              </a:tabLst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si-LK" b="1" dirty="0">
                <a:latin typeface="Cambria" panose="02040503050406030204" pitchFamily="18" charset="0"/>
                <a:ea typeface="Cambria" panose="02040503050406030204" pitchFamily="18" charset="0"/>
              </a:rPr>
              <a:t>1987 අංක 07 ව්‍යාපාර නාම ලියාපදිංචි කිරීමේ පනත</a:t>
            </a:r>
          </a:p>
          <a:p>
            <a:pPr algn="just">
              <a:lnSpc>
                <a:spcPct val="150000"/>
              </a:lnSpc>
              <a:tabLst>
                <a:tab pos="404813" algn="l"/>
                <a:tab pos="11369675" algn="l"/>
              </a:tabLst>
            </a:pPr>
            <a:r>
              <a:rPr lang="si-LK" b="1" dirty="0">
                <a:latin typeface="Cambria" panose="02040503050406030204" pitchFamily="18" charset="0"/>
                <a:ea typeface="Cambria" panose="02040503050406030204" pitchFamily="18" charset="0"/>
              </a:rPr>
              <a:t>පිහිටුවීම - පළාත් ව්‍යාපාර නාම ලියාපදිංචි කිරීමේ කාර්යාලය</a:t>
            </a:r>
          </a:p>
          <a:p>
            <a:pPr algn="just">
              <a:lnSpc>
                <a:spcPct val="150000"/>
              </a:lnSpc>
              <a:tabLst>
                <a:tab pos="404813" algn="l"/>
                <a:tab pos="11369675" algn="l"/>
              </a:tabLst>
            </a:pPr>
            <a:r>
              <a:rPr lang="si-LK" b="1" dirty="0">
                <a:latin typeface="Cambria" panose="02040503050406030204" pitchFamily="18" charset="0"/>
                <a:ea typeface="Cambria" panose="02040503050406030204" pitchFamily="18" charset="0"/>
              </a:rPr>
              <a:t>ක්‍රමවේදය - ලියාපදිංචි වී / නොවී</a:t>
            </a:r>
          </a:p>
          <a:p>
            <a:pPr algn="just">
              <a:lnSpc>
                <a:spcPct val="100000"/>
              </a:lnSpc>
              <a:tabLst>
                <a:tab pos="404813" algn="l"/>
                <a:tab pos="1374775" algn="l"/>
                <a:tab pos="8286750" algn="l"/>
                <a:tab pos="11369675" algn="l"/>
              </a:tabLst>
            </a:pPr>
            <a:r>
              <a:rPr lang="si-LK" b="1" dirty="0">
                <a:latin typeface="Cambria" panose="02040503050406030204" pitchFamily="18" charset="0"/>
                <a:ea typeface="Cambria" panose="02040503050406030204" pitchFamily="18" charset="0"/>
              </a:rPr>
              <a:t>පිරිවැය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si-LK" b="1" dirty="0">
                <a:latin typeface="Cambria" panose="02040503050406030204" pitchFamily="18" charset="0"/>
                <a:ea typeface="Cambria" panose="02040503050406030204" pitchFamily="18" charset="0"/>
              </a:rPr>
              <a:t>- ප්‍රාග්ධන ආයෝජනය රු. 300,000 දක්වා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si-LK" b="1" dirty="0">
                <a:latin typeface="Cambria" panose="02040503050406030204" pitchFamily="18" charset="0"/>
                <a:ea typeface="Cambria" panose="02040503050406030204" pitchFamily="18" charset="0"/>
              </a:rPr>
              <a:t>- රු.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si-LK" b="1" dirty="0">
                <a:latin typeface="Cambria" panose="02040503050406030204" pitchFamily="18" charset="0"/>
                <a:ea typeface="Cambria" panose="02040503050406030204" pitchFamily="18" charset="0"/>
              </a:rPr>
              <a:t>500 යි</a:t>
            </a:r>
          </a:p>
          <a:p>
            <a:pPr algn="just">
              <a:lnSpc>
                <a:spcPct val="100000"/>
              </a:lnSpc>
              <a:tabLst>
                <a:tab pos="404813" algn="l"/>
                <a:tab pos="1374775" algn="l"/>
                <a:tab pos="8229600" algn="l"/>
                <a:tab pos="11369675" algn="l"/>
              </a:tabLst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		- </a:t>
            </a:r>
            <a:r>
              <a:rPr lang="si-LK" b="1" dirty="0">
                <a:latin typeface="Cambria" panose="02040503050406030204" pitchFamily="18" charset="0"/>
                <a:ea typeface="Cambria" panose="02040503050406030204" pitchFamily="18" charset="0"/>
              </a:rPr>
              <a:t>ප්‍රාග්ධන ආයෝජනය රු. 300,001-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b="1" dirty="0">
                <a:latin typeface="Cambria" panose="02040503050406030204" pitchFamily="18" charset="0"/>
                <a:ea typeface="Cambria" panose="02040503050406030204" pitchFamily="18" charset="0"/>
              </a:rPr>
              <a:t>රු. 500,000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si-LK" b="1" dirty="0">
                <a:latin typeface="Cambria" panose="02040503050406030204" pitchFamily="18" charset="0"/>
                <a:ea typeface="Cambria" panose="02040503050406030204" pitchFamily="18" charset="0"/>
              </a:rPr>
              <a:t>- රු. 1,000 යි</a:t>
            </a:r>
          </a:p>
          <a:p>
            <a:pPr algn="just">
              <a:lnSpc>
                <a:spcPct val="100000"/>
              </a:lnSpc>
              <a:tabLst>
                <a:tab pos="404813" algn="l"/>
                <a:tab pos="1374775" algn="l"/>
                <a:tab pos="8229600" algn="l"/>
                <a:tab pos="11369675" algn="l"/>
              </a:tabLst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		- </a:t>
            </a:r>
            <a:r>
              <a:rPr lang="si-LK" b="1" dirty="0">
                <a:latin typeface="Cambria" panose="02040503050406030204" pitchFamily="18" charset="0"/>
                <a:ea typeface="Cambria" panose="02040503050406030204" pitchFamily="18" charset="0"/>
              </a:rPr>
              <a:t>ප්‍රාග්ධන ආයෝජනය රු. 500,000 ට වැඩි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si-LK" b="1" dirty="0">
                <a:latin typeface="Cambria" panose="02040503050406030204" pitchFamily="18" charset="0"/>
                <a:ea typeface="Cambria" panose="02040503050406030204" pitchFamily="18" charset="0"/>
              </a:rPr>
              <a:t>- රු. 2,500 කි</a:t>
            </a:r>
          </a:p>
          <a:p>
            <a:pPr algn="just">
              <a:lnSpc>
                <a:spcPct val="150000"/>
              </a:lnSpc>
              <a:tabLst>
                <a:tab pos="404813" algn="l"/>
                <a:tab pos="11369675" algn="l"/>
              </a:tabLst>
            </a:pPr>
            <a:r>
              <a:rPr lang="si-LK" b="1" dirty="0">
                <a:latin typeface="Cambria" panose="02040503050406030204" pitchFamily="18" charset="0"/>
                <a:ea typeface="Cambria" panose="02040503050406030204" pitchFamily="18" charset="0"/>
              </a:rPr>
              <a:t>වේලාව - වැඩකරන දින 7 ක් පමණ</a:t>
            </a:r>
            <a:endParaRPr lang="en-US" sz="105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tabLst>
                <a:tab pos="404813" algn="l"/>
                <a:tab pos="11369675" algn="l"/>
              </a:tabLst>
            </a:pPr>
            <a:endParaRPr lang="en-US" sz="105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tabLst>
                <a:tab pos="404813" algn="l"/>
                <a:tab pos="11369675" algn="l"/>
              </a:tabLst>
            </a:pPr>
            <a:endParaRPr lang="en-US" sz="1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14400" indent="-914400" algn="just">
              <a:lnSpc>
                <a:spcPct val="100000"/>
              </a:lnSpc>
              <a:tabLst>
                <a:tab pos="11369675" algn="l"/>
              </a:tabLst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tabLst>
                <a:tab pos="11369675" algn="l"/>
              </a:tabLst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D25DC-7141-49F1-B260-C4CD5CE8C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6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8E2F4F-9DB8-4A2E-8676-7679E35CABA2}"/>
              </a:ext>
            </a:extLst>
          </p:cNvPr>
          <p:cNvSpPr/>
          <p:nvPr/>
        </p:nvSpPr>
        <p:spPr>
          <a:xfrm>
            <a:off x="0" y="-202701"/>
            <a:ext cx="12192000" cy="15828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4E8C6B-F816-4724-93EF-D35D73006BEA}"/>
              </a:ext>
            </a:extLst>
          </p:cNvPr>
          <p:cNvSpPr/>
          <p:nvPr/>
        </p:nvSpPr>
        <p:spPr>
          <a:xfrm>
            <a:off x="0" y="6731880"/>
            <a:ext cx="12192000" cy="206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33F6B450-1775-45A3-BC93-63C12F98E7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748" y="-242281"/>
            <a:ext cx="1692107" cy="174418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0046F75-D3E9-4F7D-875E-1138AB2B64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423" y="-157731"/>
            <a:ext cx="8445749" cy="137444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150000"/>
              </a:lnSpc>
            </a:pPr>
            <a:r>
              <a:rPr lang="si-LK" sz="3200" b="1" dirty="0">
                <a:latin typeface="Iskoola Pota" panose="020B0502040204020203" pitchFamily="34" charset="0"/>
                <a:ea typeface="Cambria" panose="02040503050406030204" pitchFamily="18" charset="0"/>
                <a:cs typeface="Iskoola Pota" panose="020B0502040204020203" pitchFamily="34" charset="0"/>
              </a:rPr>
              <a:t>ව්‍යාපාර සහ බදු සැලසුම්කරණය</a:t>
            </a:r>
            <a:br>
              <a:rPr lang="en-US" sz="3200" dirty="0">
                <a:latin typeface="Iskoola Pota" panose="020B0502040204020203" pitchFamily="34" charset="0"/>
                <a:cs typeface="Iskoola Pota" panose="020B0502040204020203" pitchFamily="34" charset="0"/>
              </a:rPr>
            </a:br>
            <a:r>
              <a:rPr lang="si-LK" sz="3200" b="1" dirty="0">
                <a:latin typeface="Iskoola Pota" panose="020B0502040204020203" pitchFamily="34" charset="0"/>
                <a:cs typeface="Iskoola Pota" panose="020B0502040204020203" pitchFamily="34" charset="0"/>
              </a:rPr>
              <a:t>කුමන ව්‍යාපාර සඳහාද?</a:t>
            </a:r>
            <a:r>
              <a:rPr lang="en-US" sz="3200" b="1" dirty="0">
                <a:latin typeface="Iskoola Pota" panose="020B0502040204020203" pitchFamily="34" charset="0"/>
                <a:cs typeface="Iskoola Pota" panose="020B0502040204020203" pitchFamily="34" charset="0"/>
              </a:rPr>
              <a:t>....</a:t>
            </a:r>
            <a:endParaRPr lang="en-US" sz="3200" b="1" dirty="0">
              <a:latin typeface="Iskoola Pota" panose="020B0502040204020203" pitchFamily="34" charset="0"/>
              <a:ea typeface="Cambria" panose="02040503050406030204" pitchFamily="18" charset="0"/>
              <a:cs typeface="Iskoola Pot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329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3FD710D-3A4D-4FCC-9399-3C900653B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243" y="1351531"/>
            <a:ext cx="11557789" cy="538034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tabLst>
                <a:tab pos="404813" algn="l"/>
                <a:tab pos="11369675" algn="l"/>
              </a:tabLst>
            </a:pPr>
            <a:r>
              <a:rPr lang="si-LK" b="1" u="sng" dirty="0">
                <a:latin typeface="Cambria" panose="02040503050406030204" pitchFamily="18" charset="0"/>
                <a:ea typeface="Cambria" panose="02040503050406030204" pitchFamily="18" charset="0"/>
              </a:rPr>
              <a:t>සමාගම්</a:t>
            </a:r>
            <a:endParaRPr lang="en-US" b="1" u="sng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tabLst>
                <a:tab pos="404813" algn="l"/>
                <a:tab pos="1374775" algn="l"/>
                <a:tab pos="11369675" algn="l"/>
              </a:tabLst>
            </a:pPr>
            <a:r>
              <a:rPr lang="si-LK" b="1" dirty="0">
                <a:latin typeface="Cambria" panose="02040503050406030204" pitchFamily="18" charset="0"/>
                <a:ea typeface="Cambria" panose="02040503050406030204" pitchFamily="18" charset="0"/>
              </a:rPr>
              <a:t>නීතිය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si-LK" b="1" dirty="0">
                <a:latin typeface="Cambria" panose="02040503050406030204" pitchFamily="18" charset="0"/>
                <a:ea typeface="Cambria" panose="02040503050406030204" pitchFamily="18" charset="0"/>
              </a:rPr>
              <a:t>- 2007 අංක 07 දරණ සමාගම් පනත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tabLst>
                <a:tab pos="404813" algn="l"/>
                <a:tab pos="1374775" algn="l"/>
                <a:tab pos="11369675" algn="l"/>
              </a:tabLst>
            </a:pPr>
            <a:r>
              <a:rPr lang="si-LK" b="1" dirty="0">
                <a:latin typeface="Cambria" panose="02040503050406030204" pitchFamily="18" charset="0"/>
                <a:ea typeface="Cambria" panose="02040503050406030204" pitchFamily="18" charset="0"/>
              </a:rPr>
              <a:t>පිහිටුවීම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	- </a:t>
            </a:r>
            <a:r>
              <a:rPr lang="si-LK" dirty="0">
                <a:latin typeface="Cambria" panose="02040503050406030204" pitchFamily="18" charset="0"/>
                <a:ea typeface="Cambria" panose="02040503050406030204" pitchFamily="18" charset="0"/>
              </a:rPr>
              <a:t>සමාගම් රෙජිස්ට්‍රාර් සමඟ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tabLst>
                <a:tab pos="404813" algn="l"/>
                <a:tab pos="11369675" algn="l"/>
              </a:tabLst>
            </a:pPr>
            <a:r>
              <a:rPr lang="si-LK" b="1" dirty="0">
                <a:latin typeface="Cambria" panose="02040503050406030204" pitchFamily="18" charset="0"/>
                <a:ea typeface="Cambria" panose="02040503050406030204" pitchFamily="18" charset="0"/>
              </a:rPr>
              <a:t>සමාගම් වර්ග: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tabLst>
                <a:tab pos="404813" algn="l"/>
                <a:tab pos="11369675" algn="l"/>
              </a:tabLst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si-LK" dirty="0">
                <a:latin typeface="Cambria" panose="02040503050406030204" pitchFamily="18" charset="0"/>
                <a:ea typeface="Cambria" panose="02040503050406030204" pitchFamily="18" charset="0"/>
              </a:rPr>
              <a:t>අසීමිත සමාගම්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  <a:tabLst>
                <a:tab pos="404813" algn="l"/>
                <a:tab pos="11369675" algn="l"/>
              </a:tabLs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- </a:t>
            </a:r>
            <a:r>
              <a:rPr lang="si-LK" dirty="0">
                <a:latin typeface="Cambria" panose="02040503050406030204" pitchFamily="18" charset="0"/>
                <a:ea typeface="Cambria" panose="02040503050406030204" pitchFamily="18" charset="0"/>
              </a:rPr>
              <a:t>සීමිත සමාගම්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  <a:p>
            <a:pPr marL="576263" indent="-182563" algn="just">
              <a:lnSpc>
                <a:spcPct val="100000"/>
              </a:lnSpc>
              <a:buFontTx/>
              <a:buChar char="-"/>
              <a:tabLst>
                <a:tab pos="404813" algn="l"/>
                <a:tab pos="688975" algn="l"/>
                <a:tab pos="11369675" algn="l"/>
              </a:tabLst>
            </a:pPr>
            <a:r>
              <a:rPr lang="si-LK" dirty="0">
                <a:latin typeface="Cambria" panose="02040503050406030204" pitchFamily="18" charset="0"/>
                <a:ea typeface="Cambria" panose="02040503050406030204" pitchFamily="18" charset="0"/>
              </a:rPr>
              <a:t>ඇපයෙන් සීමිත සමාගම්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6263" indent="-182563" algn="just">
              <a:lnSpc>
                <a:spcPct val="100000"/>
              </a:lnSpc>
              <a:buFontTx/>
              <a:buChar char="-"/>
              <a:tabLst>
                <a:tab pos="404813" algn="l"/>
                <a:tab pos="688975" algn="l"/>
                <a:tab pos="11369675" algn="l"/>
              </a:tabLst>
            </a:pPr>
            <a:r>
              <a:rPr lang="si-LK" dirty="0">
                <a:latin typeface="Cambria" panose="02040503050406030204" pitchFamily="18" charset="0"/>
                <a:ea typeface="Cambria" panose="02040503050406030204" pitchFamily="18" charset="0"/>
              </a:rPr>
              <a:t>විදේශීය සමාගම්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6263" indent="-182563" algn="just">
              <a:lnSpc>
                <a:spcPct val="100000"/>
              </a:lnSpc>
              <a:buFontTx/>
              <a:buChar char="-"/>
              <a:tabLst>
                <a:tab pos="404813" algn="l"/>
                <a:tab pos="688975" algn="l"/>
                <a:tab pos="11369675" algn="l"/>
              </a:tabLst>
            </a:pPr>
            <a:r>
              <a:rPr lang="si-LK" dirty="0">
                <a:latin typeface="Cambria" panose="02040503050406030204" pitchFamily="18" charset="0"/>
                <a:ea typeface="Cambria" panose="02040503050406030204" pitchFamily="18" charset="0"/>
              </a:rPr>
              <a:t>අක්වෙරළ සමාගම්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tabLst>
                <a:tab pos="404813" algn="l"/>
                <a:tab pos="11369675" algn="l"/>
              </a:tabLst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tabLst>
                <a:tab pos="404813" algn="l"/>
                <a:tab pos="11369675" algn="l"/>
              </a:tabLst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tabLst>
                <a:tab pos="404813" algn="l"/>
                <a:tab pos="11369675" algn="l"/>
              </a:tabLst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tabLst>
                <a:tab pos="404813" algn="l"/>
                <a:tab pos="11369675" algn="l"/>
              </a:tabLst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14400" indent="-914400" algn="just">
              <a:lnSpc>
                <a:spcPct val="100000"/>
              </a:lnSpc>
              <a:tabLst>
                <a:tab pos="11369675" algn="l"/>
              </a:tabLst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tabLst>
                <a:tab pos="11369675" algn="l"/>
              </a:tabLst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D25DC-7141-49F1-B260-C4CD5CE8C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7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8E2F4F-9DB8-4A2E-8676-7679E35CABA2}"/>
              </a:ext>
            </a:extLst>
          </p:cNvPr>
          <p:cNvSpPr/>
          <p:nvPr/>
        </p:nvSpPr>
        <p:spPr>
          <a:xfrm>
            <a:off x="0" y="-202701"/>
            <a:ext cx="12192000" cy="15828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4E8C6B-F816-4724-93EF-D35D73006BEA}"/>
              </a:ext>
            </a:extLst>
          </p:cNvPr>
          <p:cNvSpPr/>
          <p:nvPr/>
        </p:nvSpPr>
        <p:spPr>
          <a:xfrm>
            <a:off x="0" y="6731880"/>
            <a:ext cx="12192000" cy="206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33F6B450-1775-45A3-BC93-63C12F98E7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748" y="-242281"/>
            <a:ext cx="1692107" cy="174418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730EC72-C119-4D52-A386-7E7799787364}"/>
              </a:ext>
            </a:extLst>
          </p:cNvPr>
          <p:cNvSpPr txBox="1">
            <a:spLocks/>
          </p:cNvSpPr>
          <p:nvPr/>
        </p:nvSpPr>
        <p:spPr>
          <a:xfrm>
            <a:off x="4557010" y="3987385"/>
            <a:ext cx="7108022" cy="262271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i-LK" sz="2100" b="1" i="1" dirty="0"/>
              <a:t>පුද්ගලික සමාගම් (</a:t>
            </a:r>
            <a:r>
              <a:rPr lang="en-US" sz="2100" b="1" i="1" dirty="0"/>
              <a:t>Pvt/ Private </a:t>
            </a:r>
            <a:r>
              <a:rPr lang="si-LK" sz="2100" b="1" i="1" dirty="0"/>
              <a:t>ලෙස නම ලියාපදිංචි කර</a:t>
            </a:r>
            <a:r>
              <a:rPr lang="en-US" sz="2100" b="1" i="1" dirty="0"/>
              <a:t> </a:t>
            </a:r>
            <a:r>
              <a:rPr lang="si-LK" sz="2100" b="1" i="1" dirty="0"/>
              <a:t>ඇත)</a:t>
            </a:r>
            <a:endParaRPr lang="en-US" sz="2100" i="1" dirty="0"/>
          </a:p>
          <a:p>
            <a:pPr lvl="0"/>
            <a:r>
              <a:rPr lang="si-LK" sz="2100" b="1" i="1" dirty="0"/>
              <a:t>පොදු සමාගම්</a:t>
            </a:r>
            <a:r>
              <a:rPr lang="en-US" sz="2100" b="1" i="1" dirty="0"/>
              <a:t>;</a:t>
            </a:r>
            <a:endParaRPr lang="en-US" sz="2100" i="1" dirty="0"/>
          </a:p>
          <a:p>
            <a:pPr marL="460375" indent="-233363"/>
            <a:r>
              <a:rPr lang="si-LK" sz="2100" b="1" i="1" dirty="0"/>
              <a:t>ලැයිස්තුගත</a:t>
            </a:r>
            <a:r>
              <a:rPr lang="en-US" sz="2100" b="1" i="1" dirty="0"/>
              <a:t> (PLC/ Public Limited Company</a:t>
            </a:r>
            <a:r>
              <a:rPr lang="si-LK" sz="2100" b="1" i="1" dirty="0"/>
              <a:t> ලෙස නම ලියාපදිංචි කර</a:t>
            </a:r>
            <a:r>
              <a:rPr lang="en-US" sz="2100" b="1" i="1" dirty="0"/>
              <a:t> </a:t>
            </a:r>
            <a:r>
              <a:rPr lang="si-LK" sz="2100" b="1" i="1" dirty="0"/>
              <a:t>ඇත</a:t>
            </a:r>
            <a:r>
              <a:rPr lang="en-US" sz="2100" b="1" i="1" dirty="0"/>
              <a:t>)</a:t>
            </a:r>
            <a:endParaRPr lang="en-US" sz="2100" i="1" dirty="0"/>
          </a:p>
          <a:p>
            <a:pPr marL="460375" lvl="0" indent="-233363"/>
            <a:r>
              <a:rPr lang="si-LK" sz="2100" b="1" i="1" dirty="0"/>
              <a:t>ලැයිස්තුගත නොකළ</a:t>
            </a:r>
            <a:r>
              <a:rPr lang="en-US" sz="2100" b="1" i="1" dirty="0"/>
              <a:t> (Ltd/ Limited</a:t>
            </a:r>
            <a:r>
              <a:rPr lang="si-LK" sz="2100" b="1" i="1" dirty="0"/>
              <a:t> ලෙස නම ලියාපදිංචි කර</a:t>
            </a:r>
            <a:r>
              <a:rPr lang="en-US" sz="2100" b="1" i="1" dirty="0"/>
              <a:t> </a:t>
            </a:r>
            <a:r>
              <a:rPr lang="si-LK" sz="2100" b="1" i="1" dirty="0"/>
              <a:t>ඇත</a:t>
            </a:r>
            <a:r>
              <a:rPr lang="en-US" sz="2100" b="1" i="1" dirty="0"/>
              <a:t>)</a:t>
            </a:r>
            <a:endParaRPr lang="en-US" sz="2100" i="1" dirty="0"/>
          </a:p>
          <a:p>
            <a:pPr lvl="0"/>
            <a:r>
              <a:rPr lang="si-LK" sz="2100" b="1" i="1" dirty="0"/>
              <a:t>අක්වෙරළ සමාගම්</a:t>
            </a:r>
            <a:endParaRPr lang="en-US" sz="2100" i="1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88A690A-8512-47A6-85EF-36F0B4FAEA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423" y="-157731"/>
            <a:ext cx="8070573" cy="137444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150000"/>
              </a:lnSpc>
            </a:pPr>
            <a:r>
              <a:rPr lang="si-LK" sz="3200" b="1" dirty="0">
                <a:latin typeface="Iskoola Pota" panose="020B0502040204020203" pitchFamily="34" charset="0"/>
                <a:ea typeface="Cambria" panose="02040503050406030204" pitchFamily="18" charset="0"/>
                <a:cs typeface="Iskoola Pota" panose="020B0502040204020203" pitchFamily="34" charset="0"/>
              </a:rPr>
              <a:t>ව්‍යාපාර සහ බදු සැලසුම්කරණය </a:t>
            </a:r>
            <a:br>
              <a:rPr lang="en-US" sz="3200" b="1" dirty="0">
                <a:latin typeface="Iskoola Pota" panose="020B0502040204020203" pitchFamily="34" charset="0"/>
                <a:ea typeface="Cambria" panose="02040503050406030204" pitchFamily="18" charset="0"/>
                <a:cs typeface="Iskoola Pota" panose="020B0502040204020203" pitchFamily="34" charset="0"/>
              </a:rPr>
            </a:br>
            <a:r>
              <a:rPr lang="si-LK" sz="3200" b="1" dirty="0">
                <a:latin typeface="Iskoola Pota" panose="020B0502040204020203" pitchFamily="34" charset="0"/>
                <a:cs typeface="Iskoola Pota" panose="020B0502040204020203" pitchFamily="34" charset="0"/>
              </a:rPr>
              <a:t>කුමන ව්‍යාපාර සඳහාද?</a:t>
            </a:r>
            <a:r>
              <a:rPr lang="en-US" sz="3200" b="1" dirty="0">
                <a:latin typeface="Iskoola Pota" panose="020B0502040204020203" pitchFamily="34" charset="0"/>
                <a:cs typeface="Iskoola Pota" panose="020B0502040204020203" pitchFamily="34" charset="0"/>
              </a:rPr>
              <a:t>.....</a:t>
            </a:r>
            <a:endParaRPr lang="en-US" sz="3200" b="1" dirty="0">
              <a:latin typeface="Iskoola Pota" panose="020B0502040204020203" pitchFamily="34" charset="0"/>
              <a:ea typeface="Cambria" panose="02040503050406030204" pitchFamily="18" charset="0"/>
              <a:cs typeface="Iskoola Pot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587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3FD710D-3A4D-4FCC-9399-3C900653B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261679"/>
            <a:ext cx="11557789" cy="538034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tabLst>
                <a:tab pos="404813" algn="l"/>
                <a:tab pos="11369675" algn="l"/>
              </a:tabLst>
            </a:pPr>
            <a:r>
              <a:rPr lang="si-LK" sz="2800" b="1" u="sng" dirty="0">
                <a:latin typeface="Cambria" panose="02040503050406030204" pitchFamily="18" charset="0"/>
                <a:ea typeface="Cambria" panose="02040503050406030204" pitchFamily="18" charset="0"/>
              </a:rPr>
              <a:t>සමාගම්</a:t>
            </a:r>
            <a:r>
              <a:rPr lang="en-US" sz="2800" b="1" u="sng" dirty="0">
                <a:latin typeface="Cambria" panose="02040503050406030204" pitchFamily="18" charset="0"/>
                <a:ea typeface="Cambria" panose="02040503050406030204" pitchFamily="18" charset="0"/>
              </a:rPr>
              <a:t>…..</a:t>
            </a:r>
          </a:p>
          <a:p>
            <a:pPr algn="just">
              <a:lnSpc>
                <a:spcPct val="100000"/>
              </a:lnSpc>
              <a:tabLst>
                <a:tab pos="404813" algn="l"/>
                <a:tab pos="11369675" algn="l"/>
              </a:tabLst>
            </a:pPr>
            <a:r>
              <a:rPr lang="si-LK" b="1" dirty="0">
                <a:latin typeface="Cambria" panose="02040503050406030204" pitchFamily="18" charset="0"/>
                <a:ea typeface="Cambria" panose="02040503050406030204" pitchFamily="18" charset="0"/>
              </a:rPr>
              <a:t>ක්‍රමවේදය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</a:p>
          <a:p>
            <a:pPr marL="687388" indent="-346075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04813" algn="l"/>
                <a:tab pos="11369675" algn="l"/>
              </a:tabLst>
            </a:pPr>
            <a:r>
              <a:rPr lang="si-LK" sz="2400" dirty="0">
                <a:latin typeface="Cambria" panose="02040503050406030204" pitchFamily="18" charset="0"/>
                <a:ea typeface="Cambria" panose="02040503050406030204" pitchFamily="18" charset="0"/>
              </a:rPr>
              <a:t>ලියාපදිංචිය අනිවාර්යයි (සංස්ථාගත කිරීම)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87388" indent="-346075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04813" algn="l"/>
                <a:tab pos="11369675" algn="l"/>
              </a:tabLst>
            </a:pPr>
            <a:r>
              <a:rPr lang="si-LK" dirty="0">
                <a:latin typeface="Cambria" panose="02040503050406030204" pitchFamily="18" charset="0"/>
                <a:ea typeface="Cambria" panose="02040503050406030204" pitchFamily="18" charset="0"/>
              </a:rPr>
              <a:t>සමාගම් රෙජිස්ට්‍රාර් සමඟ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87388" indent="-346075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04813" algn="l"/>
                <a:tab pos="11369675" algn="l"/>
              </a:tabLst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Online </a:t>
            </a:r>
            <a:r>
              <a:rPr lang="si-LK" sz="2400" dirty="0">
                <a:latin typeface="Cambria" panose="02040503050406030204" pitchFamily="18" charset="0"/>
                <a:ea typeface="Cambria" panose="02040503050406030204" pitchFamily="18" charset="0"/>
              </a:rPr>
              <a:t>ලියාපදිංචිය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tabLst>
                <a:tab pos="404813" algn="l"/>
                <a:tab pos="11369675" algn="l"/>
              </a:tabLst>
            </a:pPr>
            <a:r>
              <a:rPr lang="si-LK" b="1" dirty="0">
                <a:latin typeface="Cambria" panose="02040503050406030204" pitchFamily="18" charset="0"/>
                <a:ea typeface="Cambria" panose="02040503050406030204" pitchFamily="18" charset="0"/>
              </a:rPr>
              <a:t>සංස්ථාගත කිරීමේ පියවර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</a:p>
          <a:p>
            <a:pPr marL="687388" indent="-346075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04813" algn="l"/>
                <a:tab pos="11369675" algn="l"/>
              </a:tabLst>
            </a:pPr>
            <a:r>
              <a:rPr lang="si-LK" sz="2400" dirty="0">
                <a:latin typeface="Cambria" panose="02040503050406030204" pitchFamily="18" charset="0"/>
                <a:ea typeface="Cambria" panose="02040503050406030204" pitchFamily="18" charset="0"/>
              </a:rPr>
              <a:t>නම වෙන්කිරීම / අනුමත කිරීම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(Name Reservation)</a:t>
            </a:r>
          </a:p>
          <a:p>
            <a:pPr marL="687388" indent="-346075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04813" algn="l"/>
                <a:tab pos="11369675" algn="l"/>
              </a:tabLst>
            </a:pPr>
            <a:r>
              <a:rPr lang="si-LK" dirty="0">
                <a:latin typeface="Cambria" panose="02040503050406030204" pitchFamily="18" charset="0"/>
                <a:ea typeface="Cambria" panose="02040503050406030204" pitchFamily="18" charset="0"/>
              </a:rPr>
              <a:t>සංස්ථාගත කිරීමේ පෝරම සහ ලේඛන උඩුගත කිරීම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(Uploading)</a:t>
            </a:r>
          </a:p>
          <a:p>
            <a:pPr marL="687388" indent="-346075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04813" algn="l"/>
                <a:tab pos="11369675" algn="l"/>
              </a:tabLst>
            </a:pPr>
            <a:r>
              <a:rPr lang="si-LK" dirty="0">
                <a:latin typeface="Cambria" panose="02040503050406030204" pitchFamily="18" charset="0"/>
                <a:ea typeface="Cambria" panose="02040503050406030204" pitchFamily="18" charset="0"/>
              </a:rPr>
              <a:t>සංස්ථාගත කිරීමේ සහතිකය එකතු කිරීම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(Incorporation Certificate)</a:t>
            </a:r>
          </a:p>
          <a:p>
            <a:pPr marL="687388" indent="-346075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04813" algn="l"/>
                <a:tab pos="11369675" algn="l"/>
              </a:tabLst>
            </a:pPr>
            <a:r>
              <a:rPr lang="si-LK" sz="2400" b="1" dirty="0">
                <a:latin typeface="Cambria" panose="02040503050406030204" pitchFamily="18" charset="0"/>
                <a:ea typeface="Cambria" panose="02040503050406030204" pitchFamily="18" charset="0"/>
              </a:rPr>
              <a:t>පිරිවැය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? -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</a:t>
            </a:r>
            <a:r>
              <a:rPr lang="si-LK" sz="2400" b="1" dirty="0">
                <a:latin typeface="Cambria" panose="02040503050406030204" pitchFamily="18" charset="0"/>
                <a:ea typeface="Cambria" panose="02040503050406030204" pitchFamily="18" charset="0"/>
              </a:rPr>
              <a:t>කාලය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si-LK" sz="2400" dirty="0">
                <a:latin typeface="Cambria" panose="02040503050406030204" pitchFamily="18" charset="0"/>
                <a:ea typeface="Cambria" panose="02040503050406030204" pitchFamily="18" charset="0"/>
              </a:rPr>
              <a:t>වැඩකරන දින 7 ක් පමණ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87388" indent="-346075" algn="just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04813" algn="l"/>
                <a:tab pos="11369675" algn="l"/>
              </a:tabLst>
            </a:pPr>
            <a:r>
              <a:rPr lang="si-LK" b="1" dirty="0">
                <a:latin typeface="Cambria" panose="02040503050406030204" pitchFamily="18" charset="0"/>
                <a:ea typeface="Cambria" panose="02040503050406030204" pitchFamily="18" charset="0"/>
              </a:rPr>
              <a:t>සුදුසුකම් ලත් ලේකම්වරයෙකුගේ අවශ්‍යතාවය -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tabLst>
                <a:tab pos="404813" algn="l"/>
                <a:tab pos="11369675" algn="l"/>
              </a:tabLst>
            </a:pPr>
            <a:endParaRPr lang="en-US" sz="11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tabLst>
                <a:tab pos="404813" algn="l"/>
                <a:tab pos="11369675" algn="l"/>
              </a:tabLst>
            </a:pPr>
            <a:endParaRPr lang="en-US" sz="11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tabLst>
                <a:tab pos="404813" algn="l"/>
                <a:tab pos="11369675" algn="l"/>
              </a:tabLst>
            </a:pPr>
            <a:endParaRPr lang="en-US" sz="105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14400" indent="-914400" algn="just">
              <a:lnSpc>
                <a:spcPct val="100000"/>
              </a:lnSpc>
              <a:tabLst>
                <a:tab pos="11369675" algn="l"/>
              </a:tabLst>
            </a:pPr>
            <a:endParaRPr lang="en-US" sz="245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tabLst>
                <a:tab pos="11369675" algn="l"/>
              </a:tabLst>
            </a:pPr>
            <a:endParaRPr lang="en-US" sz="245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endParaRPr lang="en-US" sz="245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D25DC-7141-49F1-B260-C4CD5CE8C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8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8E2F4F-9DB8-4A2E-8676-7679E35CABA2}"/>
              </a:ext>
            </a:extLst>
          </p:cNvPr>
          <p:cNvSpPr/>
          <p:nvPr/>
        </p:nvSpPr>
        <p:spPr>
          <a:xfrm>
            <a:off x="0" y="-202701"/>
            <a:ext cx="12192000" cy="154382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4E8C6B-F816-4724-93EF-D35D73006BEA}"/>
              </a:ext>
            </a:extLst>
          </p:cNvPr>
          <p:cNvSpPr/>
          <p:nvPr/>
        </p:nvSpPr>
        <p:spPr>
          <a:xfrm>
            <a:off x="0" y="6731880"/>
            <a:ext cx="12192000" cy="206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33F6B450-1775-45A3-BC93-63C12F98E7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748" y="-242281"/>
            <a:ext cx="1692107" cy="174418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24582FA5-1A90-4A28-B6B3-37C77B0A1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423" y="-157731"/>
            <a:ext cx="8070573" cy="137444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150000"/>
              </a:lnSpc>
            </a:pPr>
            <a:r>
              <a:rPr lang="si-LK" sz="3200" b="1" dirty="0">
                <a:latin typeface="Iskoola Pota" panose="020B0502040204020203" pitchFamily="34" charset="0"/>
                <a:ea typeface="Cambria" panose="02040503050406030204" pitchFamily="18" charset="0"/>
                <a:cs typeface="Iskoola Pota" panose="020B0502040204020203" pitchFamily="34" charset="0"/>
              </a:rPr>
              <a:t>ව්‍යාපාර සහ බදු සැලසුම්කරණය</a:t>
            </a:r>
            <a:br>
              <a:rPr lang="en-US" sz="3200" dirty="0">
                <a:latin typeface="Iskoola Pota" panose="020B0502040204020203" pitchFamily="34" charset="0"/>
                <a:cs typeface="Iskoola Pota" panose="020B0502040204020203" pitchFamily="34" charset="0"/>
              </a:rPr>
            </a:br>
            <a:r>
              <a:rPr lang="si-LK" sz="3200" b="1" dirty="0">
                <a:latin typeface="Iskoola Pota" panose="020B0502040204020203" pitchFamily="34" charset="0"/>
                <a:cs typeface="Iskoola Pota" panose="020B0502040204020203" pitchFamily="34" charset="0"/>
              </a:rPr>
              <a:t>කුමන ව්‍යාපාර සඳහාද?</a:t>
            </a:r>
            <a:r>
              <a:rPr lang="en-US" sz="3200" b="1" dirty="0">
                <a:latin typeface="Iskoola Pota" panose="020B0502040204020203" pitchFamily="34" charset="0"/>
                <a:cs typeface="Iskoola Pota" panose="020B0502040204020203" pitchFamily="34" charset="0"/>
              </a:rPr>
              <a:t>....</a:t>
            </a:r>
            <a:endParaRPr lang="en-US" sz="3200" b="1" dirty="0">
              <a:latin typeface="Iskoola Pota" panose="020B0502040204020203" pitchFamily="34" charset="0"/>
              <a:ea typeface="Cambria" panose="02040503050406030204" pitchFamily="18" charset="0"/>
              <a:cs typeface="Iskoola Pot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978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hands forming a circle&#10;&#10;Description automatically generated with low confidence">
            <a:extLst>
              <a:ext uri="{FF2B5EF4-FFF2-40B4-BE49-F238E27FC236}">
                <a16:creationId xmlns:a16="http://schemas.microsoft.com/office/drawing/2014/main" id="{BBB16E98-17F8-4FF5-AB44-D839733341F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33730"/>
            <a:ext cx="12191999" cy="539815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3FD710D-3A4D-4FCC-9399-3C900653B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193" y="1472768"/>
            <a:ext cx="11557789" cy="5095702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si-LK" sz="2600" b="1" dirty="0">
                <a:latin typeface="Cambria" panose="02040503050406030204" pitchFamily="18" charset="0"/>
                <a:ea typeface="Cambria" panose="02040503050406030204" pitchFamily="18" charset="0"/>
              </a:rPr>
              <a:t>ආයෝජන මණ්ඩලය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 (BOI) - </a:t>
            </a: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රටේ </a:t>
            </a:r>
            <a:r>
              <a:rPr lang="si-LK" sz="2600" u="sng" dirty="0">
                <a:latin typeface="Cambria" panose="02040503050406030204" pitchFamily="18" charset="0"/>
                <a:ea typeface="Cambria" panose="02040503050406030204" pitchFamily="18" charset="0"/>
              </a:rPr>
              <a:t>ආයෝජන ප්‍රවර්ධන </a:t>
            </a: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අංශය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544888" indent="-338138" algn="l">
              <a:lnSpc>
                <a:spcPct val="110000"/>
              </a:lnSpc>
            </a:pPr>
            <a:r>
              <a:rPr lang="en-US" sz="2600" u="sng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si-LK" sz="2600" u="sng" dirty="0">
                <a:latin typeface="Cambria" panose="02040503050406030204" pitchFamily="18" charset="0"/>
                <a:ea typeface="Cambria" panose="02040503050406030204" pitchFamily="18" charset="0"/>
              </a:rPr>
              <a:t>නේවාසිකයින්ට</a:t>
            </a: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 මෙන්ම </a:t>
            </a:r>
            <a:r>
              <a:rPr lang="si-LK" sz="2600" u="sng" dirty="0">
                <a:latin typeface="Cambria" panose="02040503050406030204" pitchFamily="18" charset="0"/>
                <a:ea typeface="Cambria" panose="02040503050406030204" pitchFamily="18" charset="0"/>
              </a:rPr>
              <a:t>අනේවාසිකයින් සඳහාද </a:t>
            </a: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විවෘතය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32175" indent="-225425" algn="l">
              <a:lnSpc>
                <a:spcPct val="110000"/>
              </a:lnSpc>
              <a:buFontTx/>
              <a:buChar char="-"/>
            </a:pPr>
            <a:r>
              <a:rPr lang="si-LK" sz="2600" u="sng" dirty="0">
                <a:latin typeface="Cambria" panose="02040503050406030204" pitchFamily="18" charset="0"/>
                <a:ea typeface="Cambria" panose="02040503050406030204" pitchFamily="18" charset="0"/>
              </a:rPr>
              <a:t>මූලික අනුමත කිරීම් </a:t>
            </a:r>
            <a:r>
              <a:rPr lang="en-US" sz="2600" u="sng" dirty="0">
                <a:latin typeface="Cambria" panose="02040503050406030204" pitchFamily="18" charset="0"/>
                <a:ea typeface="Cambria" panose="02040503050406030204" pitchFamily="18" charset="0"/>
              </a:rPr>
              <a:t>(Basic Approval)</a:t>
            </a: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- ආයෝජන මණ්ඩලයේ පනතේ 16 වන වගන්තිය යටතේ (රටේ සාමාන්‍ය නීති යටතේ) 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32175" indent="-225425" algn="l">
              <a:lnSpc>
                <a:spcPct val="110000"/>
              </a:lnSpc>
              <a:buFontTx/>
              <a:buChar char="-"/>
            </a:pPr>
            <a:r>
              <a:rPr lang="si-LK" sz="2600" u="sng" dirty="0">
                <a:latin typeface="Cambria" panose="02040503050406030204" pitchFamily="18" charset="0"/>
                <a:ea typeface="Cambria" panose="02040503050406030204" pitchFamily="18" charset="0"/>
              </a:rPr>
              <a:t>විස්තීර්ණ අනුමත කිරීම් </a:t>
            </a:r>
            <a:r>
              <a:rPr lang="en-US" sz="2600" u="sng" dirty="0">
                <a:latin typeface="Cambria" panose="02040503050406030204" pitchFamily="18" charset="0"/>
                <a:ea typeface="Cambria" panose="02040503050406030204" pitchFamily="18" charset="0"/>
              </a:rPr>
              <a:t>(Comprehensive)</a:t>
            </a: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- ආයෝජන මණ්ඩලයේ පනතේ 17 වන වගන්තිය යටතේ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 algn="l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si-LK" sz="2600" b="1" dirty="0">
                <a:latin typeface="Cambria" panose="02040503050406030204" pitchFamily="18" charset="0"/>
                <a:ea typeface="Cambria" panose="02040503050406030204" pitchFamily="18" charset="0"/>
              </a:rPr>
              <a:t>අපනයන සංවර්ධන මණ්ඩලය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(EDB) - </a:t>
            </a:r>
            <a:r>
              <a:rPr lang="si-LK" sz="2600" b="1" dirty="0">
                <a:latin typeface="Cambria" panose="02040503050406030204" pitchFamily="18" charset="0"/>
                <a:ea typeface="Cambria" panose="02040503050406030204" pitchFamily="18" charset="0"/>
              </a:rPr>
              <a:t>අපනයන</a:t>
            </a: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i-LK" sz="2600" u="sng" dirty="0">
                <a:latin typeface="Cambria" panose="02040503050406030204" pitchFamily="18" charset="0"/>
                <a:ea typeface="Cambria" panose="02040503050406030204" pitchFamily="18" charset="0"/>
              </a:rPr>
              <a:t>සංවර්ධනය </a:t>
            </a: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හා ප්</a:t>
            </a:r>
            <a:r>
              <a:rPr lang="si-LK" sz="2600" u="sng" dirty="0">
                <a:latin typeface="Cambria" panose="02040503050406030204" pitchFamily="18" charset="0"/>
                <a:ea typeface="Cambria" panose="02040503050406030204" pitchFamily="18" charset="0"/>
              </a:rPr>
              <a:t>‍රවර්ධනය </a:t>
            </a:r>
            <a:r>
              <a:rPr lang="si-LK" sz="2600" dirty="0">
                <a:latin typeface="Cambria" panose="02040503050406030204" pitchFamily="18" charset="0"/>
                <a:ea typeface="Cambria" panose="02040503050406030204" pitchFamily="18" charset="0"/>
              </a:rPr>
              <a:t>සඳහා.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D25DC-7141-49F1-B260-C4CD5CE8C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D3BB-F4F1-4E3A-A10C-FC6C006EB99A}" type="slidenum">
              <a:rPr lang="en-US" smtClean="0"/>
              <a:t>9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8E2F4F-9DB8-4A2E-8676-7679E35CABA2}"/>
              </a:ext>
            </a:extLst>
          </p:cNvPr>
          <p:cNvSpPr/>
          <p:nvPr/>
        </p:nvSpPr>
        <p:spPr>
          <a:xfrm>
            <a:off x="0" y="-202701"/>
            <a:ext cx="12192000" cy="15828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4E8C6B-F816-4724-93EF-D35D73006BEA}"/>
              </a:ext>
            </a:extLst>
          </p:cNvPr>
          <p:cNvSpPr/>
          <p:nvPr/>
        </p:nvSpPr>
        <p:spPr>
          <a:xfrm>
            <a:off x="0" y="6731880"/>
            <a:ext cx="12192000" cy="206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5000">
                <a:srgbClr val="70BFFB">
                  <a:lumMod val="96000"/>
                  <a:lumOff val="4000"/>
                </a:srgbClr>
              </a:gs>
              <a:gs pos="0">
                <a:srgbClr val="0099FF">
                  <a:lumMod val="99000"/>
                </a:srgbClr>
              </a:gs>
              <a:gs pos="84000">
                <a:schemeClr val="accent1">
                  <a:tint val="23500"/>
                  <a:satMod val="160000"/>
                  <a:lumMod val="32000"/>
                  <a:lumOff val="6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33F6B450-1775-45A3-BC93-63C12F98E7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748" y="-242281"/>
            <a:ext cx="1692107" cy="174418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A9011A4-4E39-4277-ADCC-15559D772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423" y="-157731"/>
            <a:ext cx="8070573" cy="137444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150000"/>
              </a:lnSpc>
            </a:pPr>
            <a:r>
              <a:rPr lang="si-LK" sz="3200" b="1" dirty="0">
                <a:latin typeface="Iskoola Pota" panose="020B0502040204020203" pitchFamily="34" charset="0"/>
                <a:ea typeface="Cambria" panose="02040503050406030204" pitchFamily="18" charset="0"/>
                <a:cs typeface="Iskoola Pota" panose="020B0502040204020203" pitchFamily="34" charset="0"/>
              </a:rPr>
              <a:t>ව්‍යාපාර සහ බදු සැලසුම්කරණය</a:t>
            </a:r>
            <a:br>
              <a:rPr lang="en-US" sz="3200" dirty="0">
                <a:latin typeface="Monotype Corsiva" panose="03010101010201010101" pitchFamily="66" charset="0"/>
              </a:rPr>
            </a:br>
            <a:r>
              <a:rPr lang="si-LK" sz="3200" b="1" dirty="0">
                <a:latin typeface="Cambria" panose="02040503050406030204" pitchFamily="18" charset="0"/>
              </a:rPr>
              <a:t>අවශ්‍ය අනුමත කිරීම් සහ උපකාරක සේවා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58046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10506</TotalTime>
  <Words>6420</Words>
  <Application>Microsoft Office PowerPoint</Application>
  <PresentationFormat>Widescreen</PresentationFormat>
  <Paragraphs>250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Calibri Light</vt:lpstr>
      <vt:lpstr>Cambria</vt:lpstr>
      <vt:lpstr>inherit</vt:lpstr>
      <vt:lpstr>Iskoola Pota</vt:lpstr>
      <vt:lpstr>Iskoola Pota (heading)</vt:lpstr>
      <vt:lpstr>Monotype Corsiva</vt:lpstr>
      <vt:lpstr>Nirmala UI</vt:lpstr>
      <vt:lpstr>Wingdings</vt:lpstr>
      <vt:lpstr>Office Theme</vt:lpstr>
      <vt:lpstr>  ව්‍යාපාර සහ බදු සැලසුම්කරණය  “ SME &amp; තනි පුද්ගල ව්‍යාපාර ”                                                            </vt:lpstr>
      <vt:lpstr>ව්‍යාපාර සහ බදු සැලසුම්කරණය  ව්‍යාපාරයක් යනු?</vt:lpstr>
      <vt:lpstr>ව්‍යාපාර සහ බදු සැලසුම්කරණය  ව්‍යාපාරයක් යනු?......</vt:lpstr>
      <vt:lpstr>ව්‍යාපාර සහ බදු සැලසුම්කරණය  ව්‍යාපාරයේ ප්‍රමාණය  - සුළු හා මධ්‍ය පරිමාණ (SME)</vt:lpstr>
      <vt:lpstr>ව්‍යාපාර සහ බදු සැලසුම්කරණය  කුමන ව්‍යාපාර සඳහාද?</vt:lpstr>
      <vt:lpstr>ව්‍යාපාර සහ බදු සැලසුම්කරණය කුමන ව්‍යාපාර සඳහාද?....</vt:lpstr>
      <vt:lpstr>ව්‍යාපාර සහ බදු සැලසුම්කරණය  කුමන ව්‍යාපාර සඳහාද?.....</vt:lpstr>
      <vt:lpstr>ව්‍යාපාර සහ බදු සැලසුම්කරණය කුමන ව්‍යාපාර සඳහාද?....</vt:lpstr>
      <vt:lpstr>ව්‍යාපාර සහ බදු සැලසුම්කරණය අවශ්‍ය අනුමත කිරීම් සහ උපකාරක සේවා</vt:lpstr>
      <vt:lpstr>ව්‍යාපාර සහ බදු සැලසුම්කරණය අවශ්‍ය අනුමත කිරීම් සහ උපකාරක සේවා………..</vt:lpstr>
      <vt:lpstr>ව්‍යාපාර සහ බදු සැලසුම්කරණය “ව්‍යාපාරයක්” යන්න බදු කෝණයෙන් සහ බදු වර්ගීකරණයෙන්?</vt:lpstr>
      <vt:lpstr>ව්‍යාපාර සහ බදු සැලසුම්කරණය “ව්‍යාපාරයක්” යන්න බදු කෝණයෙන් සහ බදු වර්ගීකරණයෙන්?</vt:lpstr>
      <vt:lpstr>ව්‍යාපාර සහ බදු සැලසුම්කරණය විවිධ බදු ගෙවන්නන් මත ආදායම් බදු ගණනය කිරීම</vt:lpstr>
      <vt:lpstr>ව්‍යාපාර සහ බදු සැලසුම්කරණය බදු සහන / ප්‍රතිලාභ සහ සැලසුම් - සුළු හා මධ්‍ය පරිමාණ ව්‍යාපාර</vt:lpstr>
      <vt:lpstr>ව්‍යාපාර සහ බදු සැලසුම්කරණය බදු සහන / ප්‍රතිලාභ සහ සැලසුම් - සුළු හා මධ්‍ය පරිමාණ ව්‍යාපාර…</vt:lpstr>
      <vt:lpstr>ව්‍යාපාර සහ බදු සැලසුම්කරණය බදු සහන / ප්‍රතිලාභ සහ සැලසුම් - සුළු හා මධ්‍ය පරිමාණ ව්‍යාපාර…</vt:lpstr>
      <vt:lpstr>ව්‍යාපාර සහ බදු සැලසුම්කරණය බදු සහන / ප්‍රතිලාභ සහ සැලසුම් - සුළු හා මධ්‍ය පරිමාණ ව්‍යාපාර…</vt:lpstr>
      <vt:lpstr>ව්‍යාපාර සහ බදු සැලසුම්කරණය බදු සහන / ප්‍රතිලාභ සහ සැලසුම් - සුළු හා මධ්‍ය පරිමාණ ව්‍යාපාර…</vt:lpstr>
      <vt:lpstr>ව්‍යාපාර සහ බදු සැලසුම්කරණය ව්‍යාපාරයකට ඇතිවිය හැකි සමහර බදු තර්ජන</vt:lpstr>
      <vt:lpstr>ව්‍යාපාර සහ බදු සැලසුම්කරණය කුඩා හා මධ්‍ය පරිමාණ ව්‍යවසායකයෙකු සඳහා පොදු උපදෙස්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Pradeep</dc:creator>
  <cp:lastModifiedBy>MR Athula</cp:lastModifiedBy>
  <cp:revision>780</cp:revision>
  <cp:lastPrinted>2020-12-30T13:03:56Z</cp:lastPrinted>
  <dcterms:created xsi:type="dcterms:W3CDTF">2017-10-10T10:48:26Z</dcterms:created>
  <dcterms:modified xsi:type="dcterms:W3CDTF">2021-02-23T21:19:52Z</dcterms:modified>
</cp:coreProperties>
</file>