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77" r:id="rId2"/>
    <p:sldId id="381" r:id="rId3"/>
    <p:sldId id="383" r:id="rId4"/>
    <p:sldId id="430" r:id="rId5"/>
    <p:sldId id="405" r:id="rId6"/>
    <p:sldId id="406" r:id="rId7"/>
    <p:sldId id="407" r:id="rId8"/>
    <p:sldId id="409" r:id="rId9"/>
    <p:sldId id="411" r:id="rId10"/>
    <p:sldId id="412" r:id="rId11"/>
    <p:sldId id="413" r:id="rId12"/>
    <p:sldId id="414" r:id="rId13"/>
    <p:sldId id="415" r:id="rId14"/>
    <p:sldId id="416" r:id="rId15"/>
    <p:sldId id="417" r:id="rId16"/>
    <p:sldId id="418" r:id="rId17"/>
    <p:sldId id="431" r:id="rId18"/>
    <p:sldId id="432" r:id="rId19"/>
    <p:sldId id="433" r:id="rId20"/>
    <p:sldId id="434"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29" r:id="rId34"/>
    <p:sldId id="428" r:id="rId35"/>
    <p:sldId id="402" r:id="rId36"/>
    <p:sldId id="439" r:id="rId37"/>
    <p:sldId id="403" r:id="rId38"/>
    <p:sldId id="404" r:id="rId39"/>
    <p:sldId id="420" r:id="rId40"/>
    <p:sldId id="421" r:id="rId41"/>
    <p:sldId id="422" r:id="rId42"/>
    <p:sldId id="425" r:id="rId43"/>
    <p:sldId id="426" r:id="rId44"/>
    <p:sldId id="427" r:id="rId45"/>
    <p:sldId id="423" r:id="rId46"/>
    <p:sldId id="437" r:id="rId47"/>
    <p:sldId id="438" r:id="rId48"/>
    <p:sldId id="436" r:id="rId49"/>
    <p:sldId id="435" r:id="rId50"/>
    <p:sldId id="345" r:id="rId51"/>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hula@assentadvisory.lk" initials="a" lastIdx="3" clrIdx="0">
    <p:extLst>
      <p:ext uri="{19B8F6BF-5375-455C-9EA6-DF929625EA0E}">
        <p15:presenceInfo xmlns:p15="http://schemas.microsoft.com/office/powerpoint/2012/main" userId="36eacaab72aa9b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5342" autoAdjust="0"/>
  </p:normalViewPr>
  <p:slideViewPr>
    <p:cSldViewPr snapToGrid="0">
      <p:cViewPr>
        <p:scale>
          <a:sx n="84" d="100"/>
          <a:sy n="84" d="100"/>
        </p:scale>
        <p:origin x="39" y="1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91"/>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3" y="1"/>
            <a:ext cx="2971800" cy="499091"/>
          </a:xfrm>
          <a:prstGeom prst="rect">
            <a:avLst/>
          </a:prstGeom>
        </p:spPr>
        <p:txBody>
          <a:bodyPr vert="horz" lIns="91429" tIns="45715" rIns="91429" bIns="45715" rtlCol="0"/>
          <a:lstStyle>
            <a:lvl1pPr algn="r">
              <a:defRPr sz="1200"/>
            </a:lvl1pPr>
          </a:lstStyle>
          <a:p>
            <a:fld id="{D227C9BC-39FD-4A18-92CD-11ADC49A2184}" type="datetimeFigureOut">
              <a:rPr lang="en-US" smtClean="0"/>
              <a:t>5/16/2021</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1" y="4787126"/>
            <a:ext cx="5486400" cy="3916740"/>
          </a:xfrm>
          <a:prstGeom prst="rect">
            <a:avLst/>
          </a:prstGeom>
        </p:spPr>
        <p:txBody>
          <a:bodyPr vert="horz" lIns="91429" tIns="45715" rIns="91429"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29" tIns="45715" rIns="91429" bIns="45715" rtlCol="0" anchor="b"/>
          <a:lstStyle>
            <a:lvl1pPr algn="r">
              <a:defRPr sz="1200"/>
            </a:lvl1pPr>
          </a:lstStyle>
          <a:p>
            <a:fld id="{1155D414-F596-42F3-98B4-7FE9299F2F65}" type="slidenum">
              <a:rPr lang="en-US" smtClean="0"/>
              <a:t>‹#›</a:t>
            </a:fld>
            <a:endParaRPr lang="en-US"/>
          </a:p>
        </p:txBody>
      </p:sp>
    </p:spTree>
    <p:extLst>
      <p:ext uri="{BB962C8B-B14F-4D97-AF65-F5344CB8AC3E}">
        <p14:creationId xmlns:p14="http://schemas.microsoft.com/office/powerpoint/2010/main" val="21965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55D414-F596-42F3-98B4-7FE9299F2F65}" type="slidenum">
              <a:rPr lang="en-US" smtClean="0"/>
              <a:t>1</a:t>
            </a:fld>
            <a:endParaRPr lang="en-US" dirty="0"/>
          </a:p>
        </p:txBody>
      </p:sp>
    </p:spTree>
    <p:extLst>
      <p:ext uri="{BB962C8B-B14F-4D97-AF65-F5344CB8AC3E}">
        <p14:creationId xmlns:p14="http://schemas.microsoft.com/office/powerpoint/2010/main" val="10187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E155A3-8BE1-40C8-9306-915C37A4F26C}" type="datetime1">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129676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D3854-5361-4B71-AD94-0D6E489546FF}" type="datetime1">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248323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9EA8C-76B7-4959-9A1D-0577F728A7AD}" type="datetime1">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266426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5DC61C-33B1-42B5-BC97-972517C820FA}" type="datetime1">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pPr/>
              <a:t>‹#›</a:t>
            </a:fld>
            <a:endParaRPr lang="en-US"/>
          </a:p>
        </p:txBody>
      </p:sp>
    </p:spTree>
    <p:extLst>
      <p:ext uri="{BB962C8B-B14F-4D97-AF65-F5344CB8AC3E}">
        <p14:creationId xmlns:p14="http://schemas.microsoft.com/office/powerpoint/2010/main" val="360272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CCFDF8-5A77-415C-BA6B-8C2EE7C95725}" type="datetime1">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62457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993CD5-56F9-448A-8AF6-74A6C330FD15}" type="datetime1">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88477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6D8F71-74A8-4CBB-BA53-68E7BBBA542F}" type="datetime1">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51263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B4FEB0-22AE-48A0-99D7-8775C1338495}" type="datetime1">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424395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31486-E917-4EB6-9CC8-9AE42DB9D6AE}" type="datetime1">
              <a:rPr lang="en-US" smtClean="0"/>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30282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4BA1F1-733E-45E9-82CC-BDABEE1C9708}" type="datetime1">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240767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3E1697-D2A5-48E9-8506-1CC46F3F7F2E}" type="datetime1">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169382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70000" t="60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48679-206A-45E4-A330-6E766842C379}" type="datetime1">
              <a:rPr lang="en-US" smtClean="0"/>
              <a:t>5/16/2021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D3BB-F4F1-4E3A-A10C-FC6C006EB99A}" type="slidenum">
              <a:rPr lang="en-US" smtClean="0"/>
              <a:t>‹#›</a:t>
            </a:fld>
            <a:endParaRPr lang="en-US"/>
          </a:p>
        </p:txBody>
      </p:sp>
    </p:spTree>
    <p:extLst>
      <p:ext uri="{BB962C8B-B14F-4D97-AF65-F5344CB8AC3E}">
        <p14:creationId xmlns:p14="http://schemas.microsoft.com/office/powerpoint/2010/main" val="2481010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hyperlink" Target="mailto:athula@assentadvisory.lk" TargetMode="External"/><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mailto:athula@assentadvisory.lk" TargetMode="External"/><Relationship Id="rId7" Type="http://schemas.openxmlformats.org/officeDocument/2006/relationships/image" Target="../media/image5.png"/><Relationship Id="rId2" Type="http://schemas.openxmlformats.org/officeDocument/2006/relationships/hyperlink" Target="mailto:athula@ranaweeraasso.lk"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70000" t="60000" r="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37202-2429-45F9-84F2-9C22DDEF354D}"/>
              </a:ext>
            </a:extLst>
          </p:cNvPr>
          <p:cNvSpPr>
            <a:spLocks noGrp="1"/>
          </p:cNvSpPr>
          <p:nvPr>
            <p:ph idx="1"/>
          </p:nvPr>
        </p:nvSpPr>
        <p:spPr>
          <a:xfrm>
            <a:off x="249898" y="1993472"/>
            <a:ext cx="11586186" cy="4889745"/>
          </a:xfrm>
        </p:spPr>
        <p:txBody>
          <a:bodyPr>
            <a:normAutofit/>
          </a:bodyPr>
          <a:lstStyle/>
          <a:p>
            <a:pPr marL="0" indent="0">
              <a:lnSpc>
                <a:spcPct val="150000"/>
              </a:lnSpc>
              <a:buNone/>
            </a:pPr>
            <a:endParaRPr lang="en-US" b="1" dirty="0">
              <a:latin typeface="Cambria" panose="02040503050406030204" pitchFamily="18" charset="0"/>
              <a:ea typeface="Cambria" panose="02040503050406030204" pitchFamily="18" charset="0"/>
            </a:endParaRPr>
          </a:p>
          <a:p>
            <a:pPr marL="0" indent="0">
              <a:lnSpc>
                <a:spcPct val="150000"/>
              </a:lnSpc>
              <a:buNone/>
            </a:pPr>
            <a:r>
              <a:rPr lang="en-US" b="1" dirty="0">
                <a:latin typeface="Cambria" panose="02040503050406030204" pitchFamily="18" charset="0"/>
                <a:ea typeface="Cambria" panose="02040503050406030204" pitchFamily="18" charset="0"/>
              </a:rPr>
              <a:t>               </a:t>
            </a:r>
          </a:p>
          <a:p>
            <a:pPr marL="0" indent="0">
              <a:lnSpc>
                <a:spcPct val="150000"/>
              </a:lnSpc>
              <a:buNone/>
            </a:pPr>
            <a:endParaRPr lang="en-US" b="1" dirty="0">
              <a:latin typeface="Cambria" panose="02040503050406030204" pitchFamily="18" charset="0"/>
              <a:ea typeface="Cambria" panose="02040503050406030204" pitchFamily="18" charset="0"/>
            </a:endParaRPr>
          </a:p>
          <a:p>
            <a:pPr marL="0" indent="0">
              <a:lnSpc>
                <a:spcPct val="150000"/>
              </a:lnSpc>
              <a:buNone/>
            </a:pPr>
            <a:r>
              <a:rPr lang="en-US" b="1" dirty="0">
                <a:latin typeface="Cambria" panose="02040503050406030204" pitchFamily="18" charset="0"/>
                <a:ea typeface="Cambria" panose="02040503050406030204" pitchFamily="18" charset="0"/>
              </a:rPr>
              <a:t>	 		</a:t>
            </a:r>
          </a:p>
          <a:p>
            <a:pPr marL="0" indent="0">
              <a:lnSpc>
                <a:spcPct val="150000"/>
              </a:lnSpc>
              <a:buNone/>
            </a:pPr>
            <a:r>
              <a:rPr lang="en-US" sz="2200" b="1" dirty="0">
                <a:latin typeface="Cambria" panose="02040503050406030204" pitchFamily="18" charset="0"/>
                <a:ea typeface="Cambria" panose="02040503050406030204" pitchFamily="18" charset="0"/>
              </a:rPr>
              <a:t>	</a:t>
            </a:r>
            <a:r>
              <a:rPr lang="en-GB" sz="1400" b="1" i="1" dirty="0">
                <a:solidFill>
                  <a:srgbClr val="FF0000"/>
                </a:solidFill>
                <a:latin typeface="Cambria" panose="02040503050406030204" pitchFamily="18" charset="0"/>
                <a:ea typeface="Cambria" panose="02040503050406030204" pitchFamily="18" charset="0"/>
              </a:rPr>
              <a:t>	</a:t>
            </a:r>
            <a:endParaRPr lang="en-GB" sz="2000" b="1" dirty="0">
              <a:latin typeface="Cambria" panose="02040503050406030204" pitchFamily="18" charset="0"/>
              <a:ea typeface="Cambria" panose="02040503050406030204" pitchFamily="18" charset="0"/>
            </a:endParaRPr>
          </a:p>
          <a:p>
            <a:pPr marL="0" indent="0">
              <a:buNone/>
            </a:pPr>
            <a:r>
              <a:rPr lang="en-GB" sz="1800" b="1" dirty="0">
                <a:latin typeface="Cambria" panose="02040503050406030204" pitchFamily="18" charset="0"/>
                <a:ea typeface="Cambria" panose="02040503050406030204" pitchFamily="18" charset="0"/>
              </a:rPr>
              <a:t>ATHULA RANAWEERA (BSc., FCA, FCMA, FMAAT)</a:t>
            </a:r>
            <a:br>
              <a:rPr lang="en-GB" sz="1800" i="1" dirty="0">
                <a:latin typeface="Cambria" panose="02040503050406030204" pitchFamily="18" charset="0"/>
                <a:ea typeface="Cambria" panose="02040503050406030204" pitchFamily="18" charset="0"/>
              </a:rPr>
            </a:br>
            <a:r>
              <a:rPr lang="en-GB" sz="1800" b="1" dirty="0">
                <a:latin typeface="Cambria" panose="02040503050406030204" pitchFamily="18" charset="0"/>
                <a:ea typeface="Cambria" panose="02040503050406030204" pitchFamily="18" charset="0"/>
              </a:rPr>
              <a:t>email – </a:t>
            </a:r>
            <a:r>
              <a:rPr lang="en-GB" sz="1800" b="1" dirty="0">
                <a:latin typeface="Cambria" panose="02040503050406030204" pitchFamily="18" charset="0"/>
                <a:ea typeface="Cambria" panose="02040503050406030204" pitchFamily="18" charset="0"/>
                <a:hlinkClick r:id="rId4"/>
              </a:rPr>
              <a:t>athula@assentadvisory.lk</a:t>
            </a:r>
            <a:r>
              <a:rPr lang="en-GB" sz="1800" b="1" dirty="0">
                <a:latin typeface="Cambria" panose="02040503050406030204" pitchFamily="18" charset="0"/>
                <a:ea typeface="Cambria" panose="02040503050406030204" pitchFamily="18" charset="0"/>
              </a:rPr>
              <a:t>, athula@ranaweeraasso.lk </a:t>
            </a:r>
          </a:p>
          <a:p>
            <a:pPr marL="0" indent="0">
              <a:buNone/>
            </a:pPr>
            <a:r>
              <a:rPr lang="en-GB" sz="1800" b="1" dirty="0">
                <a:latin typeface="Cambria" panose="02040503050406030204" pitchFamily="18" charset="0"/>
                <a:ea typeface="Cambria" panose="02040503050406030204" pitchFamily="18" charset="0"/>
              </a:rPr>
              <a:t>Phone – +94 777 305 123                                                                                                  </a:t>
            </a:r>
            <a:r>
              <a:rPr lang="en-GB" sz="1600" b="1" dirty="0">
                <a:solidFill>
                  <a:srgbClr val="FF0000"/>
                </a:solidFill>
                <a:latin typeface="Cambria" panose="02040503050406030204" pitchFamily="18" charset="0"/>
                <a:ea typeface="Cambria" panose="02040503050406030204" pitchFamily="18" charset="0"/>
              </a:rPr>
              <a:t>08 04. 2021</a:t>
            </a:r>
          </a:p>
          <a:p>
            <a:pPr marL="2873375" indent="-1620838">
              <a:buNone/>
            </a:pPr>
            <a:endParaRPr lang="en-US"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2C7A6C99-B9B1-4078-9A01-57777475056D}"/>
              </a:ext>
            </a:extLst>
          </p:cNvPr>
          <p:cNvSpPr>
            <a:spLocks noGrp="1"/>
          </p:cNvSpPr>
          <p:nvPr>
            <p:ph type="sldNum" sz="quarter" idx="12"/>
          </p:nvPr>
        </p:nvSpPr>
        <p:spPr>
          <a:xfrm>
            <a:off x="8610600" y="6344991"/>
            <a:ext cx="2743200" cy="365125"/>
          </a:xfrm>
        </p:spPr>
        <p:txBody>
          <a:bodyPr/>
          <a:lstStyle/>
          <a:p>
            <a:fld id="{B911D3BB-F4F1-4E3A-A10C-FC6C006EB99A}" type="slidenum">
              <a:rPr lang="en-US" smtClean="0"/>
              <a:t>1</a:t>
            </a:fld>
            <a:endParaRPr lang="en-US" dirty="0"/>
          </a:p>
        </p:txBody>
      </p:sp>
      <p:pic>
        <p:nvPicPr>
          <p:cNvPr id="7" name="Picture 6" descr="C:\Users\athula.ranaweera\AppData\Local\Microsoft\Windows\INetCache\Content.Word\Logo - Assent advisory JPG.JPG">
            <a:extLst>
              <a:ext uri="{FF2B5EF4-FFF2-40B4-BE49-F238E27FC236}">
                <a16:creationId xmlns:a16="http://schemas.microsoft.com/office/drawing/2014/main" id="{C726C606-EF4C-4533-8D8B-25CD8372CC6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3448" y="3603561"/>
            <a:ext cx="1834099" cy="1198817"/>
          </a:xfrm>
          <a:prstGeom prst="rect">
            <a:avLst/>
          </a:prstGeom>
          <a:noFill/>
          <a:ln>
            <a:noFill/>
          </a:ln>
        </p:spPr>
      </p:pic>
      <p:pic>
        <p:nvPicPr>
          <p:cNvPr id="8" name="Content Placeholder 18">
            <a:extLst>
              <a:ext uri="{FF2B5EF4-FFF2-40B4-BE49-F238E27FC236}">
                <a16:creationId xmlns:a16="http://schemas.microsoft.com/office/drawing/2014/main" id="{D57FA5BB-DE7F-48A2-97A1-8A5205EEBF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7468" y="5005446"/>
            <a:ext cx="1834099" cy="1356732"/>
          </a:xfrm>
          <a:prstGeom prst="rect">
            <a:avLst/>
          </a:prstGeom>
        </p:spPr>
      </p:pic>
      <p:sp>
        <p:nvSpPr>
          <p:cNvPr id="10" name="Rectangle 9">
            <a:extLst>
              <a:ext uri="{FF2B5EF4-FFF2-40B4-BE49-F238E27FC236}">
                <a16:creationId xmlns:a16="http://schemas.microsoft.com/office/drawing/2014/main" id="{95B34512-AB02-418E-9B57-36444EC6DA21}"/>
              </a:ext>
            </a:extLst>
          </p:cNvPr>
          <p:cNvSpPr/>
          <p:nvPr/>
        </p:nvSpPr>
        <p:spPr>
          <a:xfrm>
            <a:off x="0" y="3504"/>
            <a:ext cx="12192000" cy="174418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BE44A06-EED1-41E1-9560-CA3CF5641AA7}"/>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803567" y="2427866"/>
            <a:ext cx="2224783" cy="974902"/>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6B34B9A-132F-47D8-AF16-9BBCA2948969}"/>
              </a:ext>
            </a:extLst>
          </p:cNvPr>
          <p:cNvSpPr>
            <a:spLocks noGrp="1"/>
          </p:cNvSpPr>
          <p:nvPr>
            <p:ph type="title"/>
          </p:nvPr>
        </p:nvSpPr>
        <p:spPr>
          <a:xfrm>
            <a:off x="249898" y="-231372"/>
            <a:ext cx="10132234" cy="1947809"/>
          </a:xfrm>
        </p:spPr>
        <p:txBody>
          <a:bodyPr>
            <a:noAutofit/>
          </a:bodyPr>
          <a:lstStyle/>
          <a:p>
            <a:pPr>
              <a:lnSpc>
                <a:spcPct val="150000"/>
              </a:lnSpc>
            </a:pPr>
            <a:br>
              <a:rPr lang="en-US" sz="2600" b="1" dirty="0">
                <a:effectLst>
                  <a:outerShdw blurRad="38100" dist="38100" dir="2700000" algn="tl">
                    <a:srgbClr val="000000">
                      <a:alpha val="43137"/>
                    </a:srgbClr>
                  </a:outerShdw>
                </a:effectLst>
              </a:rPr>
            </a:br>
            <a:br>
              <a:rPr lang="en-US" sz="2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br>
            <a: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Professional Review on</a:t>
            </a:r>
            <a:b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br>
            <a: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 </a:t>
            </a:r>
            <a:r>
              <a:rPr lang="en-US" sz="4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600" dirty="0">
                <a:effectLst>
                  <a:outerShdw blurRad="38100" dist="38100" dir="2700000" algn="tl">
                    <a:srgbClr val="000000">
                      <a:alpha val="43137"/>
                    </a:srgbClr>
                  </a:outerShdw>
                </a:effectLst>
                <a:latin typeface="Monotype Corsiva" panose="03010101010201010101" pitchFamily="66" charset="0"/>
              </a:rPr>
            </a:br>
            <a:r>
              <a:rPr lang="en-US" sz="2600" dirty="0">
                <a:effectLst>
                  <a:outerShdw blurRad="38100" dist="38100" dir="2700000" algn="tl">
                    <a:srgbClr val="000000">
                      <a:alpha val="43137"/>
                    </a:srgbClr>
                  </a:outerShdw>
                </a:effectLst>
                <a:latin typeface="Monotype Corsiva" panose="03010101010201010101" pitchFamily="66" charset="0"/>
              </a:rPr>
              <a:t>                                  </a:t>
            </a:r>
            <a:br>
              <a:rPr lang="en-US" sz="2600" dirty="0">
                <a:effectLst>
                  <a:outerShdw blurRad="38100" dist="38100" dir="2700000" algn="tl">
                    <a:srgbClr val="000000">
                      <a:alpha val="43137"/>
                    </a:srgbClr>
                  </a:outerShdw>
                </a:effectLst>
                <a:latin typeface="Monotype Corsiva" panose="03010101010201010101" pitchFamily="66" charset="0"/>
              </a:rPr>
            </a:br>
            <a:r>
              <a:rPr lang="en-US" sz="2600" dirty="0">
                <a:effectLst>
                  <a:outerShdw blurRad="38100" dist="38100" dir="2700000" algn="tl">
                    <a:srgbClr val="000000">
                      <a:alpha val="43137"/>
                    </a:srgbClr>
                  </a:outerShdw>
                </a:effectLst>
                <a:latin typeface="Monotype Corsiva" panose="03010101010201010101" pitchFamily="66" charset="0"/>
              </a:rPr>
              <a:t>                        </a:t>
            </a:r>
            <a:endParaRPr lang="en-US" sz="2600" b="1" u="sng" dirty="0">
              <a:effectLst>
                <a:outerShdw blurRad="38100" dist="38100" dir="2700000" algn="tl">
                  <a:srgbClr val="000000">
                    <a:alpha val="43137"/>
                  </a:srgbClr>
                </a:outerShdw>
              </a:effectLst>
              <a:latin typeface="Monotype Corsiva" panose="03010101010201010101" pitchFamily="66" charset="0"/>
            </a:endParaRPr>
          </a:p>
        </p:txBody>
      </p:sp>
      <p:pic>
        <p:nvPicPr>
          <p:cNvPr id="15" name="Picture 14" descr="Text&#10;&#10;Description automatically generated">
            <a:extLst>
              <a:ext uri="{FF2B5EF4-FFF2-40B4-BE49-F238E27FC236}">
                <a16:creationId xmlns:a16="http://schemas.microsoft.com/office/drawing/2014/main" id="{30388645-D685-4753-8007-78A2195247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2030" y="0"/>
            <a:ext cx="1669390" cy="1744183"/>
          </a:xfrm>
          <a:prstGeom prst="rect">
            <a:avLst/>
          </a:prstGeom>
        </p:spPr>
      </p:pic>
      <p:sp>
        <p:nvSpPr>
          <p:cNvPr id="23" name="Rectangle 22">
            <a:extLst>
              <a:ext uri="{FF2B5EF4-FFF2-40B4-BE49-F238E27FC236}">
                <a16:creationId xmlns:a16="http://schemas.microsoft.com/office/drawing/2014/main" id="{5FC37C9C-EF62-459B-BC42-AE795D21BA31}"/>
              </a:ext>
            </a:extLst>
          </p:cNvPr>
          <p:cNvSpPr/>
          <p:nvPr/>
        </p:nvSpPr>
        <p:spPr>
          <a:xfrm>
            <a:off x="0" y="6721475"/>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a:extLst>
              <a:ext uri="{FF2B5EF4-FFF2-40B4-BE49-F238E27FC236}">
                <a16:creationId xmlns:a16="http://schemas.microsoft.com/office/drawing/2014/main" id="{89461E3D-4CCE-4DAA-944C-9B91808EF181}"/>
              </a:ext>
            </a:extLst>
          </p:cNvPr>
          <p:cNvPicPr>
            <a:picLocks noChangeAspect="1"/>
          </p:cNvPicPr>
          <p:nvPr/>
        </p:nvPicPr>
        <p:blipFill rotWithShape="1">
          <a:blip r:embed="rId9">
            <a:alphaModFix amt="85000"/>
            <a:extLst>
              <a:ext uri="{28A0092B-C50C-407E-A947-70E740481C1C}">
                <a14:useLocalDpi xmlns:a14="http://schemas.microsoft.com/office/drawing/2010/main" val="0"/>
              </a:ext>
            </a:extLst>
          </a:blip>
          <a:srcRect r="23407"/>
          <a:stretch/>
        </p:blipFill>
        <p:spPr>
          <a:xfrm>
            <a:off x="5014" y="1744184"/>
            <a:ext cx="9743070" cy="3952078"/>
          </a:xfrm>
          <a:prstGeom prst="rect">
            <a:avLst/>
          </a:prstGeom>
          <a:ln>
            <a:noFill/>
          </a:ln>
          <a:effectLst>
            <a:softEdge rad="112500"/>
          </a:effectLst>
        </p:spPr>
      </p:pic>
      <p:sp>
        <p:nvSpPr>
          <p:cNvPr id="5" name="TextBox 4">
            <a:extLst>
              <a:ext uri="{FF2B5EF4-FFF2-40B4-BE49-F238E27FC236}">
                <a16:creationId xmlns:a16="http://schemas.microsoft.com/office/drawing/2014/main" id="{6DEE13F3-BC84-4FBA-B086-7D5CA293702D}"/>
              </a:ext>
            </a:extLst>
          </p:cNvPr>
          <p:cNvSpPr txBox="1"/>
          <p:nvPr/>
        </p:nvSpPr>
        <p:spPr>
          <a:xfrm>
            <a:off x="194415" y="4764991"/>
            <a:ext cx="4581062" cy="765894"/>
          </a:xfrm>
          <a:prstGeom prst="rect">
            <a:avLst/>
          </a:prstGeom>
          <a:solidFill>
            <a:schemeClr val="tx1">
              <a:lumMod val="85000"/>
              <a:lumOff val="15000"/>
            </a:schemeClr>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552483CE-AAFA-490A-8638-BC10784CB6C3}"/>
              </a:ext>
            </a:extLst>
          </p:cNvPr>
          <p:cNvSpPr txBox="1"/>
          <p:nvPr/>
        </p:nvSpPr>
        <p:spPr>
          <a:xfrm>
            <a:off x="320262" y="4670884"/>
            <a:ext cx="4464484" cy="954107"/>
          </a:xfrm>
          <a:prstGeom prst="rect">
            <a:avLst/>
          </a:prstGeom>
          <a:noFill/>
        </p:spPr>
        <p:txBody>
          <a:bodyPr wrap="square" rtlCol="0">
            <a:spAutoFit/>
          </a:bodyPr>
          <a:lstStyle/>
          <a:p>
            <a:r>
              <a:rPr lang="en-US" sz="2800" b="1" dirty="0">
                <a:solidFill>
                  <a:schemeClr val="bg1"/>
                </a:solidFill>
                <a:latin typeface="Bell MT" panose="02020503060305020303" pitchFamily="18" charset="0"/>
              </a:rPr>
              <a:t>AMENDEMENTS TO INLAND REVENUE ACT</a:t>
            </a:r>
            <a:endParaRPr lang="en-US" b="1" dirty="0">
              <a:solidFill>
                <a:schemeClr val="bg1"/>
              </a:solidFill>
              <a:latin typeface="Bell MT" panose="02020503060305020303" pitchFamily="18" charset="0"/>
            </a:endParaRPr>
          </a:p>
        </p:txBody>
      </p:sp>
    </p:spTree>
    <p:extLst>
      <p:ext uri="{BB962C8B-B14F-4D97-AF65-F5344CB8AC3E}">
        <p14:creationId xmlns:p14="http://schemas.microsoft.com/office/powerpoint/2010/main" val="310714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10</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300959" y="1816100"/>
            <a:ext cx="11306841" cy="6040115"/>
          </a:xfrm>
          <a:prstGeom prst="rect">
            <a:avLst/>
          </a:prstGeom>
          <a:noFill/>
        </p:spPr>
        <p:txBody>
          <a:bodyPr wrap="square" rtlCol="0">
            <a:spAutoFit/>
          </a:bodyPr>
          <a:lstStyle/>
          <a:p>
            <a:pPr marL="863600" indent="-636588" algn="just">
              <a:tabLst>
                <a:tab pos="863600" algn="l"/>
              </a:tabLst>
            </a:pPr>
            <a:r>
              <a:rPr lang="en-US" sz="2450" b="1" dirty="0">
                <a:latin typeface="Cambria" panose="02040503050406030204" pitchFamily="18" charset="0"/>
              </a:rPr>
              <a:t>(ii) </a:t>
            </a:r>
            <a:r>
              <a:rPr lang="en-US" sz="2400" dirty="0">
                <a:latin typeface="Cambria" panose="02040503050406030204" pitchFamily="18" charset="0"/>
              </a:rPr>
              <a:t>providing </a:t>
            </a:r>
            <a:r>
              <a:rPr lang="en-US" sz="2400" b="1" u="sng" dirty="0">
                <a:latin typeface="Cambria" panose="02040503050406030204" pitchFamily="18" charset="0"/>
              </a:rPr>
              <a:t>information technology</a:t>
            </a:r>
            <a:r>
              <a:rPr lang="en-US" sz="2400" b="1" dirty="0">
                <a:latin typeface="Cambria" panose="02040503050406030204" pitchFamily="18" charset="0"/>
              </a:rPr>
              <a:t> and </a:t>
            </a:r>
            <a:r>
              <a:rPr lang="en-US" sz="2400" b="1" u="sng" dirty="0">
                <a:latin typeface="Cambria" panose="02040503050406030204" pitchFamily="18" charset="0"/>
              </a:rPr>
              <a:t>enabled services</a:t>
            </a:r>
            <a:r>
              <a:rPr lang="en-US" sz="2400" b="1" dirty="0">
                <a:latin typeface="Cambria" panose="02040503050406030204" pitchFamily="18" charset="0"/>
              </a:rPr>
              <a:t> </a:t>
            </a:r>
            <a:r>
              <a:rPr lang="en-US" sz="2400" dirty="0">
                <a:latin typeface="Cambria" panose="02040503050406030204" pitchFamily="18" charset="0"/>
              </a:rPr>
              <a:t>on or after 1</a:t>
            </a:r>
            <a:r>
              <a:rPr lang="en-US" sz="2400" baseline="30000" dirty="0">
                <a:latin typeface="Cambria" panose="02040503050406030204" pitchFamily="18" charset="0"/>
              </a:rPr>
              <a:t>st</a:t>
            </a:r>
            <a:r>
              <a:rPr lang="en-US" sz="2400" dirty="0">
                <a:latin typeface="Cambria" panose="02040503050406030204" pitchFamily="18" charset="0"/>
              </a:rPr>
              <a:t> January 2020, </a:t>
            </a:r>
            <a:r>
              <a:rPr lang="en-US" sz="2400" u="sng" dirty="0">
                <a:latin typeface="Cambria" panose="02040503050406030204" pitchFamily="18" charset="0"/>
              </a:rPr>
              <a:t>as may be prescribed</a:t>
            </a:r>
            <a:r>
              <a:rPr lang="en-US" sz="2400" dirty="0">
                <a:latin typeface="Cambria" panose="02040503050406030204" pitchFamily="18" charset="0"/>
              </a:rPr>
              <a:t>. (Await for the prescription).</a:t>
            </a:r>
          </a:p>
          <a:p>
            <a:pPr marL="863600" indent="-522288" algn="just">
              <a:tabLst>
                <a:tab pos="520700" algn="l"/>
              </a:tabLst>
            </a:pPr>
            <a:endParaRPr lang="en-US" sz="2400" dirty="0">
              <a:latin typeface="Cambria" panose="02040503050406030204" pitchFamily="18" charset="0"/>
            </a:endParaRPr>
          </a:p>
          <a:p>
            <a:pPr marL="863600" indent="-636588" algn="just"/>
            <a:r>
              <a:rPr lang="en-US" sz="2400" b="1" dirty="0">
                <a:latin typeface="Cambria" panose="02040503050406030204" pitchFamily="18" charset="0"/>
              </a:rPr>
              <a:t>(iii) </a:t>
            </a:r>
            <a:r>
              <a:rPr lang="en-US" sz="2400" u="sng" dirty="0">
                <a:latin typeface="Cambria" panose="02040503050406030204" pitchFamily="18" charset="0"/>
              </a:rPr>
              <a:t>any service</a:t>
            </a:r>
            <a:r>
              <a:rPr lang="en-US" sz="2400" dirty="0">
                <a:latin typeface="Cambria" panose="02040503050406030204" pitchFamily="18" charset="0"/>
              </a:rPr>
              <a:t> rendered in or outside Sri Lanka to any person </a:t>
            </a:r>
            <a:r>
              <a:rPr lang="en-US" sz="2400" b="1" u="sng" dirty="0">
                <a:latin typeface="Cambria" panose="02040503050406030204" pitchFamily="18" charset="0"/>
              </a:rPr>
              <a:t>to be utilized outside Sri Lanka</a:t>
            </a:r>
            <a:r>
              <a:rPr lang="en-US" sz="2400" dirty="0">
                <a:latin typeface="Cambria" panose="02040503050406030204" pitchFamily="18" charset="0"/>
              </a:rPr>
              <a:t>, where the payment for such services is </a:t>
            </a:r>
            <a:r>
              <a:rPr lang="en-US" sz="2400" u="sng" dirty="0">
                <a:latin typeface="Cambria" panose="02040503050406030204" pitchFamily="18" charset="0"/>
              </a:rPr>
              <a:t>received in foreign currency</a:t>
            </a:r>
            <a:r>
              <a:rPr lang="en-US" sz="2400" dirty="0">
                <a:latin typeface="Cambria" panose="02040503050406030204" pitchFamily="18" charset="0"/>
              </a:rPr>
              <a:t> and remitted through a bank to Sri Lanka on or after 1</a:t>
            </a:r>
            <a:r>
              <a:rPr lang="en-US" sz="2400" baseline="30000" dirty="0">
                <a:latin typeface="Cambria" panose="02040503050406030204" pitchFamily="18" charset="0"/>
              </a:rPr>
              <a:t>st</a:t>
            </a:r>
            <a:r>
              <a:rPr lang="en-US" sz="2400" dirty="0">
                <a:latin typeface="Cambria" panose="02040503050406030204" pitchFamily="18" charset="0"/>
              </a:rPr>
              <a:t>January 2020.</a:t>
            </a:r>
          </a:p>
          <a:p>
            <a:pPr marL="863600" indent="-522288" algn="just"/>
            <a:endParaRPr lang="en-US" sz="2400" dirty="0">
              <a:latin typeface="Cambria" panose="02040503050406030204" pitchFamily="18" charset="0"/>
            </a:endParaRPr>
          </a:p>
          <a:p>
            <a:pPr marL="863600" indent="-636588" algn="just"/>
            <a:r>
              <a:rPr lang="en-US" sz="2400" b="1" dirty="0">
                <a:latin typeface="Cambria" panose="02040503050406030204" pitchFamily="18" charset="0"/>
              </a:rPr>
              <a:t>(iv) </a:t>
            </a:r>
            <a:r>
              <a:rPr lang="en-US" sz="2400" b="1" u="sng" dirty="0">
                <a:latin typeface="Cambria" panose="02040503050406030204" pitchFamily="18" charset="0"/>
              </a:rPr>
              <a:t>any foreign source</a:t>
            </a:r>
            <a:r>
              <a:rPr lang="en-US" sz="2400" b="1" dirty="0">
                <a:latin typeface="Cambria" panose="02040503050406030204" pitchFamily="18" charset="0"/>
              </a:rPr>
              <a:t> </a:t>
            </a:r>
            <a:r>
              <a:rPr lang="en-US" sz="2400" dirty="0">
                <a:latin typeface="Cambria" panose="02040503050406030204" pitchFamily="18" charset="0"/>
              </a:rPr>
              <a:t>[other than gains and profits referred to in subparagraph (iii)] where such gains and profits are </a:t>
            </a:r>
            <a:r>
              <a:rPr lang="en-US" sz="2400" u="sng" dirty="0">
                <a:latin typeface="Cambria" panose="02040503050406030204" pitchFamily="18" charset="0"/>
              </a:rPr>
              <a:t>earned or derived in foreign currency </a:t>
            </a:r>
            <a:r>
              <a:rPr lang="en-US" sz="2400" dirty="0">
                <a:latin typeface="Cambria" panose="02040503050406030204" pitchFamily="18" charset="0"/>
              </a:rPr>
              <a:t>and </a:t>
            </a:r>
            <a:r>
              <a:rPr lang="en-US" sz="2400" u="sng" dirty="0">
                <a:latin typeface="Cambria" panose="02040503050406030204" pitchFamily="18" charset="0"/>
              </a:rPr>
              <a:t>remitted through a bank</a:t>
            </a:r>
            <a:r>
              <a:rPr lang="en-US" sz="2400" dirty="0">
                <a:latin typeface="Cambria" panose="02040503050406030204" pitchFamily="18" charset="0"/>
              </a:rPr>
              <a:t> to Sri Lanka on or after 1</a:t>
            </a:r>
            <a:r>
              <a:rPr lang="en-US" sz="2400" baseline="30000" dirty="0">
                <a:latin typeface="Cambria" panose="02040503050406030204" pitchFamily="18" charset="0"/>
              </a:rPr>
              <a:t>st</a:t>
            </a:r>
            <a:r>
              <a:rPr lang="en-US" sz="2400" dirty="0">
                <a:latin typeface="Cambria" panose="02040503050406030204" pitchFamily="18" charset="0"/>
              </a:rPr>
              <a:t> January 2020.</a:t>
            </a:r>
          </a:p>
          <a:p>
            <a:pPr marL="520700" indent="-520700" algn="just"/>
            <a:endParaRPr lang="en-US" sz="2400" dirty="0">
              <a:latin typeface="Cambria" panose="02040503050406030204" pitchFamily="18" charset="0"/>
            </a:endParaRPr>
          </a:p>
          <a:p>
            <a:pPr marL="520700" indent="-520700" algn="just"/>
            <a:endParaRPr lang="en-US" sz="2400" dirty="0">
              <a:latin typeface="Cambria" panose="02040503050406030204" pitchFamily="18" charset="0"/>
            </a:endParaRPr>
          </a:p>
          <a:p>
            <a:pPr marL="520700" indent="-520700"/>
            <a:endParaRPr lang="en-US" sz="2450" dirty="0">
              <a:latin typeface="Cambria" panose="02040503050406030204" pitchFamily="18" charset="0"/>
            </a:endParaRPr>
          </a:p>
          <a:p>
            <a:pPr marL="571500" indent="-571500"/>
            <a:r>
              <a:rPr lang="en-US" sz="2450" dirty="0">
                <a:latin typeface="Cambria" panose="02040503050406030204" pitchFamily="18" charset="0"/>
              </a:rPr>
              <a:t>        </a:t>
            </a:r>
          </a:p>
          <a:p>
            <a:pPr marL="571500" indent="-571500"/>
            <a:endParaRPr lang="en-US" sz="2450" dirty="0">
              <a:latin typeface="Cambria" panose="02040503050406030204" pitchFamily="18" charset="0"/>
            </a:endParaRPr>
          </a:p>
          <a:p>
            <a:endParaRPr lang="en-US" sz="2450" dirty="0">
              <a:latin typeface="Cambria" panose="02040503050406030204" pitchFamily="18" charset="0"/>
            </a:endParaRPr>
          </a:p>
        </p:txBody>
      </p:sp>
    </p:spTree>
    <p:extLst>
      <p:ext uri="{BB962C8B-B14F-4D97-AF65-F5344CB8AC3E}">
        <p14:creationId xmlns:p14="http://schemas.microsoft.com/office/powerpoint/2010/main" val="66862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11</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300959" y="1816100"/>
            <a:ext cx="11306841" cy="2354491"/>
          </a:xfrm>
          <a:prstGeom prst="rect">
            <a:avLst/>
          </a:prstGeom>
          <a:noFill/>
        </p:spPr>
        <p:txBody>
          <a:bodyPr wrap="square" rtlCol="0">
            <a:spAutoFit/>
          </a:bodyPr>
          <a:lstStyle/>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71500" indent="-571500"/>
            <a:r>
              <a:rPr lang="en-US" sz="2450" dirty="0">
                <a:latin typeface="Cambria" panose="02040503050406030204" pitchFamily="18" charset="0"/>
              </a:rPr>
              <a:t>        </a:t>
            </a:r>
          </a:p>
          <a:p>
            <a:pPr marL="571500" indent="-571500"/>
            <a:endParaRPr lang="en-US" sz="2450" dirty="0">
              <a:latin typeface="Cambria" panose="02040503050406030204" pitchFamily="18" charset="0"/>
            </a:endParaRPr>
          </a:p>
          <a:p>
            <a:endParaRPr lang="en-US" sz="2450" dirty="0">
              <a:latin typeface="Cambria" panose="02040503050406030204" pitchFamily="18" charset="0"/>
            </a:endParaRPr>
          </a:p>
        </p:txBody>
      </p:sp>
      <p:sp>
        <p:nvSpPr>
          <p:cNvPr id="5" name="TextBox 4"/>
          <p:cNvSpPr txBox="1"/>
          <p:nvPr/>
        </p:nvSpPr>
        <p:spPr>
          <a:xfrm>
            <a:off x="300959" y="1701800"/>
            <a:ext cx="11728229" cy="4532010"/>
          </a:xfrm>
          <a:prstGeom prst="rect">
            <a:avLst/>
          </a:prstGeom>
          <a:noFill/>
        </p:spPr>
        <p:txBody>
          <a:bodyPr wrap="square" rtlCol="0">
            <a:spAutoFit/>
          </a:bodyPr>
          <a:lstStyle/>
          <a:p>
            <a:pPr marL="744538" indent="-517525" algn="just"/>
            <a:r>
              <a:rPr lang="en-US" sz="2450" b="1" dirty="0">
                <a:latin typeface="Cambria" panose="02040503050406030204" pitchFamily="18" charset="0"/>
              </a:rPr>
              <a:t>(v)  </a:t>
            </a:r>
            <a:r>
              <a:rPr lang="en-US" sz="2400" dirty="0">
                <a:latin typeface="Cambria" panose="02040503050406030204" pitchFamily="18" charset="0"/>
              </a:rPr>
              <a:t>any </a:t>
            </a:r>
            <a:r>
              <a:rPr lang="en-US" sz="2400" b="1" u="sng" dirty="0">
                <a:latin typeface="Cambria" panose="02040503050406030204" pitchFamily="18" charset="0"/>
              </a:rPr>
              <a:t>vocational education </a:t>
            </a:r>
            <a:r>
              <a:rPr lang="en-US" sz="2400" b="1" u="sng" dirty="0" err="1">
                <a:latin typeface="Cambria" panose="02040503050406030204" pitchFamily="18" charset="0"/>
              </a:rPr>
              <a:t>programmes</a:t>
            </a:r>
            <a:r>
              <a:rPr lang="en-US" sz="2400" b="1" dirty="0">
                <a:latin typeface="Cambria" panose="02040503050406030204" pitchFamily="18" charset="0"/>
              </a:rPr>
              <a:t> </a:t>
            </a:r>
            <a:r>
              <a:rPr lang="en-US" sz="2400" dirty="0">
                <a:latin typeface="Cambria" panose="02040503050406030204" pitchFamily="18" charset="0"/>
              </a:rPr>
              <a:t>of any Vocational Education Institution which is standardized under Technical and Vocational Education and Training concept (TVET concept) and regulated by the Tertiary and Vocational Education Commission,</a:t>
            </a:r>
          </a:p>
          <a:p>
            <a:pPr marL="457200" indent="-457200"/>
            <a:endParaRPr lang="en-US" sz="2400" dirty="0">
              <a:latin typeface="Cambria" panose="02040503050406030204" pitchFamily="18" charset="0"/>
            </a:endParaRPr>
          </a:p>
          <a:p>
            <a:pPr marL="1374775" indent="-1374775" algn="just">
              <a:tabLst>
                <a:tab pos="744538" algn="l"/>
              </a:tabLst>
            </a:pPr>
            <a:r>
              <a:rPr lang="en-US" sz="2400" dirty="0">
                <a:latin typeface="Cambria" panose="02040503050406030204" pitchFamily="18" charset="0"/>
              </a:rPr>
              <a:t>            (a) if such institution has </a:t>
            </a:r>
            <a:r>
              <a:rPr lang="en-US" sz="2400" u="sng" dirty="0">
                <a:latin typeface="Cambria" panose="02040503050406030204" pitchFamily="18" charset="0"/>
              </a:rPr>
              <a:t>doubled its student intake</a:t>
            </a:r>
            <a:r>
              <a:rPr lang="en-US" sz="2400" dirty="0">
                <a:latin typeface="Cambria" panose="02040503050406030204" pitchFamily="18" charset="0"/>
              </a:rPr>
              <a:t> of the vocational education </a:t>
            </a:r>
            <a:r>
              <a:rPr lang="en-US" sz="2400" dirty="0" err="1">
                <a:latin typeface="Cambria" panose="02040503050406030204" pitchFamily="18" charset="0"/>
              </a:rPr>
              <a:t>programmes</a:t>
            </a:r>
            <a:r>
              <a:rPr lang="en-US" sz="2400" dirty="0">
                <a:latin typeface="Cambria" panose="02040503050406030204" pitchFamily="18" charset="0"/>
              </a:rPr>
              <a:t> for such year of assessment compared to the  student intake of such </a:t>
            </a:r>
            <a:r>
              <a:rPr lang="en-US" sz="2400" dirty="0" err="1">
                <a:latin typeface="Cambria" panose="02040503050406030204" pitchFamily="18" charset="0"/>
              </a:rPr>
              <a:t>programmes</a:t>
            </a:r>
            <a:r>
              <a:rPr lang="en-US" sz="2400" dirty="0">
                <a:latin typeface="Cambria" panose="02040503050406030204" pitchFamily="18" charset="0"/>
              </a:rPr>
              <a:t> in the year of assessment immediately preceding that year of assessment.</a:t>
            </a:r>
          </a:p>
          <a:p>
            <a:pPr marL="1544638" indent="-1544638"/>
            <a:endParaRPr lang="en-US" sz="2400" dirty="0">
              <a:latin typeface="Cambria" panose="02040503050406030204" pitchFamily="18" charset="0"/>
            </a:endParaRPr>
          </a:p>
          <a:p>
            <a:pPr marL="977900" indent="-977900" algn="just"/>
            <a:r>
              <a:rPr lang="en-US" sz="2400" dirty="0">
                <a:latin typeface="Cambria" panose="02040503050406030204" pitchFamily="18" charset="0"/>
              </a:rPr>
              <a:t>            (b)  for a period of </a:t>
            </a:r>
            <a:r>
              <a:rPr lang="en-US" sz="2400" u="sng" dirty="0">
                <a:latin typeface="Cambria" panose="02040503050406030204" pitchFamily="18" charset="0"/>
              </a:rPr>
              <a:t>five years</a:t>
            </a:r>
            <a:r>
              <a:rPr lang="en-US" sz="2400" dirty="0">
                <a:latin typeface="Cambria" panose="02040503050406030204" pitchFamily="18" charset="0"/>
              </a:rPr>
              <a:t> commencing </a:t>
            </a:r>
            <a:r>
              <a:rPr lang="en-US" sz="2400" dirty="0">
                <a:solidFill>
                  <a:srgbClr val="FF0000"/>
                </a:solidFill>
                <a:latin typeface="Cambria" panose="02040503050406030204" pitchFamily="18" charset="0"/>
              </a:rPr>
              <a:t>on</a:t>
            </a:r>
            <a:r>
              <a:rPr lang="en-US" sz="2400" dirty="0">
                <a:latin typeface="Cambria" panose="02040503050406030204" pitchFamily="18" charset="0"/>
              </a:rPr>
              <a:t> 1</a:t>
            </a:r>
            <a:r>
              <a:rPr lang="en-US" sz="2400" baseline="30000" dirty="0">
                <a:latin typeface="Cambria" panose="02040503050406030204" pitchFamily="18" charset="0"/>
              </a:rPr>
              <a:t>st</a:t>
            </a:r>
            <a:r>
              <a:rPr lang="en-US" sz="2400" dirty="0">
                <a:latin typeface="Cambria" panose="02040503050406030204" pitchFamily="18" charset="0"/>
              </a:rPr>
              <a:t> April 2021.</a:t>
            </a:r>
          </a:p>
          <a:p>
            <a:pPr algn="just"/>
            <a:endParaRPr lang="en-US" sz="2400" dirty="0"/>
          </a:p>
        </p:txBody>
      </p:sp>
    </p:spTree>
    <p:extLst>
      <p:ext uri="{BB962C8B-B14F-4D97-AF65-F5344CB8AC3E}">
        <p14:creationId xmlns:p14="http://schemas.microsoft.com/office/powerpoint/2010/main" val="402636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300959" y="1816100"/>
            <a:ext cx="11306841" cy="2354491"/>
          </a:xfrm>
          <a:prstGeom prst="rect">
            <a:avLst/>
          </a:prstGeom>
          <a:noFill/>
        </p:spPr>
        <p:txBody>
          <a:bodyPr wrap="square" rtlCol="0">
            <a:spAutoFit/>
          </a:bodyPr>
          <a:lstStyle/>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71500" indent="-571500"/>
            <a:r>
              <a:rPr lang="en-US" sz="2450" dirty="0">
                <a:latin typeface="Cambria" panose="02040503050406030204" pitchFamily="18" charset="0"/>
              </a:rPr>
              <a:t>        </a:t>
            </a:r>
          </a:p>
          <a:p>
            <a:pPr marL="571500" indent="-571500"/>
            <a:endParaRPr lang="en-US" sz="2450" dirty="0">
              <a:latin typeface="Cambria" panose="02040503050406030204" pitchFamily="18" charset="0"/>
            </a:endParaRPr>
          </a:p>
          <a:p>
            <a:endParaRPr lang="en-US" sz="2450" dirty="0">
              <a:latin typeface="Cambria" panose="02040503050406030204" pitchFamily="18" charset="0"/>
            </a:endParaRPr>
          </a:p>
        </p:txBody>
      </p:sp>
      <p:sp>
        <p:nvSpPr>
          <p:cNvPr id="5" name="TextBox 4"/>
          <p:cNvSpPr txBox="1"/>
          <p:nvPr/>
        </p:nvSpPr>
        <p:spPr>
          <a:xfrm>
            <a:off x="300959" y="1701800"/>
            <a:ext cx="11052841" cy="5047536"/>
          </a:xfrm>
          <a:prstGeom prst="rect">
            <a:avLst/>
          </a:prstGeom>
          <a:noFill/>
        </p:spPr>
        <p:txBody>
          <a:bodyPr wrap="square" rtlCol="0">
            <a:spAutoFit/>
          </a:bodyPr>
          <a:lstStyle/>
          <a:p>
            <a:pPr marL="914400" indent="-914400" algn="just"/>
            <a:r>
              <a:rPr lang="en-US" sz="2000" dirty="0">
                <a:latin typeface="Cambria" panose="02040503050406030204" pitchFamily="18" charset="0"/>
              </a:rPr>
              <a:t>                </a:t>
            </a:r>
            <a:r>
              <a:rPr lang="en-US" sz="2400" dirty="0">
                <a:latin typeface="Cambria" panose="02040503050406030204" pitchFamily="18" charset="0"/>
              </a:rPr>
              <a:t>Provided however, for the purpose of paragraph (a), any institution which doubled the student intake of the vocational education </a:t>
            </a:r>
            <a:r>
              <a:rPr lang="en-US" sz="2400" dirty="0" err="1">
                <a:latin typeface="Cambria" panose="02040503050406030204" pitchFamily="18" charset="0"/>
              </a:rPr>
              <a:t>programmes</a:t>
            </a:r>
            <a:r>
              <a:rPr lang="en-US" sz="2400" dirty="0">
                <a:latin typeface="Cambria" panose="02040503050406030204" pitchFamily="18" charset="0"/>
              </a:rPr>
              <a:t> as provided for in the first year and maintained the </a:t>
            </a:r>
            <a:r>
              <a:rPr lang="en-US" sz="2400" u="sng" dirty="0">
                <a:solidFill>
                  <a:srgbClr val="FF0000"/>
                </a:solidFill>
                <a:latin typeface="Cambria" panose="02040503050406030204" pitchFamily="18" charset="0"/>
              </a:rPr>
              <a:t>same student intake</a:t>
            </a:r>
            <a:r>
              <a:rPr lang="en-US" sz="2400" dirty="0">
                <a:solidFill>
                  <a:srgbClr val="FF0000"/>
                </a:solidFill>
                <a:latin typeface="Cambria" panose="02040503050406030204" pitchFamily="18" charset="0"/>
              </a:rPr>
              <a:t> </a:t>
            </a:r>
            <a:r>
              <a:rPr lang="en-US" sz="2400" dirty="0">
                <a:latin typeface="Cambria" panose="02040503050406030204" pitchFamily="18" charset="0"/>
              </a:rPr>
              <a:t>of such </a:t>
            </a:r>
            <a:r>
              <a:rPr lang="en-US" sz="2400" dirty="0" err="1">
                <a:latin typeface="Cambria" panose="02040503050406030204" pitchFamily="18" charset="0"/>
              </a:rPr>
              <a:t>programmes</a:t>
            </a:r>
            <a:r>
              <a:rPr lang="en-US" sz="2400" dirty="0">
                <a:latin typeface="Cambria" panose="02040503050406030204" pitchFamily="18" charset="0"/>
              </a:rPr>
              <a:t> of the first year for the next four years shall be deemed as an institution which fulfilled the requirement in such years.</a:t>
            </a:r>
          </a:p>
          <a:p>
            <a:pPr marL="1320800" indent="-1320800" algn="just"/>
            <a:endParaRPr lang="en-US" sz="2400" dirty="0">
              <a:latin typeface="Cambria" panose="02040503050406030204" pitchFamily="18" charset="0"/>
            </a:endParaRPr>
          </a:p>
          <a:p>
            <a:pPr marL="914400" indent="-914400" algn="just"/>
            <a:r>
              <a:rPr lang="en-US" sz="2400" dirty="0">
                <a:latin typeface="Cambria" panose="02040503050406030204" pitchFamily="18" charset="0"/>
              </a:rPr>
              <a:t>     </a:t>
            </a:r>
            <a:r>
              <a:rPr lang="en-US" sz="2400" b="1" dirty="0">
                <a:latin typeface="Cambria" panose="02040503050406030204" pitchFamily="18" charset="0"/>
              </a:rPr>
              <a:t>(vi) </a:t>
            </a:r>
            <a:r>
              <a:rPr lang="en-US" sz="2400" dirty="0">
                <a:latin typeface="Cambria" panose="02040503050406030204" pitchFamily="18" charset="0"/>
              </a:rPr>
              <a:t>any business of </a:t>
            </a:r>
            <a:r>
              <a:rPr lang="en-US" sz="2400" b="1" u="sng" dirty="0">
                <a:latin typeface="Cambria" panose="02040503050406030204" pitchFamily="18" charset="0"/>
              </a:rPr>
              <a:t>export of gold, gems or </a:t>
            </a:r>
            <a:r>
              <a:rPr lang="en-US" sz="2400" b="1" u="sng" dirty="0" err="1">
                <a:latin typeface="Cambria" panose="02040503050406030204" pitchFamily="18" charset="0"/>
              </a:rPr>
              <a:t>jewellery</a:t>
            </a:r>
            <a:r>
              <a:rPr lang="en-US" sz="2400" b="1" dirty="0">
                <a:latin typeface="Cambria" panose="02040503050406030204" pitchFamily="18" charset="0"/>
              </a:rPr>
              <a:t> </a:t>
            </a:r>
            <a:r>
              <a:rPr lang="en-US" sz="2400" dirty="0">
                <a:latin typeface="Cambria" panose="02040503050406030204" pitchFamily="18" charset="0"/>
              </a:rPr>
              <a:t>or from the business of </a:t>
            </a:r>
            <a:r>
              <a:rPr lang="en-US" sz="2400" u="sng" dirty="0">
                <a:latin typeface="Cambria" panose="02040503050406030204" pitchFamily="18" charset="0"/>
              </a:rPr>
              <a:t>cutting and polishing of gems</a:t>
            </a:r>
            <a:r>
              <a:rPr lang="en-US" sz="2400" dirty="0">
                <a:latin typeface="Cambria" panose="02040503050406030204" pitchFamily="18" charset="0"/>
              </a:rPr>
              <a:t> which are brought to Sri Lanka and exported after such cutting and polishing, where such gains and profits </a:t>
            </a:r>
            <a:r>
              <a:rPr lang="en-US" sz="2400" u="sng" dirty="0">
                <a:latin typeface="Cambria" panose="02040503050406030204" pitchFamily="18" charset="0"/>
              </a:rPr>
              <a:t>earned in foreign currency</a:t>
            </a:r>
            <a:r>
              <a:rPr lang="en-US" sz="2400" dirty="0">
                <a:latin typeface="Cambria" panose="02040503050406030204" pitchFamily="18" charset="0"/>
              </a:rPr>
              <a:t> are </a:t>
            </a:r>
            <a:r>
              <a:rPr lang="en-US" sz="2400" u="sng" dirty="0">
                <a:latin typeface="Cambria" panose="02040503050406030204" pitchFamily="18" charset="0"/>
              </a:rPr>
              <a:t>remitted through a bank</a:t>
            </a:r>
            <a:r>
              <a:rPr lang="en-US" sz="2400" dirty="0">
                <a:latin typeface="Cambria" panose="02040503050406030204" pitchFamily="18" charset="0"/>
              </a:rPr>
              <a:t> to Sri Lanka, with effect from 1</a:t>
            </a:r>
            <a:r>
              <a:rPr lang="en-US" sz="2400" baseline="30000" dirty="0">
                <a:latin typeface="Cambria" panose="02040503050406030204" pitchFamily="18" charset="0"/>
              </a:rPr>
              <a:t>st</a:t>
            </a:r>
            <a:r>
              <a:rPr lang="en-US" sz="2400" dirty="0">
                <a:latin typeface="Cambria" panose="02040503050406030204" pitchFamily="18" charset="0"/>
              </a:rPr>
              <a:t> April 2021.</a:t>
            </a:r>
          </a:p>
          <a:p>
            <a:pPr marL="977900" indent="-977900"/>
            <a:endParaRPr lang="en-US" sz="2000" dirty="0">
              <a:latin typeface="Cambria" panose="02040503050406030204" pitchFamily="18" charset="0"/>
            </a:endParaRPr>
          </a:p>
          <a:p>
            <a:r>
              <a:rPr lang="en-US" sz="2000" dirty="0">
                <a:latin typeface="Cambria" panose="02040503050406030204" pitchFamily="18" charset="0"/>
              </a:rPr>
              <a:t>  </a:t>
            </a:r>
          </a:p>
          <a:p>
            <a:endParaRPr lang="en-US" dirty="0"/>
          </a:p>
        </p:txBody>
      </p:sp>
    </p:spTree>
    <p:extLst>
      <p:ext uri="{BB962C8B-B14F-4D97-AF65-F5344CB8AC3E}">
        <p14:creationId xmlns:p14="http://schemas.microsoft.com/office/powerpoint/2010/main" val="304384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300959" y="1816100"/>
            <a:ext cx="11306841" cy="2354491"/>
          </a:xfrm>
          <a:prstGeom prst="rect">
            <a:avLst/>
          </a:prstGeom>
          <a:noFill/>
        </p:spPr>
        <p:txBody>
          <a:bodyPr wrap="square" rtlCol="0">
            <a:spAutoFit/>
          </a:bodyPr>
          <a:lstStyle/>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71500" indent="-571500"/>
            <a:r>
              <a:rPr lang="en-US" sz="2450" dirty="0">
                <a:latin typeface="Cambria" panose="02040503050406030204" pitchFamily="18" charset="0"/>
              </a:rPr>
              <a:t>        </a:t>
            </a:r>
          </a:p>
          <a:p>
            <a:pPr marL="571500" indent="-571500"/>
            <a:endParaRPr lang="en-US" sz="2450" dirty="0">
              <a:latin typeface="Cambria" panose="02040503050406030204" pitchFamily="18" charset="0"/>
            </a:endParaRPr>
          </a:p>
          <a:p>
            <a:endParaRPr lang="en-US" sz="2450" dirty="0">
              <a:latin typeface="Cambria" panose="02040503050406030204" pitchFamily="18" charset="0"/>
            </a:endParaRPr>
          </a:p>
        </p:txBody>
      </p:sp>
      <p:sp>
        <p:nvSpPr>
          <p:cNvPr id="7" name="TextBox 6"/>
          <p:cNvSpPr txBox="1"/>
          <p:nvPr/>
        </p:nvSpPr>
        <p:spPr>
          <a:xfrm>
            <a:off x="300959" y="1701800"/>
            <a:ext cx="11637357" cy="4801314"/>
          </a:xfrm>
          <a:prstGeom prst="rect">
            <a:avLst/>
          </a:prstGeom>
          <a:noFill/>
        </p:spPr>
        <p:txBody>
          <a:bodyPr wrap="square" rtlCol="0">
            <a:spAutoFit/>
          </a:bodyPr>
          <a:lstStyle/>
          <a:p>
            <a:pPr algn="just"/>
            <a:r>
              <a:rPr lang="en-US" b="1" dirty="0"/>
              <a:t> </a:t>
            </a:r>
            <a:r>
              <a:rPr lang="en-US" sz="2400" b="1" dirty="0">
                <a:latin typeface="Cambria" panose="02040503050406030204" pitchFamily="18" charset="0"/>
              </a:rPr>
              <a:t>(v)   </a:t>
            </a:r>
            <a:r>
              <a:rPr lang="en-US" sz="2400" dirty="0">
                <a:latin typeface="Cambria" panose="02040503050406030204" pitchFamily="18" charset="0"/>
              </a:rPr>
              <a:t>any amount derived on or after 1</a:t>
            </a:r>
            <a:r>
              <a:rPr lang="en-US" sz="2400" baseline="30000" dirty="0">
                <a:latin typeface="Cambria" panose="02040503050406030204" pitchFamily="18" charset="0"/>
              </a:rPr>
              <a:t>st</a:t>
            </a:r>
            <a:r>
              <a:rPr lang="en-US" sz="2400" dirty="0">
                <a:latin typeface="Cambria" panose="02040503050406030204" pitchFamily="18" charset="0"/>
              </a:rPr>
              <a:t> January 2020 by;</a:t>
            </a:r>
          </a:p>
          <a:p>
            <a:pPr marL="1141413" indent="-1141413" algn="just"/>
            <a:r>
              <a:rPr lang="en-US" sz="2400" dirty="0">
                <a:latin typeface="Cambria" panose="02040503050406030204" pitchFamily="18" charset="0"/>
              </a:rPr>
              <a:t>          (</a:t>
            </a:r>
            <a:r>
              <a:rPr lang="en-US" sz="2400" dirty="0" err="1">
                <a:latin typeface="Cambria" panose="02040503050406030204" pitchFamily="18" charset="0"/>
              </a:rPr>
              <a:t>i</a:t>
            </a:r>
            <a:r>
              <a:rPr lang="en-US" sz="2400" dirty="0">
                <a:latin typeface="Cambria" panose="02040503050406030204" pitchFamily="18" charset="0"/>
              </a:rPr>
              <a:t>) any </a:t>
            </a:r>
            <a:r>
              <a:rPr lang="en-US" sz="2400" u="sng" dirty="0">
                <a:latin typeface="Cambria" panose="02040503050406030204" pitchFamily="18" charset="0"/>
              </a:rPr>
              <a:t>non-resident</a:t>
            </a:r>
            <a:r>
              <a:rPr lang="en-US" sz="2400" dirty="0">
                <a:latin typeface="Cambria" panose="02040503050406030204" pitchFamily="18" charset="0"/>
              </a:rPr>
              <a:t> person from </a:t>
            </a:r>
            <a:r>
              <a:rPr lang="en-US" sz="2400" b="1" u="sng" dirty="0">
                <a:latin typeface="Cambria" panose="02040503050406030204" pitchFamily="18" charset="0"/>
              </a:rPr>
              <a:t>laboratory services</a:t>
            </a:r>
            <a:r>
              <a:rPr lang="en-US" sz="2400" b="1" dirty="0">
                <a:latin typeface="Cambria" panose="02040503050406030204" pitchFamily="18" charset="0"/>
              </a:rPr>
              <a:t> </a:t>
            </a:r>
            <a:r>
              <a:rPr lang="en-US" sz="2400" dirty="0">
                <a:latin typeface="Cambria" panose="02040503050406030204" pitchFamily="18" charset="0"/>
              </a:rPr>
              <a:t>or </a:t>
            </a:r>
            <a:r>
              <a:rPr lang="en-US" sz="2400" b="1" u="sng" dirty="0">
                <a:latin typeface="Cambria" panose="02040503050406030204" pitchFamily="18" charset="0"/>
              </a:rPr>
              <a:t>standards certification </a:t>
            </a:r>
            <a:r>
              <a:rPr lang="en-US" sz="2400" dirty="0">
                <a:latin typeface="Cambria" panose="02040503050406030204" pitchFamily="18" charset="0"/>
              </a:rPr>
              <a:t>services.</a:t>
            </a:r>
          </a:p>
          <a:p>
            <a:pPr marL="1141413" indent="-1141413" algn="just"/>
            <a:r>
              <a:rPr lang="en-US" sz="2400" dirty="0">
                <a:latin typeface="Cambria" panose="02040503050406030204" pitchFamily="18" charset="0"/>
              </a:rPr>
              <a:t>          (ii) any </a:t>
            </a:r>
            <a:r>
              <a:rPr lang="en-US" sz="2400" u="sng" dirty="0">
                <a:latin typeface="Cambria" panose="02040503050406030204" pitchFamily="18" charset="0"/>
              </a:rPr>
              <a:t>religious institution</a:t>
            </a:r>
            <a:r>
              <a:rPr lang="en-US" sz="2400" dirty="0">
                <a:latin typeface="Cambria" panose="02040503050406030204" pitchFamily="18" charset="0"/>
              </a:rPr>
              <a:t> which is registered with the Ministry in charge of the subject of religious affairs, by way of </a:t>
            </a:r>
            <a:r>
              <a:rPr lang="en-US" sz="2400" b="1" u="sng" dirty="0">
                <a:latin typeface="Cambria" panose="02040503050406030204" pitchFamily="18" charset="0"/>
              </a:rPr>
              <a:t>grants or donations</a:t>
            </a:r>
            <a:r>
              <a:rPr lang="en-US" sz="2400" dirty="0">
                <a:latin typeface="Cambria" panose="02040503050406030204" pitchFamily="18" charset="0"/>
              </a:rPr>
              <a:t>.</a:t>
            </a:r>
          </a:p>
          <a:p>
            <a:endParaRPr lang="en-US" sz="2400" dirty="0">
              <a:latin typeface="Cambria" panose="02040503050406030204" pitchFamily="18" charset="0"/>
            </a:endParaRPr>
          </a:p>
          <a:p>
            <a:pPr marL="635000" indent="-635000" algn="just"/>
            <a:r>
              <a:rPr lang="en-US" sz="2400" b="1" dirty="0">
                <a:latin typeface="Cambria" panose="02040503050406030204" pitchFamily="18" charset="0"/>
              </a:rPr>
              <a:t>(w)  </a:t>
            </a:r>
            <a:r>
              <a:rPr lang="en-US" sz="2400" u="sng" dirty="0">
                <a:latin typeface="Cambria" panose="02040503050406030204" pitchFamily="18" charset="0"/>
              </a:rPr>
              <a:t>gains and profits received or derived from business</a:t>
            </a:r>
            <a:r>
              <a:rPr lang="en-US" sz="2400" dirty="0">
                <a:latin typeface="Cambria" panose="02040503050406030204" pitchFamily="18" charset="0"/>
              </a:rPr>
              <a:t> (other than any gains from the realisation of capital assets and liabilities of the business as calculated under Chapter IV of this Act) by a person from </a:t>
            </a:r>
            <a:r>
              <a:rPr lang="en-US" sz="2400" b="1" u="sng" dirty="0">
                <a:latin typeface="Cambria" panose="02040503050406030204" pitchFamily="18" charset="0"/>
              </a:rPr>
              <a:t>following any new undertaking</a:t>
            </a:r>
            <a:r>
              <a:rPr lang="en-US" sz="2400" b="1" dirty="0">
                <a:latin typeface="Cambria" panose="02040503050406030204" pitchFamily="18" charset="0"/>
              </a:rPr>
              <a:t> </a:t>
            </a:r>
            <a:r>
              <a:rPr lang="en-US" sz="2400" dirty="0">
                <a:latin typeface="Cambria" panose="02040503050406030204" pitchFamily="18" charset="0"/>
              </a:rPr>
              <a:t>(which is not formed by splitting-up or re-construction of an existing undertaking) </a:t>
            </a:r>
            <a:r>
              <a:rPr lang="en-US" sz="2400" u="sng" dirty="0">
                <a:latin typeface="Cambria" panose="02040503050406030204" pitchFamily="18" charset="0"/>
              </a:rPr>
              <a:t>commenced on or after 1</a:t>
            </a:r>
            <a:r>
              <a:rPr lang="en-US" sz="2400" u="sng" baseline="30000" dirty="0">
                <a:latin typeface="Cambria" panose="02040503050406030204" pitchFamily="18" charset="0"/>
              </a:rPr>
              <a:t>st</a:t>
            </a:r>
            <a:r>
              <a:rPr lang="en-US" sz="2400" u="sng" dirty="0">
                <a:latin typeface="Cambria" panose="02040503050406030204" pitchFamily="18" charset="0"/>
              </a:rPr>
              <a:t> April 2021</a:t>
            </a:r>
            <a:r>
              <a:rPr lang="en-US" sz="2400" dirty="0">
                <a:latin typeface="Cambria" panose="02040503050406030204" pitchFamily="18" charset="0"/>
              </a:rPr>
              <a:t>, for that period, subject to the conditions contained herein; </a:t>
            </a:r>
          </a:p>
          <a:p>
            <a:endParaRPr lang="en-US" dirty="0"/>
          </a:p>
        </p:txBody>
      </p:sp>
    </p:spTree>
    <p:extLst>
      <p:ext uri="{BB962C8B-B14F-4D97-AF65-F5344CB8AC3E}">
        <p14:creationId xmlns:p14="http://schemas.microsoft.com/office/powerpoint/2010/main" val="279786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300959" y="1816100"/>
            <a:ext cx="11306841" cy="2354491"/>
          </a:xfrm>
          <a:prstGeom prst="rect">
            <a:avLst/>
          </a:prstGeom>
          <a:noFill/>
        </p:spPr>
        <p:txBody>
          <a:bodyPr wrap="square" rtlCol="0">
            <a:spAutoFit/>
          </a:bodyPr>
          <a:lstStyle/>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71500" indent="-571500"/>
            <a:r>
              <a:rPr lang="en-US" sz="2450" dirty="0">
                <a:latin typeface="Cambria" panose="02040503050406030204" pitchFamily="18" charset="0"/>
              </a:rPr>
              <a:t>        </a:t>
            </a:r>
          </a:p>
          <a:p>
            <a:pPr marL="571500" indent="-571500"/>
            <a:endParaRPr lang="en-US" sz="2450" dirty="0">
              <a:latin typeface="Cambria" panose="02040503050406030204" pitchFamily="18" charset="0"/>
            </a:endParaRPr>
          </a:p>
          <a:p>
            <a:endParaRPr lang="en-US" sz="2450" dirty="0">
              <a:latin typeface="Cambria" panose="02040503050406030204" pitchFamily="18" charset="0"/>
            </a:endParaRPr>
          </a:p>
        </p:txBody>
      </p:sp>
      <p:sp>
        <p:nvSpPr>
          <p:cNvPr id="5" name="TextBox 4"/>
          <p:cNvSpPr txBox="1"/>
          <p:nvPr/>
        </p:nvSpPr>
        <p:spPr>
          <a:xfrm>
            <a:off x="227180" y="1466646"/>
            <a:ext cx="11733853" cy="5693866"/>
          </a:xfrm>
          <a:prstGeom prst="rect">
            <a:avLst/>
          </a:prstGeom>
          <a:noFill/>
        </p:spPr>
        <p:txBody>
          <a:bodyPr wrap="square" rtlCol="0">
            <a:spAutoFit/>
          </a:bodyPr>
          <a:lstStyle/>
          <a:p>
            <a:endParaRPr lang="en-US" dirty="0">
              <a:latin typeface="Cambria" panose="02040503050406030204" pitchFamily="18" charset="0"/>
            </a:endParaRPr>
          </a:p>
          <a:p>
            <a:pPr marL="1028700" indent="-511175" algn="just">
              <a:spcAft>
                <a:spcPts val="1200"/>
              </a:spcAft>
            </a:pPr>
            <a:r>
              <a:rPr lang="en-US" sz="2400" dirty="0">
                <a:latin typeface="Cambria" panose="02040503050406030204" pitchFamily="18" charset="0"/>
              </a:rPr>
              <a:t>(</a:t>
            </a:r>
            <a:r>
              <a:rPr lang="en-US" sz="2400" dirty="0" err="1">
                <a:latin typeface="Cambria" panose="02040503050406030204" pitchFamily="18" charset="0"/>
              </a:rPr>
              <a:t>i</a:t>
            </a:r>
            <a:r>
              <a:rPr lang="en-US" sz="2400" dirty="0">
                <a:latin typeface="Cambria" panose="02040503050406030204" pitchFamily="18" charset="0"/>
              </a:rPr>
              <a:t>)	an undertaking which is involved in the </a:t>
            </a:r>
            <a:r>
              <a:rPr lang="en-US" sz="2400" b="1" u="sng" dirty="0">
                <a:latin typeface="Cambria" panose="02040503050406030204" pitchFamily="18" charset="0"/>
              </a:rPr>
              <a:t>sale of construction materials recycled</a:t>
            </a:r>
            <a:r>
              <a:rPr lang="en-US" sz="2400" b="1" dirty="0">
                <a:latin typeface="Cambria" panose="02040503050406030204" pitchFamily="18" charset="0"/>
              </a:rPr>
              <a:t> </a:t>
            </a:r>
            <a:r>
              <a:rPr lang="en-US" sz="2400" dirty="0">
                <a:latin typeface="Cambria" panose="02040503050406030204" pitchFamily="18" charset="0"/>
              </a:rPr>
              <a:t>in a selected separate site established in Sri Lanka to recycle the materials which were already used in the construction industry, (a person who is involved in the provision of construction services using construction materials recycled by him from a site with the same conditions, in the provision of such services provided by him shall be deemed to have sold such  materials for the construction service at a market price prevailing at the time of such deemed sale), for a period of </a:t>
            </a:r>
            <a:r>
              <a:rPr lang="en-US" sz="2400" u="sng" dirty="0">
                <a:latin typeface="Cambria" panose="02040503050406030204" pitchFamily="18" charset="0"/>
              </a:rPr>
              <a:t>ten years.</a:t>
            </a:r>
          </a:p>
          <a:p>
            <a:pPr marL="1028700" indent="-568325" algn="just"/>
            <a:r>
              <a:rPr lang="en-US" sz="2400" dirty="0">
                <a:latin typeface="Cambria" panose="02040503050406030204" pitchFamily="18" charset="0"/>
              </a:rPr>
              <a:t> (ii) 	any business commenced on or after 1</a:t>
            </a:r>
            <a:r>
              <a:rPr lang="en-US" sz="2400" baseline="30000" dirty="0">
                <a:latin typeface="Cambria" panose="02040503050406030204" pitchFamily="18" charset="0"/>
              </a:rPr>
              <a:t>st</a:t>
            </a:r>
            <a:r>
              <a:rPr lang="en-US" sz="2400" dirty="0">
                <a:latin typeface="Cambria" panose="02040503050406030204" pitchFamily="18" charset="0"/>
              </a:rPr>
              <a:t> April 2021 by </a:t>
            </a:r>
            <a:r>
              <a:rPr lang="en-US" sz="2400" b="1" u="sng" dirty="0">
                <a:latin typeface="Cambria" panose="02040503050406030204" pitchFamily="18" charset="0"/>
              </a:rPr>
              <a:t>an individual after successful completion of vocational education</a:t>
            </a:r>
            <a:r>
              <a:rPr lang="en-US" sz="2400" dirty="0">
                <a:latin typeface="Cambria" panose="02040503050406030204" pitchFamily="18" charset="0"/>
              </a:rPr>
              <a:t> from any Vocational Education Institution which is standardized under Technical and Vocational Education and Training concept (TVET concept) and regulated by the Tertiary and Vocational Education Commission, for a period of five years.</a:t>
            </a:r>
            <a:endParaRPr lang="en-US" sz="2400" u="sng" dirty="0">
              <a:latin typeface="Cambria" panose="02040503050406030204" pitchFamily="18" charset="0"/>
            </a:endParaRPr>
          </a:p>
          <a:p>
            <a:pPr marL="1257300" indent="-1257300" algn="just"/>
            <a:endParaRPr lang="en-US" sz="2400" dirty="0">
              <a:latin typeface="Cambria" panose="02040503050406030204" pitchFamily="18" charset="0"/>
            </a:endParaRPr>
          </a:p>
        </p:txBody>
      </p:sp>
    </p:spTree>
    <p:extLst>
      <p:ext uri="{BB962C8B-B14F-4D97-AF65-F5344CB8AC3E}">
        <p14:creationId xmlns:p14="http://schemas.microsoft.com/office/powerpoint/2010/main" val="164410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300959" y="1816100"/>
            <a:ext cx="11306841" cy="2354491"/>
          </a:xfrm>
          <a:prstGeom prst="rect">
            <a:avLst/>
          </a:prstGeom>
          <a:noFill/>
        </p:spPr>
        <p:txBody>
          <a:bodyPr wrap="square" rtlCol="0">
            <a:spAutoFit/>
          </a:bodyPr>
          <a:lstStyle/>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71500" indent="-571500"/>
            <a:r>
              <a:rPr lang="en-US" sz="2450" dirty="0">
                <a:latin typeface="Cambria" panose="02040503050406030204" pitchFamily="18" charset="0"/>
              </a:rPr>
              <a:t>        </a:t>
            </a:r>
          </a:p>
          <a:p>
            <a:pPr marL="571500" indent="-571500"/>
            <a:endParaRPr lang="en-US" sz="2450" dirty="0">
              <a:latin typeface="Cambria" panose="02040503050406030204" pitchFamily="18" charset="0"/>
            </a:endParaRPr>
          </a:p>
          <a:p>
            <a:endParaRPr lang="en-US" sz="2450" dirty="0">
              <a:latin typeface="Cambria" panose="02040503050406030204" pitchFamily="18" charset="0"/>
            </a:endParaRPr>
          </a:p>
        </p:txBody>
      </p:sp>
      <p:sp>
        <p:nvSpPr>
          <p:cNvPr id="5" name="TextBox 4"/>
          <p:cNvSpPr txBox="1"/>
          <p:nvPr/>
        </p:nvSpPr>
        <p:spPr>
          <a:xfrm>
            <a:off x="147667" y="1419701"/>
            <a:ext cx="11841764" cy="4893647"/>
          </a:xfrm>
          <a:prstGeom prst="rect">
            <a:avLst/>
          </a:prstGeom>
          <a:noFill/>
        </p:spPr>
        <p:txBody>
          <a:bodyPr wrap="square" rtlCol="0">
            <a:spAutoFit/>
          </a:bodyPr>
          <a:lstStyle/>
          <a:p>
            <a:pPr marL="1028700" lvl="2" indent="-511175" algn="just">
              <a:spcAft>
                <a:spcPts val="1200"/>
              </a:spcAft>
              <a:tabLst>
                <a:tab pos="687388" algn="l"/>
              </a:tabLst>
            </a:pPr>
            <a:r>
              <a:rPr lang="en-US" sz="2400" dirty="0">
                <a:latin typeface="Cambria" panose="02040503050406030204" pitchFamily="18" charset="0"/>
              </a:rPr>
              <a:t>(iii)an undertaking commenced by a resident person for the purpose of </a:t>
            </a:r>
            <a:r>
              <a:rPr lang="en-US" sz="2400" b="1" dirty="0">
                <a:latin typeface="Cambria" panose="02040503050406030204" pitchFamily="18" charset="0"/>
              </a:rPr>
              <a:t>manufacturing of boats or ships</a:t>
            </a:r>
            <a:r>
              <a:rPr lang="en-US" sz="2400" dirty="0">
                <a:latin typeface="Cambria" panose="02040503050406030204" pitchFamily="18" charset="0"/>
              </a:rPr>
              <a:t> in Sri Lanka and received or derived any gains and profits from the supply of such boats or ships, for a period of seven years.</a:t>
            </a:r>
          </a:p>
          <a:p>
            <a:pPr marL="1028700" lvl="2" indent="-511175" algn="just">
              <a:spcAft>
                <a:spcPts val="1200"/>
              </a:spcAft>
              <a:tabLst>
                <a:tab pos="687388" algn="l"/>
              </a:tabLst>
            </a:pPr>
            <a:r>
              <a:rPr lang="en-US" sz="2400" dirty="0">
                <a:latin typeface="Cambria" panose="02040503050406030204" pitchFamily="18" charset="0"/>
              </a:rPr>
              <a:t>(iv) any </a:t>
            </a:r>
            <a:r>
              <a:rPr lang="en-US" sz="2400" b="1" dirty="0">
                <a:latin typeface="Cambria" panose="02040503050406030204" pitchFamily="18" charset="0"/>
              </a:rPr>
              <a:t>renewable energy project </a:t>
            </a:r>
            <a:r>
              <a:rPr lang="en-US" sz="2400" dirty="0">
                <a:latin typeface="Cambria" panose="02040503050406030204" pitchFamily="18" charset="0"/>
              </a:rPr>
              <a:t>established with a capacity to produce </a:t>
            </a:r>
            <a:r>
              <a:rPr lang="en-US" sz="2400" u="sng" dirty="0">
                <a:latin typeface="Cambria" panose="02040503050406030204" pitchFamily="18" charset="0"/>
              </a:rPr>
              <a:t>not less than one hundred Mega Watts</a:t>
            </a:r>
            <a:r>
              <a:rPr lang="en-US" sz="2400" dirty="0">
                <a:latin typeface="Cambria" panose="02040503050406030204" pitchFamily="18" charset="0"/>
              </a:rPr>
              <a:t> of solar or wind power and supplied such power to the national grid, for a period of seven years.</a:t>
            </a:r>
          </a:p>
          <a:p>
            <a:pPr marL="1028700" lvl="2" indent="-511175" algn="just">
              <a:spcAft>
                <a:spcPts val="1200"/>
              </a:spcAft>
              <a:tabLst>
                <a:tab pos="687388" algn="l"/>
              </a:tabLst>
            </a:pPr>
            <a:r>
              <a:rPr lang="en-US" sz="2400" dirty="0">
                <a:latin typeface="Cambria" panose="02040503050406030204" pitchFamily="18" charset="0"/>
              </a:rPr>
              <a:t>(v) an undertaking commenced on or after January 1, 2021 by any resident person who </a:t>
            </a:r>
            <a:r>
              <a:rPr lang="en-US" sz="2400" b="1" dirty="0">
                <a:latin typeface="Cambria" panose="02040503050406030204" pitchFamily="18" charset="0"/>
              </a:rPr>
              <a:t>constructs and installs communication towers and related appliances </a:t>
            </a:r>
            <a:r>
              <a:rPr lang="en-US" sz="2400" dirty="0">
                <a:latin typeface="Cambria" panose="02040503050406030204" pitchFamily="18" charset="0"/>
              </a:rPr>
              <a:t>using local </a:t>
            </a:r>
            <a:r>
              <a:rPr lang="en-US" sz="2400" dirty="0" err="1">
                <a:latin typeface="Cambria" panose="02040503050406030204" pitchFamily="18" charset="0"/>
              </a:rPr>
              <a:t>labour</a:t>
            </a:r>
            <a:r>
              <a:rPr lang="en-US" sz="2400" dirty="0">
                <a:latin typeface="Cambria" panose="02040503050406030204" pitchFamily="18" charset="0"/>
              </a:rPr>
              <a:t> and local raw materials in Sri Lanka or provides required technical services for such construction or installation, for a period of five years.</a:t>
            </a:r>
          </a:p>
          <a:p>
            <a:pPr marL="1028700" indent="-1028700" algn="just"/>
            <a:endParaRPr lang="en-US" sz="2400"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419343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300959" y="1816100"/>
            <a:ext cx="11306841" cy="2354491"/>
          </a:xfrm>
          <a:prstGeom prst="rect">
            <a:avLst/>
          </a:prstGeom>
          <a:noFill/>
        </p:spPr>
        <p:txBody>
          <a:bodyPr wrap="square" rtlCol="0">
            <a:spAutoFit/>
          </a:bodyPr>
          <a:lstStyle/>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20700" indent="-520700"/>
            <a:endParaRPr lang="en-US" sz="2450" dirty="0">
              <a:latin typeface="Cambria" panose="02040503050406030204" pitchFamily="18" charset="0"/>
            </a:endParaRPr>
          </a:p>
          <a:p>
            <a:pPr marL="571500" indent="-571500"/>
            <a:r>
              <a:rPr lang="en-US" sz="2450" dirty="0">
                <a:latin typeface="Cambria" panose="02040503050406030204" pitchFamily="18" charset="0"/>
              </a:rPr>
              <a:t>        </a:t>
            </a:r>
          </a:p>
          <a:p>
            <a:pPr marL="571500" indent="-571500"/>
            <a:endParaRPr lang="en-US" sz="2450" dirty="0">
              <a:latin typeface="Cambria" panose="02040503050406030204" pitchFamily="18" charset="0"/>
            </a:endParaRPr>
          </a:p>
          <a:p>
            <a:endParaRPr lang="en-US" sz="2450" dirty="0">
              <a:latin typeface="Cambria" panose="02040503050406030204" pitchFamily="18" charset="0"/>
            </a:endParaRPr>
          </a:p>
        </p:txBody>
      </p:sp>
      <p:sp>
        <p:nvSpPr>
          <p:cNvPr id="5" name="TextBox 4"/>
          <p:cNvSpPr txBox="1"/>
          <p:nvPr/>
        </p:nvSpPr>
        <p:spPr>
          <a:xfrm>
            <a:off x="119271" y="1419699"/>
            <a:ext cx="11847442" cy="5170646"/>
          </a:xfrm>
          <a:prstGeom prst="rect">
            <a:avLst/>
          </a:prstGeom>
          <a:noFill/>
        </p:spPr>
        <p:txBody>
          <a:bodyPr wrap="square" rtlCol="0">
            <a:spAutoFit/>
          </a:bodyPr>
          <a:lstStyle/>
          <a:p>
            <a:pPr marL="1028700" indent="-511175" algn="just"/>
            <a:endParaRPr lang="en-US" sz="2400" dirty="0">
              <a:latin typeface="Cambria" panose="02040503050406030204" pitchFamily="18" charset="0"/>
            </a:endParaRPr>
          </a:p>
          <a:p>
            <a:pPr marL="1028700" indent="-511175" algn="just"/>
            <a:r>
              <a:rPr lang="en-US" sz="2400" dirty="0">
                <a:latin typeface="Cambria" panose="02040503050406030204" pitchFamily="18" charset="0"/>
              </a:rPr>
              <a:t>(vi) an undertaking for </a:t>
            </a:r>
            <a:r>
              <a:rPr lang="en-US" sz="2400" b="1" u="sng" dirty="0">
                <a:latin typeface="Cambria" panose="02040503050406030204" pitchFamily="18" charset="0"/>
              </a:rPr>
              <a:t>letting bonded warehouses or warehouses related to the offshore business</a:t>
            </a:r>
            <a:r>
              <a:rPr lang="en-US" sz="2400" dirty="0">
                <a:latin typeface="Cambria" panose="02040503050406030204" pitchFamily="18" charset="0"/>
              </a:rPr>
              <a:t> in the Colombo and </a:t>
            </a:r>
            <a:r>
              <a:rPr lang="en-US" sz="2400" dirty="0" err="1">
                <a:latin typeface="Cambria" panose="02040503050406030204" pitchFamily="18" charset="0"/>
              </a:rPr>
              <a:t>Hambanthota</a:t>
            </a:r>
            <a:r>
              <a:rPr lang="en-US" sz="2400" dirty="0">
                <a:latin typeface="Cambria" panose="02040503050406030204" pitchFamily="18" charset="0"/>
              </a:rPr>
              <a:t> Ports, if such person has invested on such undertaking on or after 1</a:t>
            </a:r>
            <a:r>
              <a:rPr lang="en-US" sz="2400" baseline="30000" dirty="0">
                <a:latin typeface="Cambria" panose="02040503050406030204" pitchFamily="18" charset="0"/>
              </a:rPr>
              <a:t>st</a:t>
            </a:r>
            <a:r>
              <a:rPr lang="en-US" sz="2400" dirty="0">
                <a:latin typeface="Cambria" panose="02040503050406030204" pitchFamily="18" charset="0"/>
              </a:rPr>
              <a:t> April 2021.</a:t>
            </a:r>
          </a:p>
          <a:p>
            <a:pPr marL="1092200" indent="-1092200" algn="just"/>
            <a:endParaRPr lang="en-US" sz="2400" dirty="0">
              <a:latin typeface="Cambria" panose="02040503050406030204" pitchFamily="18" charset="0"/>
            </a:endParaRPr>
          </a:p>
          <a:p>
            <a:pPr marL="517525" algn="just"/>
            <a:r>
              <a:rPr lang="en-US" sz="2400" dirty="0">
                <a:latin typeface="Cambria" panose="02040503050406030204" pitchFamily="18" charset="0"/>
              </a:rPr>
              <a:t>Tax exemption periods provided in the above subparagraphs [other than in subparagraph (vi)] shall be reckoned from the year of assessment in which the undertaking commences to make profits (assessable income from such business) from transactions entered into in that year of assessment or from the commencement of the year of assessment immediately succeeding the year of assessment in which the undertaking completes a period of two years reckoned from the date on which the undertaking commences to carry on commercial operations, whichever occurs earlier.”</a:t>
            </a:r>
          </a:p>
          <a:p>
            <a:pPr algn="just"/>
            <a:endParaRPr lang="en-US" dirty="0">
              <a:latin typeface="Cambria" panose="02040503050406030204" pitchFamily="18" charset="0"/>
            </a:endParaRPr>
          </a:p>
        </p:txBody>
      </p:sp>
    </p:spTree>
    <p:extLst>
      <p:ext uri="{BB962C8B-B14F-4D97-AF65-F5344CB8AC3E}">
        <p14:creationId xmlns:p14="http://schemas.microsoft.com/office/powerpoint/2010/main" val="243474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41989" y="1380119"/>
            <a:ext cx="11749052" cy="5229978"/>
          </a:xfrm>
        </p:spPr>
        <p:txBody>
          <a:bodyPr>
            <a:noAutofit/>
          </a:bodyPr>
          <a:lstStyle/>
          <a:p>
            <a:pPr marL="2622550" indent="-2622550" algn="just">
              <a:lnSpc>
                <a:spcPct val="100000"/>
              </a:lnSpc>
              <a:spcBef>
                <a:spcPts val="600"/>
              </a:spcBef>
              <a:spcAft>
                <a:spcPts val="600"/>
              </a:spcAft>
              <a:tabLst>
                <a:tab pos="2173288" algn="l"/>
                <a:tab pos="2233613" algn="l"/>
                <a:tab pos="11369675" algn="l"/>
              </a:tabLst>
            </a:pPr>
            <a:r>
              <a:rPr lang="en-US" sz="2450" b="1" dirty="0">
                <a:latin typeface="Cambria" panose="02040503050406030204" pitchFamily="18" charset="0"/>
                <a:ea typeface="Cambria" panose="02040503050406030204" pitchFamily="18" charset="0"/>
              </a:rPr>
              <a:t>Sec 10(1)(b)(v) </a:t>
            </a:r>
            <a:r>
              <a:rPr lang="en-US" sz="2450" dirty="0">
                <a:latin typeface="Cambria" panose="02040503050406030204" pitchFamily="18" charset="0"/>
                <a:ea typeface="Cambria" panose="02040503050406030204" pitchFamily="18" charset="0"/>
              </a:rPr>
              <a:t>– </a:t>
            </a:r>
          </a:p>
          <a:p>
            <a:pPr marL="341313" algn="just">
              <a:lnSpc>
                <a:spcPct val="100000"/>
              </a:lnSpc>
              <a:spcBef>
                <a:spcPts val="600"/>
              </a:spcBef>
              <a:spcAft>
                <a:spcPts val="600"/>
              </a:spcAft>
              <a:tabLst>
                <a:tab pos="2173288" algn="l"/>
                <a:tab pos="2233613" algn="l"/>
                <a:tab pos="11369675" algn="l"/>
              </a:tabLst>
            </a:pPr>
            <a:r>
              <a:rPr lang="en-US" sz="2450" dirty="0">
                <a:latin typeface="Cambria" panose="02040503050406030204" pitchFamily="18" charset="0"/>
                <a:ea typeface="Cambria" panose="02040503050406030204" pitchFamily="18" charset="0"/>
              </a:rPr>
              <a:t>Contributions to </a:t>
            </a:r>
            <a:r>
              <a:rPr lang="en-US" sz="2450" b="1" u="sng" dirty="0">
                <a:latin typeface="Cambria" panose="02040503050406030204" pitchFamily="18" charset="0"/>
                <a:ea typeface="Cambria" panose="02040503050406030204" pitchFamily="18" charset="0"/>
              </a:rPr>
              <a:t>gratuity funds</a:t>
            </a:r>
            <a:r>
              <a:rPr lang="en-US" sz="2450" dirty="0">
                <a:latin typeface="Cambria" panose="02040503050406030204" pitchFamily="18" charset="0"/>
                <a:ea typeface="Cambria" panose="02040503050406030204" pitchFamily="18" charset="0"/>
              </a:rPr>
              <a:t> by employers which are </a:t>
            </a:r>
            <a:r>
              <a:rPr lang="en-US" sz="2450" u="sng" dirty="0">
                <a:latin typeface="Cambria" panose="02040503050406030204" pitchFamily="18" charset="0"/>
                <a:ea typeface="Cambria" panose="02040503050406030204" pitchFamily="18" charset="0"/>
              </a:rPr>
              <a:t>not included</a:t>
            </a:r>
            <a:r>
              <a:rPr lang="en-US" sz="2450" dirty="0">
                <a:latin typeface="Cambria" panose="02040503050406030204" pitchFamily="18" charset="0"/>
                <a:ea typeface="Cambria" panose="02040503050406030204" pitchFamily="18" charset="0"/>
              </a:rPr>
              <a:t> into employment income are also included into the disallowable list. </a:t>
            </a:r>
          </a:p>
          <a:p>
            <a:pPr marL="341313" algn="just">
              <a:lnSpc>
                <a:spcPct val="100000"/>
              </a:lnSpc>
              <a:spcBef>
                <a:spcPts val="600"/>
              </a:spcBef>
              <a:spcAft>
                <a:spcPts val="600"/>
              </a:spcAft>
              <a:tabLst>
                <a:tab pos="2173288" algn="l"/>
                <a:tab pos="2233613" algn="l"/>
                <a:tab pos="11369675" algn="l"/>
              </a:tabLst>
            </a:pPr>
            <a:r>
              <a:rPr lang="en-US" sz="2450" dirty="0">
                <a:latin typeface="Cambria" panose="02040503050406030204" pitchFamily="18" charset="0"/>
                <a:ea typeface="Cambria" panose="02040503050406030204" pitchFamily="18" charset="0"/>
              </a:rPr>
              <a:t>(Please be noted that though it is included into employment income, under Sec. 5(3)(f) it is excluded and hence </a:t>
            </a:r>
            <a:r>
              <a:rPr lang="en-US" sz="2450" u="sng" dirty="0">
                <a:latin typeface="Cambria" panose="02040503050406030204" pitchFamily="18" charset="0"/>
                <a:ea typeface="Cambria" panose="02040503050406030204" pitchFamily="18" charset="0"/>
              </a:rPr>
              <a:t>to be treated as included and allow the expense</a:t>
            </a:r>
            <a:r>
              <a:rPr lang="en-US" sz="2450" dirty="0">
                <a:latin typeface="Cambria" panose="02040503050406030204" pitchFamily="18" charset="0"/>
                <a:ea typeface="Cambria" panose="02040503050406030204" pitchFamily="18" charset="0"/>
              </a:rPr>
              <a:t>).</a:t>
            </a:r>
          </a:p>
          <a:p>
            <a:pPr marL="1708150" indent="-1708150" algn="just">
              <a:lnSpc>
                <a:spcPct val="150000"/>
              </a:lnSpc>
              <a:spcBef>
                <a:spcPts val="600"/>
              </a:spcBef>
              <a:spcAft>
                <a:spcPts val="600"/>
              </a:spcAft>
              <a:tabLst>
                <a:tab pos="2173288" algn="l"/>
                <a:tab pos="2233613" algn="l"/>
                <a:tab pos="11369675" algn="l"/>
              </a:tabLst>
            </a:pPr>
            <a:r>
              <a:rPr lang="en-US" sz="2450" b="1" dirty="0">
                <a:latin typeface="Cambria" panose="02040503050406030204" pitchFamily="18" charset="0"/>
                <a:ea typeface="Cambria" panose="02040503050406030204" pitchFamily="18" charset="0"/>
              </a:rPr>
              <a:t>Sec 11(4) </a:t>
            </a:r>
            <a:r>
              <a:rPr lang="en-US" sz="2450" dirty="0">
                <a:latin typeface="Cambria" panose="02040503050406030204" pitchFamily="18" charset="0"/>
                <a:ea typeface="Cambria" panose="02040503050406030204" pitchFamily="18" charset="0"/>
              </a:rPr>
              <a:t>– </a:t>
            </a:r>
          </a:p>
          <a:p>
            <a:pPr marL="341313" algn="just">
              <a:lnSpc>
                <a:spcPct val="100000"/>
              </a:lnSpc>
              <a:spcBef>
                <a:spcPts val="600"/>
              </a:spcBef>
              <a:spcAft>
                <a:spcPts val="600"/>
              </a:spcAft>
              <a:tabLst>
                <a:tab pos="2173288" algn="l"/>
                <a:tab pos="2233613" algn="l"/>
                <a:tab pos="11369675" algn="l"/>
              </a:tabLst>
            </a:pPr>
            <a:r>
              <a:rPr lang="en-US" sz="2450" dirty="0">
                <a:latin typeface="Cambria" panose="02040503050406030204" pitchFamily="18" charset="0"/>
                <a:ea typeface="Cambria" panose="02040503050406030204" pitchFamily="18" charset="0"/>
              </a:rPr>
              <a:t>Adding (4) to treat the </a:t>
            </a:r>
            <a:r>
              <a:rPr lang="en-US" sz="2450" b="1" u="sng" dirty="0">
                <a:latin typeface="Cambria" panose="02040503050406030204" pitchFamily="18" charset="0"/>
                <a:ea typeface="Cambria" panose="02040503050406030204" pitchFamily="18" charset="0"/>
              </a:rPr>
              <a:t>cost of funds incurred on loans granted </a:t>
            </a:r>
            <a:r>
              <a:rPr lang="en-US" sz="2450" dirty="0">
                <a:latin typeface="Cambria" panose="02040503050406030204" pitchFamily="18" charset="0"/>
                <a:ea typeface="Cambria" panose="02040503050406030204" pitchFamily="18" charset="0"/>
              </a:rPr>
              <a:t>to vocationally trained persons as an allowable expense (incurred in the production of income) of the financial institution. </a:t>
            </a:r>
            <a:r>
              <a:rPr lang="en-US" sz="2450" b="1" dirty="0">
                <a:solidFill>
                  <a:srgbClr val="FF0000"/>
                </a:solidFill>
                <a:latin typeface="Cambria" panose="02040503050406030204" pitchFamily="18" charset="0"/>
                <a:ea typeface="Cambria" panose="02040503050406030204" pitchFamily="18" charset="0"/>
              </a:rPr>
              <a:t>(When it is obvious, why is this clause????)</a:t>
            </a: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546371" cy="1160387"/>
          </a:xfrm>
        </p:spPr>
        <p:txBody>
          <a:bodyPr vert="horz" lIns="91440" tIns="45720" rIns="91440" bIns="45720" rtlCol="0" anchor="ctr">
            <a:noAutofit/>
          </a:bodyPr>
          <a:lstStyle/>
          <a:p>
            <a:pPr algn="l">
              <a:lnSpc>
                <a:spcPct val="150000"/>
              </a:lnSpc>
            </a:pPr>
            <a:r>
              <a:rPr lang="en-US" sz="23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000" b="1" dirty="0">
                <a:latin typeface="Cambria" panose="02040503050406030204" pitchFamily="18" charset="0"/>
              </a:rPr>
              <a:t>4.  Allowable &amp; Disallowable Expenses, Outlays &amp; Losses</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92823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53347" y="1462320"/>
            <a:ext cx="11737693" cy="5147777"/>
          </a:xfrm>
        </p:spPr>
        <p:txBody>
          <a:bodyPr>
            <a:noAutofit/>
          </a:bodyPr>
          <a:lstStyle/>
          <a:p>
            <a:pPr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14 – Repair &amp; Improvements –</a:t>
            </a:r>
          </a:p>
          <a:p>
            <a:pPr marL="465138" indent="-238125" algn="just">
              <a:lnSpc>
                <a:spcPct val="100000"/>
              </a:lnSpc>
              <a:spcBef>
                <a:spcPts val="1200"/>
              </a:spcBef>
              <a:tabLst>
                <a:tab pos="688975" algn="l"/>
                <a:tab pos="11369675" algn="l"/>
              </a:tabLst>
            </a:pPr>
            <a:r>
              <a:rPr lang="en-US" dirty="0">
                <a:latin typeface="Cambria" panose="02040503050406030204" pitchFamily="18" charset="0"/>
                <a:ea typeface="Cambria" panose="02040503050406030204" pitchFamily="18" charset="0"/>
              </a:rPr>
              <a:t>•	W.e.f. 01</a:t>
            </a:r>
            <a:r>
              <a:rPr lang="en-US" baseline="30000" dirty="0">
                <a:latin typeface="Cambria" panose="02040503050406030204" pitchFamily="18" charset="0"/>
                <a:ea typeface="Cambria" panose="02040503050406030204" pitchFamily="18" charset="0"/>
              </a:rPr>
              <a:t>st</a:t>
            </a:r>
            <a:r>
              <a:rPr lang="en-US" dirty="0">
                <a:latin typeface="Cambria" panose="02040503050406030204" pitchFamily="18" charset="0"/>
                <a:ea typeface="Cambria" panose="02040503050406030204" pitchFamily="18" charset="0"/>
              </a:rPr>
              <a:t> April 2021 the maximum limitation of claiming (i.e., 5% of WDV of depreciable buildings &amp; 20% of WDV of other depreciable assets) of expenses is </a:t>
            </a:r>
            <a:r>
              <a:rPr lang="en-US" b="1" dirty="0">
                <a:latin typeface="Cambria" panose="02040503050406030204" pitchFamily="18" charset="0"/>
                <a:ea typeface="Cambria" panose="02040503050406030204" pitchFamily="18" charset="0"/>
              </a:rPr>
              <a:t>applicable only on cost of improvements</a:t>
            </a:r>
            <a:r>
              <a:rPr lang="en-US" dirty="0">
                <a:latin typeface="Cambria" panose="02040503050406030204" pitchFamily="18" charset="0"/>
                <a:ea typeface="Cambria" panose="02040503050406030204" pitchFamily="18" charset="0"/>
              </a:rPr>
              <a:t> &amp; </a:t>
            </a:r>
            <a:r>
              <a:rPr lang="en-US" u="sng" dirty="0">
                <a:latin typeface="Cambria" panose="02040503050406030204" pitchFamily="18" charset="0"/>
                <a:ea typeface="Cambria" panose="02040503050406030204" pitchFamily="18" charset="0"/>
              </a:rPr>
              <a:t>not on repair cost</a:t>
            </a:r>
            <a:r>
              <a:rPr lang="en-US" dirty="0">
                <a:latin typeface="Cambria" panose="02040503050406030204" pitchFamily="18" charset="0"/>
                <a:ea typeface="Cambria" panose="02040503050406030204" pitchFamily="18" charset="0"/>
              </a:rPr>
              <a:t>. </a:t>
            </a:r>
          </a:p>
          <a:p>
            <a:pPr marL="509588" indent="-282575" algn="just">
              <a:lnSpc>
                <a:spcPct val="100000"/>
              </a:lnSpc>
              <a:tabLst>
                <a:tab pos="404813" algn="l"/>
                <a:tab pos="11369675" algn="l"/>
              </a:tabLst>
            </a:pPr>
            <a:r>
              <a:rPr lang="en-US"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“Improvement” </a:t>
            </a:r>
            <a:r>
              <a:rPr lang="en-US" dirty="0">
                <a:latin typeface="Cambria" panose="02040503050406030204" pitchFamily="18" charset="0"/>
                <a:ea typeface="Cambria" panose="02040503050406030204" pitchFamily="18" charset="0"/>
              </a:rPr>
              <a:t>is defined to include the expenditure incurred to </a:t>
            </a:r>
            <a:r>
              <a:rPr lang="en-US" u="sng" dirty="0">
                <a:latin typeface="Cambria" panose="02040503050406030204" pitchFamily="18" charset="0"/>
                <a:ea typeface="Cambria" panose="02040503050406030204" pitchFamily="18" charset="0"/>
              </a:rPr>
              <a:t>long term enhancement of value</a:t>
            </a:r>
            <a:r>
              <a:rPr lang="en-US" dirty="0">
                <a:latin typeface="Cambria" panose="02040503050406030204" pitchFamily="18" charset="0"/>
                <a:ea typeface="Cambria" panose="02040503050406030204" pitchFamily="18" charset="0"/>
              </a:rPr>
              <a:t>.</a:t>
            </a:r>
          </a:p>
          <a:p>
            <a:pPr algn="just">
              <a:lnSpc>
                <a:spcPct val="100000"/>
              </a:lnSpc>
              <a:spcBef>
                <a:spcPts val="4200"/>
              </a:spcBef>
              <a:tabLst>
                <a:tab pos="404813" algn="l"/>
                <a:tab pos="11369675" algn="l"/>
              </a:tabLst>
            </a:pPr>
            <a:r>
              <a:rPr lang="en-US" b="1" dirty="0">
                <a:latin typeface="Cambria" panose="02040503050406030204" pitchFamily="18" charset="0"/>
                <a:ea typeface="Cambria" panose="02040503050406030204" pitchFamily="18" charset="0"/>
              </a:rPr>
              <a:t>Sec 15A – Marketing &amp; Communication Expenses -</a:t>
            </a:r>
          </a:p>
          <a:p>
            <a:pPr marL="465138" indent="-238125" algn="just">
              <a:lnSpc>
                <a:spcPct val="100000"/>
              </a:lnSpc>
              <a:tabLst>
                <a:tab pos="404813" algn="l"/>
                <a:tab pos="11369675" algn="l"/>
              </a:tabLst>
            </a:pPr>
            <a:r>
              <a:rPr lang="en-US" dirty="0">
                <a:latin typeface="Cambria" panose="02040503050406030204" pitchFamily="18" charset="0"/>
                <a:ea typeface="Cambria" panose="02040503050406030204" pitchFamily="18" charset="0"/>
              </a:rPr>
              <a:t>•	W.e.f. 01</a:t>
            </a:r>
            <a:r>
              <a:rPr lang="en-US" baseline="30000" dirty="0">
                <a:latin typeface="Cambria" panose="02040503050406030204" pitchFamily="18" charset="0"/>
                <a:ea typeface="Cambria" panose="02040503050406030204" pitchFamily="18" charset="0"/>
              </a:rPr>
              <a:t>st</a:t>
            </a:r>
            <a:r>
              <a:rPr lang="en-US" dirty="0">
                <a:latin typeface="Cambria" panose="02040503050406030204" pitchFamily="18" charset="0"/>
                <a:ea typeface="Cambria" panose="02040503050406030204" pitchFamily="18" charset="0"/>
              </a:rPr>
              <a:t> April 2021, </a:t>
            </a:r>
            <a:r>
              <a:rPr lang="en-US" u="sng" dirty="0">
                <a:latin typeface="Cambria" panose="02040503050406030204" pitchFamily="18" charset="0"/>
                <a:ea typeface="Cambria" panose="02040503050406030204" pitchFamily="18" charset="0"/>
              </a:rPr>
              <a:t>even capital nature</a:t>
            </a:r>
            <a:r>
              <a:rPr lang="en-US" dirty="0">
                <a:latin typeface="Cambria" panose="02040503050406030204" pitchFamily="18" charset="0"/>
                <a:ea typeface="Cambria" panose="02040503050406030204" pitchFamily="18" charset="0"/>
              </a:rPr>
              <a:t> marketing &amp; communication expenses are allowed.</a:t>
            </a:r>
          </a:p>
          <a:p>
            <a:pPr indent="169863" algn="just">
              <a:lnSpc>
                <a:spcPct val="100000"/>
              </a:lnSpc>
              <a:tabLst>
                <a:tab pos="404813" algn="l"/>
                <a:tab pos="11369675" algn="l"/>
              </a:tabLst>
            </a:pPr>
            <a:r>
              <a:rPr lang="en-US"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“Marketing and Communication Expenses” </a:t>
            </a:r>
            <a:r>
              <a:rPr lang="en-US" dirty="0">
                <a:latin typeface="Cambria" panose="02040503050406030204" pitchFamily="18" charset="0"/>
                <a:ea typeface="Cambria" panose="02040503050406030204" pitchFamily="18" charset="0"/>
              </a:rPr>
              <a:t>are defined in Sec. 15A(2).</a:t>
            </a: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4.  Allowable &amp; Disallowable Expenses, Outlays &amp; Losses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80213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81039" y="1462320"/>
            <a:ext cx="11762956" cy="5269560"/>
          </a:xfrm>
        </p:spPr>
        <p:txBody>
          <a:bodyPr>
            <a:noAutofit/>
          </a:bodyPr>
          <a:lstStyle/>
          <a:p>
            <a:pPr marL="2459038" indent="-2459038"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18(1)&amp;(2) – </a:t>
            </a:r>
          </a:p>
          <a:p>
            <a:pPr marL="57150" indent="-57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Deductible Financial Cost </a:t>
            </a:r>
            <a:r>
              <a:rPr lang="en-US" sz="2450" dirty="0">
                <a:latin typeface="Cambria" panose="02040503050406030204" pitchFamily="18" charset="0"/>
                <a:ea typeface="Cambria" panose="02040503050406030204" pitchFamily="18" charset="0"/>
              </a:rPr>
              <a:t>formular applicable to </a:t>
            </a:r>
            <a:r>
              <a:rPr lang="en-US" sz="2450" u="sng" dirty="0">
                <a:latin typeface="Cambria" panose="02040503050406030204" pitchFamily="18" charset="0"/>
                <a:ea typeface="Cambria" panose="02040503050406030204" pitchFamily="18" charset="0"/>
              </a:rPr>
              <a:t>any company</a:t>
            </a:r>
            <a:r>
              <a:rPr lang="en-US" sz="2450" dirty="0">
                <a:latin typeface="Cambria" panose="02040503050406030204" pitchFamily="18" charset="0"/>
                <a:ea typeface="Cambria" panose="02040503050406030204" pitchFamily="18" charset="0"/>
              </a:rPr>
              <a:t> (having an issued capital) changed w.e.f.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April 2021 as follows</a:t>
            </a:r>
            <a:r>
              <a:rPr lang="en-US" dirty="0">
                <a:latin typeface="Cambria" panose="02040503050406030204" pitchFamily="18" charset="0"/>
                <a:ea typeface="Cambria" panose="02040503050406030204" pitchFamily="18" charset="0"/>
              </a:rPr>
              <a:t>;</a:t>
            </a:r>
            <a:r>
              <a:rPr lang="en-US" dirty="0">
                <a:solidFill>
                  <a:srgbClr val="FF0000"/>
                </a:solidFill>
                <a:latin typeface="Cambria" panose="02040503050406030204" pitchFamily="18" charset="0"/>
                <a:ea typeface="Cambria" panose="02040503050406030204" pitchFamily="18" charset="0"/>
              </a:rPr>
              <a:t>(How to treat an Overseas Co?)</a:t>
            </a:r>
          </a:p>
          <a:p>
            <a:pPr algn="just">
              <a:lnSpc>
                <a:spcPct val="100000"/>
              </a:lnSpc>
              <a:tabLst>
                <a:tab pos="11369675" algn="l"/>
              </a:tabLst>
            </a:pPr>
            <a:r>
              <a:rPr lang="en-US" sz="2450" dirty="0">
                <a:latin typeface="Cambria" panose="02040503050406030204" pitchFamily="18" charset="0"/>
                <a:ea typeface="Cambria" panose="02040503050406030204" pitchFamily="18" charset="0"/>
              </a:rPr>
              <a:t>Financial Cost of the year 	</a:t>
            </a:r>
          </a:p>
          <a:p>
            <a:pPr algn="just">
              <a:lnSpc>
                <a:spcPct val="100000"/>
              </a:lnSpc>
              <a:spcBef>
                <a:spcPts val="2400"/>
              </a:spcBef>
              <a:tabLst>
                <a:tab pos="11369675" algn="l"/>
              </a:tabLst>
            </a:pPr>
            <a:r>
              <a:rPr lang="en-US" sz="2450" dirty="0">
                <a:latin typeface="Cambria" panose="02040503050406030204" pitchFamily="18" charset="0"/>
                <a:ea typeface="Cambria" panose="02040503050406030204" pitchFamily="18" charset="0"/>
              </a:rPr>
              <a:t>Financial Facility Value</a:t>
            </a: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11369675" algn="l"/>
              </a:tabLst>
            </a:pPr>
            <a:r>
              <a:rPr lang="en-US" sz="2450" b="1" dirty="0">
                <a:latin typeface="Cambria" panose="02040503050406030204" pitchFamily="18" charset="0"/>
                <a:ea typeface="Cambria" panose="02040503050406030204" pitchFamily="18" charset="0"/>
              </a:rPr>
              <a:t>Sec 19(3) </a:t>
            </a:r>
            <a:r>
              <a:rPr lang="en-US" sz="2450" dirty="0">
                <a:latin typeface="Cambria" panose="02040503050406030204" pitchFamily="18" charset="0"/>
                <a:ea typeface="Cambria" panose="02040503050406030204" pitchFamily="18" charset="0"/>
              </a:rPr>
              <a:t>– </a:t>
            </a:r>
          </a:p>
          <a:p>
            <a:pPr marL="57150" indent="-57150" algn="just">
              <a:lnSpc>
                <a:spcPct val="100000"/>
              </a:lnSpc>
              <a:tabLst>
                <a:tab pos="11369675" algn="l"/>
              </a:tabLst>
            </a:pPr>
            <a:r>
              <a:rPr lang="en-US" sz="2450" b="1" dirty="0">
                <a:latin typeface="Cambria" panose="02040503050406030204" pitchFamily="18" charset="0"/>
                <a:ea typeface="Cambria" panose="02040503050406030204" pitchFamily="18" charset="0"/>
              </a:rPr>
              <a:t>This amendment facilitates to set off the brought forward business losses </a:t>
            </a:r>
            <a:r>
              <a:rPr lang="en-US" sz="2450" dirty="0">
                <a:latin typeface="Cambria" panose="02040503050406030204" pitchFamily="18" charset="0"/>
                <a:ea typeface="Cambria" panose="02040503050406030204" pitchFamily="18" charset="0"/>
              </a:rPr>
              <a:t>of a company occurred during a period where a low tax rate was applicable </a:t>
            </a:r>
            <a:r>
              <a:rPr lang="en-US" sz="2450" u="sng" dirty="0">
                <a:latin typeface="Cambria" panose="02040503050406030204" pitchFamily="18" charset="0"/>
                <a:ea typeface="Cambria" panose="02040503050406030204" pitchFamily="18" charset="0"/>
              </a:rPr>
              <a:t>under SME</a:t>
            </a:r>
            <a:r>
              <a:rPr lang="en-US" sz="2450" dirty="0">
                <a:latin typeface="Cambria" panose="02040503050406030204" pitchFamily="18" charset="0"/>
                <a:ea typeface="Cambria" panose="02040503050406030204" pitchFamily="18" charset="0"/>
              </a:rPr>
              <a:t> against the subsequent </a:t>
            </a:r>
            <a:r>
              <a:rPr lang="en-US" sz="2450" u="sng" dirty="0">
                <a:latin typeface="Cambria" panose="02040503050406030204" pitchFamily="18" charset="0"/>
                <a:ea typeface="Cambria" panose="02040503050406030204" pitchFamily="18" charset="0"/>
              </a:rPr>
              <a:t>non-SME period</a:t>
            </a:r>
            <a:r>
              <a:rPr lang="en-US" sz="2450" dirty="0">
                <a:latin typeface="Cambria" panose="02040503050406030204" pitchFamily="18" charset="0"/>
                <a:ea typeface="Cambria" panose="02040503050406030204" pitchFamily="18" charset="0"/>
              </a:rPr>
              <a:t> higher tax rated income.</a:t>
            </a: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181038"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4.  Allowable &amp; Disallowable Expenses, Outlays &amp; Losses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cxnSp>
        <p:nvCxnSpPr>
          <p:cNvPr id="7" name="Straight Connector 6">
            <a:extLst>
              <a:ext uri="{FF2B5EF4-FFF2-40B4-BE49-F238E27FC236}">
                <a16:creationId xmlns:a16="http://schemas.microsoft.com/office/drawing/2014/main" id="{4A9D70FE-B34B-4FBF-88A3-A63329EED012}"/>
              </a:ext>
            </a:extLst>
          </p:cNvPr>
          <p:cNvCxnSpPr/>
          <p:nvPr/>
        </p:nvCxnSpPr>
        <p:spPr>
          <a:xfrm>
            <a:off x="449705" y="3507693"/>
            <a:ext cx="3131696" cy="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64FAD19-E7AE-4870-950D-07FE0B8EDA7A}"/>
              </a:ext>
            </a:extLst>
          </p:cNvPr>
          <p:cNvSpPr txBox="1"/>
          <p:nvPr/>
        </p:nvSpPr>
        <p:spPr>
          <a:xfrm>
            <a:off x="4392119" y="3230296"/>
            <a:ext cx="389744" cy="584775"/>
          </a:xfrm>
          <a:prstGeom prst="rect">
            <a:avLst/>
          </a:prstGeom>
          <a:noFill/>
        </p:spPr>
        <p:txBody>
          <a:bodyPr wrap="square" rtlCol="0">
            <a:spAutoFit/>
          </a:bodyPr>
          <a:lstStyle/>
          <a:p>
            <a:r>
              <a:rPr lang="en-US" sz="3200" b="1" dirty="0"/>
              <a:t>X</a:t>
            </a:r>
            <a:endParaRPr lang="en-US" b="1" dirty="0"/>
          </a:p>
        </p:txBody>
      </p:sp>
      <p:sp>
        <p:nvSpPr>
          <p:cNvPr id="9" name="TextBox 8">
            <a:extLst>
              <a:ext uri="{FF2B5EF4-FFF2-40B4-BE49-F238E27FC236}">
                <a16:creationId xmlns:a16="http://schemas.microsoft.com/office/drawing/2014/main" id="{90756624-2BA3-4910-99E8-403F5FF7E3BD}"/>
              </a:ext>
            </a:extLst>
          </p:cNvPr>
          <p:cNvSpPr txBox="1"/>
          <p:nvPr/>
        </p:nvSpPr>
        <p:spPr>
          <a:xfrm>
            <a:off x="5353410" y="3278059"/>
            <a:ext cx="5301337" cy="469359"/>
          </a:xfrm>
          <a:prstGeom prst="rect">
            <a:avLst/>
          </a:prstGeom>
          <a:noFill/>
        </p:spPr>
        <p:txBody>
          <a:bodyPr wrap="square" rtlCol="0">
            <a:spAutoFit/>
          </a:bodyPr>
          <a:lstStyle/>
          <a:p>
            <a:r>
              <a:rPr lang="en-US" sz="2450" dirty="0">
                <a:latin typeface="Cambria" panose="02040503050406030204" pitchFamily="18" charset="0"/>
                <a:ea typeface="Cambria" panose="02040503050406030204" pitchFamily="18" charset="0"/>
              </a:rPr>
              <a:t>4 times of Issued Capital  </a:t>
            </a:r>
            <a:r>
              <a:rPr lang="en-US" sz="2450" b="1" dirty="0">
                <a:latin typeface="Cambria" panose="02040503050406030204" pitchFamily="18" charset="0"/>
                <a:ea typeface="Cambria" panose="02040503050406030204" pitchFamily="18" charset="0"/>
              </a:rPr>
              <a:t>+</a:t>
            </a:r>
            <a:r>
              <a:rPr lang="en-US" sz="2450" dirty="0">
                <a:latin typeface="Cambria" panose="02040503050406030204" pitchFamily="18" charset="0"/>
                <a:ea typeface="Cambria" panose="02040503050406030204" pitchFamily="18" charset="0"/>
              </a:rPr>
              <a:t>  Reserves</a:t>
            </a:r>
          </a:p>
        </p:txBody>
      </p:sp>
    </p:spTree>
    <p:extLst>
      <p:ext uri="{BB962C8B-B14F-4D97-AF65-F5344CB8AC3E}">
        <p14:creationId xmlns:p14="http://schemas.microsoft.com/office/powerpoint/2010/main" val="242062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A241F517-BF73-4D93-A8D9-FABB0026860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069951" y="1430911"/>
            <a:ext cx="5105400" cy="2682240"/>
          </a:xfrm>
          <a:prstGeom prst="rect">
            <a:avLst/>
          </a:prstGeom>
          <a:ln>
            <a:noFill/>
          </a:ln>
          <a:effectLst>
            <a:softEdge rad="112500"/>
          </a:effectLst>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84813" y="1487705"/>
            <a:ext cx="11590081" cy="5187381"/>
          </a:xfrm>
        </p:spPr>
        <p:txBody>
          <a:bodyPr>
            <a:noAutofit/>
          </a:bodyPr>
          <a:lstStyle/>
          <a:p>
            <a:pPr algn="just">
              <a:lnSpc>
                <a:spcPct val="100000"/>
              </a:lnSpc>
              <a:spcBef>
                <a:spcPts val="3000"/>
              </a:spcBef>
              <a:tabLst>
                <a:tab pos="404813" algn="l"/>
                <a:tab pos="11369675" algn="l"/>
              </a:tabLst>
            </a:pPr>
            <a:r>
              <a:rPr lang="en-US" sz="2450" dirty="0">
                <a:latin typeface="Cambria" panose="02040503050406030204" pitchFamily="18" charset="0"/>
                <a:ea typeface="Cambria" panose="02040503050406030204" pitchFamily="18" charset="0"/>
              </a:rPr>
              <a:t>•	Issued on 18.03.2021</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Order Paper filed in the Parliament on 26.03.2021</a:t>
            </a:r>
          </a:p>
          <a:p>
            <a:pPr marL="396875" indent="-396875" algn="just">
              <a:lnSpc>
                <a:spcPct val="100000"/>
              </a:lnSpc>
              <a:buFont typeface="Arial" panose="020B0604020202020204" pitchFamily="34" charset="0"/>
              <a:buChar char="•"/>
              <a:tabLst>
                <a:tab pos="404813" algn="l"/>
                <a:tab pos="11369675" algn="l"/>
              </a:tabLst>
            </a:pPr>
            <a:r>
              <a:rPr lang="en-US" sz="2450" b="1" dirty="0">
                <a:latin typeface="Cambria" panose="02040503050406030204" pitchFamily="18" charset="0"/>
                <a:ea typeface="Cambria" panose="02040503050406030204" pitchFamily="18" charset="0"/>
              </a:rPr>
              <a:t>The determination of the Supreme Court on the </a:t>
            </a:r>
          </a:p>
          <a:p>
            <a:pPr marL="396875"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F/R Cases </a:t>
            </a:r>
            <a:r>
              <a:rPr lang="en-US" sz="2450" dirty="0">
                <a:latin typeface="Cambria" panose="02040503050406030204" pitchFamily="18" charset="0"/>
                <a:ea typeface="Cambria" panose="02040503050406030204" pitchFamily="18" charset="0"/>
              </a:rPr>
              <a:t>against the Bill is finalized on 07.04.2021 </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256963" algn="l"/>
              </a:tabLst>
            </a:pPr>
            <a:r>
              <a:rPr lang="en-US" sz="2450" b="1" u="sng" dirty="0">
                <a:latin typeface="Cambria" panose="02040503050406030204" pitchFamily="18" charset="0"/>
                <a:ea typeface="Cambria" panose="02040503050406030204" pitchFamily="18" charset="0"/>
              </a:rPr>
              <a:t>A long-awaited amendments :</a:t>
            </a:r>
          </a:p>
          <a:p>
            <a:pPr marL="569913" indent="-569913" algn="just">
              <a:lnSpc>
                <a:spcPct val="100000"/>
              </a:lnSpc>
              <a:tabLst>
                <a:tab pos="404813" algn="l"/>
                <a:tab pos="11256963" algn="l"/>
              </a:tabLst>
            </a:pPr>
            <a:r>
              <a:rPr lang="en-US" sz="2450" dirty="0">
                <a:latin typeface="Cambria" panose="02040503050406030204" pitchFamily="18" charset="0"/>
                <a:ea typeface="Cambria" panose="02040503050406030204" pitchFamily="18" charset="0"/>
              </a:rPr>
              <a:t>(</a:t>
            </a:r>
            <a:r>
              <a:rPr lang="en-US" sz="2450" dirty="0" err="1">
                <a:latin typeface="Cambria" panose="02040503050406030204" pitchFamily="18" charset="0"/>
                <a:ea typeface="Cambria" panose="02040503050406030204" pitchFamily="18" charset="0"/>
              </a:rPr>
              <a:t>i</a:t>
            </a:r>
            <a:r>
              <a:rPr lang="en-US" sz="2450" dirty="0">
                <a:latin typeface="Cambria" panose="02040503050406030204" pitchFamily="18" charset="0"/>
                <a:ea typeface="Cambria" panose="02040503050406030204" pitchFamily="18" charset="0"/>
              </a:rPr>
              <a:t>)	   To rectify identified errors &amp; loopholes in the original Act No. 24 of 2917,</a:t>
            </a:r>
          </a:p>
          <a:p>
            <a:pPr marL="569913" indent="-569913" algn="just">
              <a:lnSpc>
                <a:spcPct val="100000"/>
              </a:lnSpc>
              <a:buAutoNum type="romanLcParenBoth" startAt="2"/>
              <a:tabLst>
                <a:tab pos="404813" algn="l"/>
                <a:tab pos="11142663" algn="l"/>
              </a:tabLst>
            </a:pPr>
            <a:r>
              <a:rPr lang="en-US" sz="2450" dirty="0">
                <a:latin typeface="Cambria" panose="02040503050406030204" pitchFamily="18" charset="0"/>
                <a:ea typeface="Cambria" panose="02040503050406030204" pitchFamily="18" charset="0"/>
              </a:rPr>
              <a:t>To accommodate numerous amendments proposed after November 2019 and activated without legal backing, </a:t>
            </a:r>
            <a:endParaRPr lang="en-US" sz="2450" dirty="0">
              <a:highlight>
                <a:srgbClr val="FFFF00"/>
              </a:highlight>
              <a:latin typeface="Cambria" panose="02040503050406030204" pitchFamily="18" charset="0"/>
              <a:ea typeface="Cambria" panose="02040503050406030204" pitchFamily="18" charset="0"/>
            </a:endParaRPr>
          </a:p>
          <a:p>
            <a:pPr marL="569913" indent="-569913" algn="just">
              <a:lnSpc>
                <a:spcPct val="100000"/>
              </a:lnSpc>
              <a:buAutoNum type="romanLcParenBoth" startAt="2"/>
              <a:tabLst>
                <a:tab pos="404813" algn="l"/>
                <a:tab pos="11256963" algn="l"/>
              </a:tabLst>
            </a:pPr>
            <a:r>
              <a:rPr lang="en-US" sz="2450" dirty="0">
                <a:latin typeface="Cambria" panose="02040503050406030204" pitchFamily="18" charset="0"/>
                <a:ea typeface="Cambria" panose="02040503050406030204" pitchFamily="18" charset="0"/>
              </a:rPr>
              <a:t>To accommodate numerous amendments proposed through Gov. Budget 2021.</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8070573"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1. Introduction </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55837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5021668"/>
          </a:xfrm>
        </p:spPr>
        <p:txBody>
          <a:bodyPr>
            <a:noAutofit/>
          </a:bodyPr>
          <a:lstStyle/>
          <a:p>
            <a:pPr marL="1663700" indent="-166370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20(2) </a:t>
            </a:r>
            <a:r>
              <a:rPr lang="en-US" sz="2450" dirty="0">
                <a:latin typeface="Cambria" panose="02040503050406030204" pitchFamily="18" charset="0"/>
                <a:ea typeface="Cambria" panose="02040503050406030204" pitchFamily="18" charset="0"/>
              </a:rPr>
              <a:t>–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Amendments are proposed to this section dealing with </a:t>
            </a:r>
            <a:r>
              <a:rPr lang="en-US" sz="2450" u="sng" dirty="0">
                <a:latin typeface="Cambria" panose="02040503050406030204" pitchFamily="18" charset="0"/>
                <a:ea typeface="Cambria" panose="02040503050406030204" pitchFamily="18" charset="0"/>
              </a:rPr>
              <a:t>change in the </a:t>
            </a:r>
            <a:r>
              <a:rPr lang="en-US" sz="2450" b="1" u="sng" dirty="0">
                <a:latin typeface="Cambria" panose="02040503050406030204" pitchFamily="18" charset="0"/>
                <a:ea typeface="Cambria" panose="02040503050406030204" pitchFamily="18" charset="0"/>
              </a:rPr>
              <a:t>accounting year </a:t>
            </a:r>
            <a:r>
              <a:rPr lang="en-US" sz="2450" u="sng" dirty="0">
                <a:latin typeface="Cambria" panose="02040503050406030204" pitchFamily="18" charset="0"/>
                <a:ea typeface="Cambria" panose="02040503050406030204" pitchFamily="18" charset="0"/>
              </a:rPr>
              <a:t>of trusts &amp; companies</a:t>
            </a:r>
            <a:r>
              <a:rPr lang="en-US" sz="2450" dirty="0">
                <a:latin typeface="Cambria" panose="02040503050406030204" pitchFamily="18" charset="0"/>
                <a:ea typeface="Cambria" panose="02040503050406030204" pitchFamily="18" charset="0"/>
              </a:rPr>
              <a:t> for better clarity.</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663700" indent="-166370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36(5) </a:t>
            </a:r>
            <a:r>
              <a:rPr lang="en-US" sz="2450" dirty="0">
                <a:latin typeface="Cambria" panose="02040503050406030204" pitchFamily="18" charset="0"/>
                <a:ea typeface="Cambria" panose="02040503050406030204" pitchFamily="18" charset="0"/>
              </a:rPr>
              <a:t>–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As per this new addition of sub-section 5 effective from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April 2021, when </a:t>
            </a:r>
            <a:r>
              <a:rPr lang="en-US" sz="2450" u="sng" dirty="0">
                <a:latin typeface="Cambria" panose="02040503050406030204" pitchFamily="18" charset="0"/>
                <a:ea typeface="Cambria" panose="02040503050406030204" pitchFamily="18" charset="0"/>
              </a:rPr>
              <a:t>an asset is used in the production of different gains/profits</a:t>
            </a:r>
            <a:r>
              <a:rPr lang="en-US" sz="2450" dirty="0">
                <a:latin typeface="Cambria" panose="02040503050406030204" pitchFamily="18" charset="0"/>
                <a:ea typeface="Cambria" panose="02040503050406030204" pitchFamily="18" charset="0"/>
              </a:rPr>
              <a:t> subject to </a:t>
            </a:r>
            <a:r>
              <a:rPr lang="en-US" sz="2450" u="sng" dirty="0">
                <a:latin typeface="Cambria" panose="02040503050406030204" pitchFamily="18" charset="0"/>
                <a:ea typeface="Cambria" panose="02040503050406030204" pitchFamily="18" charset="0"/>
              </a:rPr>
              <a:t>different tax rates</a:t>
            </a:r>
            <a:r>
              <a:rPr lang="en-US" sz="2450" dirty="0">
                <a:latin typeface="Cambria" panose="02040503050406030204" pitchFamily="18" charset="0"/>
                <a:ea typeface="Cambria" panose="02040503050406030204" pitchFamily="18" charset="0"/>
              </a:rPr>
              <a:t> the cost of and the consideration for the asset shall be apportioned according to the usage of the asset &amp; based on the market value. </a:t>
            </a:r>
          </a:p>
          <a:p>
            <a:pPr algn="just">
              <a:lnSpc>
                <a:spcPct val="100000"/>
              </a:lnSpc>
              <a:tabLst>
                <a:tab pos="404813" algn="l"/>
                <a:tab pos="11369675" algn="l"/>
              </a:tabLst>
            </a:pPr>
            <a:r>
              <a:rPr lang="en-US" sz="2450" dirty="0">
                <a:solidFill>
                  <a:srgbClr val="FF0000"/>
                </a:solidFill>
                <a:latin typeface="Cambria" panose="02040503050406030204" pitchFamily="18" charset="0"/>
                <a:ea typeface="Cambria" panose="02040503050406030204" pitchFamily="18" charset="0"/>
              </a:rPr>
              <a:t>(However, the way it is drafted the wordings of the amendment is poor)</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20</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373182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27181" y="1588429"/>
            <a:ext cx="11663860" cy="5133046"/>
          </a:xfrm>
        </p:spPr>
        <p:txBody>
          <a:bodyPr>
            <a:noAutofit/>
          </a:bodyPr>
          <a:lstStyle/>
          <a:p>
            <a:pPr marL="1993900" indent="-199390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38(1A) </a:t>
            </a:r>
            <a:r>
              <a:rPr lang="en-US" sz="2450" dirty="0">
                <a:latin typeface="Cambria" panose="02040503050406030204" pitchFamily="18" charset="0"/>
                <a:ea typeface="Cambria" panose="02040503050406030204" pitchFamily="18" charset="0"/>
              </a:rPr>
              <a:t>– </a:t>
            </a:r>
            <a:r>
              <a:rPr lang="en-US" sz="2450" b="1" dirty="0">
                <a:latin typeface="Cambria" panose="02040503050406030204" pitchFamily="18" charset="0"/>
                <a:ea typeface="Cambria" panose="02040503050406030204" pitchFamily="18" charset="0"/>
              </a:rPr>
              <a:t>Consideration Received </a:t>
            </a:r>
            <a:r>
              <a:rPr lang="en-US" sz="2450" dirty="0">
                <a:latin typeface="Cambria" panose="02040503050406030204" pitchFamily="18" charset="0"/>
                <a:ea typeface="Cambria" panose="02040503050406030204" pitchFamily="18" charset="0"/>
              </a:rPr>
              <a:t>–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As per the amendment, the consideration received shall be the higher of the </a:t>
            </a:r>
            <a:r>
              <a:rPr lang="en-US"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450" b="1" dirty="0">
                <a:latin typeface="Cambria" panose="02040503050406030204" pitchFamily="18" charset="0"/>
                <a:ea typeface="Cambria" panose="02040503050406030204" pitchFamily="18" charset="0"/>
              </a:rPr>
              <a:t>amount received</a:t>
            </a:r>
            <a:r>
              <a:rPr lang="en-US" sz="2450" dirty="0">
                <a:latin typeface="Cambria" panose="02040503050406030204" pitchFamily="18" charset="0"/>
                <a:ea typeface="Cambria" panose="02040503050406030204" pitchFamily="18" charset="0"/>
              </a:rPr>
              <a:t>/ receivable or </a:t>
            </a:r>
            <a:r>
              <a:rPr lang="en-US"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2450" b="1" dirty="0">
                <a:latin typeface="Cambria" panose="02040503050406030204" pitchFamily="18" charset="0"/>
                <a:ea typeface="Cambria" panose="02040503050406030204" pitchFamily="18" charset="0"/>
              </a:rPr>
              <a:t>assessed value</a:t>
            </a:r>
            <a:r>
              <a:rPr lang="en-US" sz="2450" dirty="0">
                <a:latin typeface="Cambria" panose="02040503050406030204" pitchFamily="18" charset="0"/>
                <a:ea typeface="Cambria" panose="02040503050406030204" pitchFamily="18" charset="0"/>
              </a:rPr>
              <a:t>.</a:t>
            </a:r>
          </a:p>
          <a:p>
            <a:pPr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Assessed value means </a:t>
            </a:r>
            <a:r>
              <a:rPr lang="en-US" sz="2450" dirty="0">
                <a:latin typeface="Cambria" panose="02040503050406030204" pitchFamily="18" charset="0"/>
                <a:ea typeface="Cambria" panose="02040503050406030204" pitchFamily="18" charset="0"/>
              </a:rPr>
              <a:t>the value at the time of realization, certified by a professionally qualified valuer in a valuation report.</a:t>
            </a:r>
          </a:p>
          <a:p>
            <a:pPr algn="just">
              <a:lnSpc>
                <a:spcPct val="100000"/>
              </a:lnSpc>
              <a:spcBef>
                <a:spcPts val="3000"/>
              </a:spcBef>
              <a:tabLst>
                <a:tab pos="404813" algn="l"/>
                <a:tab pos="11369675" algn="l"/>
              </a:tabLst>
            </a:pPr>
            <a:r>
              <a:rPr lang="en-US" sz="2450" dirty="0">
                <a:latin typeface="Cambria" panose="02040503050406030204" pitchFamily="18" charset="0"/>
                <a:ea typeface="Cambria" panose="02040503050406030204" pitchFamily="18" charset="0"/>
              </a:rPr>
              <a:t>However, the tax official is empowered to determine the consideration received ignoring the qualified valuer’s assessed value. </a:t>
            </a:r>
          </a:p>
          <a:p>
            <a:pPr algn="just">
              <a:lnSpc>
                <a:spcPct val="100000"/>
              </a:lnSpc>
              <a:spcBef>
                <a:spcPts val="0"/>
              </a:spcBef>
              <a:tabLst>
                <a:tab pos="404813" algn="l"/>
                <a:tab pos="11369675" algn="l"/>
              </a:tabLst>
            </a:pPr>
            <a:r>
              <a:rPr lang="en-US" sz="2450" dirty="0">
                <a:solidFill>
                  <a:srgbClr val="FF0000"/>
                </a:solidFill>
                <a:latin typeface="Cambria" panose="02040503050406030204" pitchFamily="18" charset="0"/>
                <a:ea typeface="Cambria" panose="02040503050406030204" pitchFamily="18" charset="0"/>
              </a:rPr>
              <a:t>(It challenges the qualified valuer’s profession. </a:t>
            </a:r>
            <a:r>
              <a:rPr lang="en-US" sz="2450" b="1" dirty="0">
                <a:solidFill>
                  <a:srgbClr val="FF0000"/>
                </a:solidFill>
                <a:latin typeface="Cambria" panose="02040503050406030204" pitchFamily="18" charset="0"/>
                <a:ea typeface="Cambria" panose="02040503050406030204" pitchFamily="18" charset="0"/>
              </a:rPr>
              <a:t>Violation of F/R </a:t>
            </a:r>
            <a:r>
              <a:rPr lang="en-US" sz="2450" dirty="0">
                <a:solidFill>
                  <a:srgbClr val="FF0000"/>
                </a:solidFill>
                <a:latin typeface="Cambria" panose="02040503050406030204" pitchFamily="18" charset="0"/>
                <a:ea typeface="Cambria" panose="02040503050406030204" pitchFamily="18" charset="0"/>
              </a:rPr>
              <a:t>of a certified valuer)</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600"/>
              </a:spcBef>
              <a:tabLst>
                <a:tab pos="404813" algn="l"/>
                <a:tab pos="11369675" algn="l"/>
              </a:tabLst>
            </a:pPr>
            <a:r>
              <a:rPr lang="en-US" sz="2450" b="1" dirty="0">
                <a:latin typeface="Cambria" panose="02040503050406030204" pitchFamily="18" charset="0"/>
                <a:ea typeface="Cambria" panose="02040503050406030204" pitchFamily="18" charset="0"/>
              </a:rPr>
              <a:t>Sec 53(1A) </a:t>
            </a:r>
            <a:r>
              <a:rPr lang="en-US" sz="2450" dirty="0">
                <a:latin typeface="Cambria" panose="02040503050406030204" pitchFamily="18" charset="0"/>
                <a:ea typeface="Cambria" panose="02040503050406030204" pitchFamily="18" charset="0"/>
              </a:rPr>
              <a:t>– W.e.f.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January 2020 the partnerships made liable to pay IT (@ 6%) separately from its partners.</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21</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303249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5021668"/>
          </a:xfrm>
        </p:spPr>
        <p:txBody>
          <a:bodyPr>
            <a:noAutofit/>
          </a:bodyPr>
          <a:lstStyle/>
          <a:p>
            <a:pPr marL="1768475" indent="-1768475"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55(4) </a:t>
            </a:r>
            <a:r>
              <a:rPr lang="en-US" sz="2450" dirty="0">
                <a:latin typeface="Cambria" panose="02040503050406030204" pitchFamily="18" charset="0"/>
                <a:ea typeface="Cambria" panose="02040503050406030204" pitchFamily="18" charset="0"/>
              </a:rPr>
              <a:t>– As per the amendment, </a:t>
            </a:r>
            <a:r>
              <a:rPr lang="en-US" sz="2450" u="sng" dirty="0">
                <a:latin typeface="Cambria" panose="02040503050406030204" pitchFamily="18" charset="0"/>
                <a:ea typeface="Cambria" panose="02040503050406030204" pitchFamily="18" charset="0"/>
              </a:rPr>
              <a:t>no refund</a:t>
            </a:r>
            <a:r>
              <a:rPr lang="en-US" sz="2450" dirty="0">
                <a:latin typeface="Cambria" panose="02040503050406030204" pitchFamily="18" charset="0"/>
                <a:ea typeface="Cambria" panose="02040503050406030204" pitchFamily="18" charset="0"/>
              </a:rPr>
              <a:t> facility is there on the allocated IT (which is paid by the partnership) to the partners.</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68475" indent="-1768475"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60(2) </a:t>
            </a:r>
            <a:r>
              <a:rPr lang="en-US" sz="2450" dirty="0">
                <a:latin typeface="Cambria" panose="02040503050406030204" pitchFamily="18" charset="0"/>
                <a:ea typeface="Cambria" panose="02040503050406030204" pitchFamily="18" charset="0"/>
              </a:rPr>
              <a:t>– </a:t>
            </a:r>
            <a:r>
              <a:rPr lang="en-US" sz="2450" b="1" dirty="0">
                <a:latin typeface="Cambria" panose="02040503050406030204" pitchFamily="18" charset="0"/>
                <a:ea typeface="Cambria" panose="02040503050406030204" pitchFamily="18" charset="0"/>
              </a:rPr>
              <a:t>Treating of all business activities of a company as single company’s business </a:t>
            </a:r>
            <a:r>
              <a:rPr lang="en-US" sz="2450" dirty="0">
                <a:latin typeface="Cambria" panose="02040503050406030204" pitchFamily="18" charset="0"/>
                <a:ea typeface="Cambria" panose="02040503050406030204" pitchFamily="18" charset="0"/>
              </a:rPr>
              <a:t>- Amended for better clarity.</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62(2) </a:t>
            </a:r>
            <a:r>
              <a:rPr lang="en-US" sz="2450" dirty="0">
                <a:latin typeface="Cambria" panose="02040503050406030204" pitchFamily="18" charset="0"/>
                <a:ea typeface="Cambria" panose="02040503050406030204" pitchFamily="18" charset="0"/>
              </a:rPr>
              <a:t>– </a:t>
            </a:r>
            <a:r>
              <a:rPr lang="en-US" sz="2450" b="1" dirty="0">
                <a:latin typeface="Cambria" panose="02040503050406030204" pitchFamily="18" charset="0"/>
                <a:ea typeface="Cambria" panose="02040503050406030204" pitchFamily="18" charset="0"/>
              </a:rPr>
              <a:t>Remittance Tax </a:t>
            </a:r>
            <a:r>
              <a:rPr lang="en-US" sz="2450" dirty="0">
                <a:latin typeface="Cambria" panose="02040503050406030204" pitchFamily="18" charset="0"/>
                <a:ea typeface="Cambria" panose="02040503050406030204" pitchFamily="18" charset="0"/>
              </a:rPr>
              <a:t>- Amendment offers </a:t>
            </a:r>
            <a:r>
              <a:rPr lang="en-US" sz="2450" b="1" dirty="0">
                <a:latin typeface="Cambria" panose="02040503050406030204" pitchFamily="18" charset="0"/>
                <a:ea typeface="Cambria" panose="02040503050406030204" pitchFamily="18" charset="0"/>
              </a:rPr>
              <a:t>remittance tax exemption </a:t>
            </a:r>
            <a:r>
              <a:rPr lang="en-US" sz="2450" dirty="0">
                <a:latin typeface="Cambria" panose="02040503050406030204" pitchFamily="18" charset="0"/>
                <a:ea typeface="Cambria" panose="02040503050406030204" pitchFamily="18" charset="0"/>
              </a:rPr>
              <a:t>if the total income is retained in SL for </a:t>
            </a:r>
            <a:r>
              <a:rPr lang="en-US" sz="2800" b="1"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450" u="sng" dirty="0">
                <a:latin typeface="Cambria" panose="02040503050406030204" pitchFamily="18" charset="0"/>
                <a:ea typeface="Cambria" panose="02040503050406030204" pitchFamily="18" charset="0"/>
              </a:rPr>
              <a:t>expansion of its business</a:t>
            </a:r>
            <a:r>
              <a:rPr lang="en-US" sz="2450" dirty="0">
                <a:latin typeface="Cambria" panose="02040503050406030204" pitchFamily="18" charset="0"/>
                <a:ea typeface="Cambria" panose="02040503050406030204" pitchFamily="18" charset="0"/>
              </a:rPr>
              <a:t>, to </a:t>
            </a:r>
            <a:r>
              <a:rPr lang="en-US" sz="2800" b="1"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2450" u="sng" dirty="0">
                <a:latin typeface="Cambria" panose="02040503050406030204" pitchFamily="18" charset="0"/>
                <a:ea typeface="Cambria" panose="02040503050406030204" pitchFamily="18" charset="0"/>
              </a:rPr>
              <a:t>acquire CSE listed shares/securities</a:t>
            </a:r>
            <a:r>
              <a:rPr lang="en-US" sz="2450" dirty="0">
                <a:latin typeface="Cambria" panose="02040503050406030204" pitchFamily="18" charset="0"/>
                <a:ea typeface="Cambria" panose="02040503050406030204" pitchFamily="18" charset="0"/>
              </a:rPr>
              <a:t> or </a:t>
            </a:r>
            <a:r>
              <a:rPr lang="en-US" sz="2800" b="1" baseline="30000" dirty="0">
                <a:solidFill>
                  <a:srgbClr val="FF0000"/>
                </a:solidFill>
                <a:latin typeface="Calibri" panose="020F0502020204030204" pitchFamily="34" charset="0"/>
                <a:cs typeface="Times New Roman" panose="02020603050405020304" pitchFamily="18" charset="0"/>
              </a:rPr>
              <a:t>3</a:t>
            </a:r>
            <a:r>
              <a:rPr lang="en-US" sz="2450" u="sng" dirty="0">
                <a:latin typeface="Cambria" panose="02040503050406030204" pitchFamily="18" charset="0"/>
                <a:ea typeface="Cambria" panose="02040503050406030204" pitchFamily="18" charset="0"/>
              </a:rPr>
              <a:t>to acquire any SL Treasury Bills/Bonds</a:t>
            </a:r>
            <a:r>
              <a:rPr lang="en-US" sz="2450" dirty="0">
                <a:latin typeface="Cambria" panose="02040503050406030204" pitchFamily="18" charset="0"/>
                <a:ea typeface="Cambria" panose="02040503050406030204" pitchFamily="18" charset="0"/>
              </a:rPr>
              <a:t> for a minimum period of </a:t>
            </a:r>
            <a:r>
              <a:rPr lang="en-US" sz="2450" b="1" u="sng" dirty="0">
                <a:latin typeface="Cambria" panose="02040503050406030204" pitchFamily="18" charset="0"/>
                <a:ea typeface="Cambria" panose="02040503050406030204" pitchFamily="18" charset="0"/>
              </a:rPr>
              <a:t>3 years</a:t>
            </a:r>
            <a:r>
              <a:rPr lang="en-US" sz="2450" dirty="0">
                <a:latin typeface="Cambria" panose="02040503050406030204" pitchFamily="18" charset="0"/>
                <a:ea typeface="Cambria" panose="02040503050406030204" pitchFamily="18" charset="0"/>
              </a:rPr>
              <a:t>. (W.e.f. 01.04.2021)</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74269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5021668"/>
          </a:xfrm>
        </p:spPr>
        <p:txBody>
          <a:bodyPr>
            <a:noAutofit/>
          </a:bodyPr>
          <a:lstStyle/>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66 (2),(3),(4) – Banking Business –</a:t>
            </a:r>
          </a:p>
          <a:p>
            <a:pPr marL="1708150" indent="-1708150"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Amending; </a:t>
            </a:r>
            <a:r>
              <a:rPr lang="en-US" sz="2450" dirty="0">
                <a:solidFill>
                  <a:schemeClr val="accent1"/>
                </a:solidFill>
                <a:latin typeface="Cambria" panose="02040503050406030204" pitchFamily="18" charset="0"/>
                <a:ea typeface="Cambria" panose="02040503050406030204" pitchFamily="18" charset="0"/>
              </a:rPr>
              <a:t>[Sec. 66(2) amending &amp; 66(4) introducing w.e.f. 01.04.2018]</a:t>
            </a:r>
          </a:p>
          <a:p>
            <a:pPr marL="749300" indent="-284163"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to tax the reversal of previously allowed provisions </a:t>
            </a:r>
            <a:r>
              <a:rPr lang="en-US" sz="2450" dirty="0">
                <a:solidFill>
                  <a:schemeClr val="accent1"/>
                </a:solidFill>
                <a:latin typeface="Cambria" panose="02040503050406030204" pitchFamily="18" charset="0"/>
                <a:ea typeface="Cambria" panose="02040503050406030204" pitchFamily="18" charset="0"/>
              </a:rPr>
              <a:t>(i.e. under Old Acts. As per Gazette No. 2064/57 of 01.04.2018, w.e.f. this date no such provisions are allowed under 2017 Act),</a:t>
            </a:r>
            <a:endParaRPr lang="en-US" sz="2450" dirty="0">
              <a:latin typeface="Cambria" panose="02040503050406030204" pitchFamily="18" charset="0"/>
              <a:ea typeface="Cambria" panose="02040503050406030204" pitchFamily="18" charset="0"/>
            </a:endParaRPr>
          </a:p>
          <a:p>
            <a:pPr marL="749300" indent="-284163"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requiring maintaining documents for specific provisions and</a:t>
            </a:r>
          </a:p>
          <a:p>
            <a:pPr marL="749300" indent="-284163"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to define key words [“banking business”, “debt claim”, “directives made by the CBSL” - </a:t>
            </a:r>
            <a:r>
              <a:rPr lang="en-US" sz="2450" dirty="0">
                <a:solidFill>
                  <a:schemeClr val="accent1"/>
                </a:solidFill>
                <a:latin typeface="Cambria" panose="02040503050406030204" pitchFamily="18" charset="0"/>
                <a:ea typeface="Cambria" panose="02040503050406030204" pitchFamily="18" charset="0"/>
              </a:rPr>
              <a:t>Sec. 66(4)]</a:t>
            </a:r>
            <a:r>
              <a:rPr lang="en-US" sz="2450" dirty="0">
                <a:latin typeface="Cambria" panose="02040503050406030204" pitchFamily="18" charset="0"/>
                <a:ea typeface="Cambria" panose="02040503050406030204" pitchFamily="18" charset="0"/>
              </a:rPr>
              <a:t>.</a:t>
            </a:r>
          </a:p>
          <a:p>
            <a:pPr marL="1374775" indent="-1368425"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68 </a:t>
            </a:r>
            <a:r>
              <a:rPr lang="en-US" sz="2450" dirty="0">
                <a:latin typeface="Cambria" panose="02040503050406030204" pitchFamily="18" charset="0"/>
                <a:ea typeface="Cambria" panose="02040503050406030204" pitchFamily="18" charset="0"/>
              </a:rPr>
              <a:t>– </a:t>
            </a:r>
            <a:r>
              <a:rPr lang="en-US" sz="2450" b="1" dirty="0">
                <a:latin typeface="Cambria" panose="02040503050406030204" pitchFamily="18" charset="0"/>
                <a:ea typeface="Cambria" panose="02040503050406030204" pitchFamily="18" charset="0"/>
              </a:rPr>
              <a:t>NGOs &amp; Charitable Institutions - </a:t>
            </a:r>
            <a:r>
              <a:rPr lang="en-US" sz="2450" dirty="0">
                <a:latin typeface="Cambria" panose="02040503050406030204" pitchFamily="18" charset="0"/>
                <a:ea typeface="Cambria" panose="02040503050406030204" pitchFamily="18" charset="0"/>
              </a:rPr>
              <a:t>Amending for rectifying typographical error. </a:t>
            </a:r>
          </a:p>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70 </a:t>
            </a:r>
            <a:r>
              <a:rPr lang="en-US" sz="2450" dirty="0">
                <a:latin typeface="Cambria" panose="02040503050406030204" pitchFamily="18" charset="0"/>
                <a:ea typeface="Cambria" panose="02040503050406030204" pitchFamily="18" charset="0"/>
              </a:rPr>
              <a:t>– </a:t>
            </a:r>
            <a:r>
              <a:rPr lang="en-US" sz="2450" b="1" dirty="0">
                <a:latin typeface="Cambria" panose="02040503050406030204" pitchFamily="18" charset="0"/>
                <a:ea typeface="Cambria" panose="02040503050406030204" pitchFamily="18" charset="0"/>
              </a:rPr>
              <a:t>Change of Tax Residence </a:t>
            </a:r>
            <a:r>
              <a:rPr lang="en-US" sz="2450" dirty="0">
                <a:latin typeface="Cambria" panose="02040503050406030204" pitchFamily="18" charset="0"/>
                <a:ea typeface="Cambria" panose="02040503050406030204" pitchFamily="18" charset="0"/>
              </a:rPr>
              <a:t>- Amending for rectifying typographical error. </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453699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75  – Double Taxation </a:t>
            </a:r>
            <a:r>
              <a:rPr lang="en-US" sz="2450" dirty="0">
                <a:latin typeface="Cambria" panose="02040503050406030204" pitchFamily="18" charset="0"/>
                <a:ea typeface="Cambria" panose="02040503050406030204" pitchFamily="18" charset="0"/>
              </a:rPr>
              <a:t>- Amending for clarity. </a:t>
            </a:r>
          </a:p>
          <a:p>
            <a:pPr marL="1708150" indent="-1708150" algn="just">
              <a:lnSpc>
                <a:spcPct val="100000"/>
              </a:lnSpc>
              <a:spcBef>
                <a:spcPts val="0"/>
              </a:spcBef>
              <a:tabLst>
                <a:tab pos="404813" algn="l"/>
                <a:tab pos="11369675" algn="l"/>
              </a:tabLst>
            </a:pPr>
            <a:endParaRPr lang="en-US" sz="2450" dirty="0">
              <a:latin typeface="Cambria" panose="02040503050406030204" pitchFamily="18" charset="0"/>
              <a:ea typeface="Cambria" panose="02040503050406030204" pitchFamily="18" charset="0"/>
            </a:endParaRPr>
          </a:p>
          <a:p>
            <a:pPr marL="1379538" indent="-1379538"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76 – Profit &amp; Income/Loss from International transactions </a:t>
            </a:r>
            <a:r>
              <a:rPr lang="en-US" sz="2450" dirty="0">
                <a:latin typeface="Cambria" panose="02040503050406030204" pitchFamily="18" charset="0"/>
                <a:ea typeface="Cambria" panose="02040503050406030204" pitchFamily="18" charset="0"/>
              </a:rPr>
              <a:t>- Amending for clarity. </a:t>
            </a:r>
          </a:p>
          <a:p>
            <a:pPr marL="1708150" indent="-1708150" algn="just">
              <a:lnSpc>
                <a:spcPct val="100000"/>
              </a:lnSpc>
              <a:spcBef>
                <a:spcPts val="0"/>
              </a:spcBef>
              <a:tabLst>
                <a:tab pos="404813" algn="l"/>
                <a:tab pos="11369675" algn="l"/>
              </a:tabLst>
            </a:pPr>
            <a:endParaRPr lang="en-US" sz="2450" dirty="0">
              <a:latin typeface="Cambria" panose="02040503050406030204" pitchFamily="18" charset="0"/>
              <a:ea typeface="Cambria" panose="02040503050406030204" pitchFamily="18" charset="0"/>
            </a:endParaRPr>
          </a:p>
          <a:p>
            <a:pPr marL="1258888" indent="-1258888"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77 – Profit &amp; Income/Loss from transactions between Associates </a:t>
            </a:r>
            <a:r>
              <a:rPr lang="en-US" sz="2450" dirty="0">
                <a:latin typeface="Cambria" panose="02040503050406030204" pitchFamily="18" charset="0"/>
                <a:ea typeface="Cambria" panose="02040503050406030204" pitchFamily="18" charset="0"/>
              </a:rPr>
              <a:t>- Amending for clarity. </a:t>
            </a:r>
          </a:p>
          <a:p>
            <a:pPr marL="1708150" indent="-1708150" algn="just">
              <a:lnSpc>
                <a:spcPct val="100000"/>
              </a:lnSpc>
              <a:spcBef>
                <a:spcPts val="0"/>
              </a:spcBef>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78 –  Dispute resolution panel </a:t>
            </a:r>
            <a:r>
              <a:rPr lang="en-US" sz="2450" dirty="0">
                <a:latin typeface="Cambria" panose="02040503050406030204" pitchFamily="18" charset="0"/>
                <a:ea typeface="Cambria" panose="02040503050406030204" pitchFamily="18" charset="0"/>
              </a:rPr>
              <a:t>- Amending for clarity. </a:t>
            </a:r>
          </a:p>
          <a:p>
            <a:pPr marL="1708150" indent="-1708150" algn="just">
              <a:lnSpc>
                <a:spcPct val="100000"/>
              </a:lnSpc>
              <a:spcBef>
                <a:spcPts val="0"/>
              </a:spcBef>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83 –  WHT on Employment Income </a:t>
            </a:r>
            <a:r>
              <a:rPr lang="en-US" sz="2450" dirty="0">
                <a:latin typeface="Cambria" panose="02040503050406030204" pitchFamily="18" charset="0"/>
                <a:ea typeface="Cambria" panose="02040503050406030204" pitchFamily="18" charset="0"/>
              </a:rPr>
              <a:t>- Amending to abolish WHT. </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4219321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83A </a:t>
            </a:r>
            <a:r>
              <a:rPr lang="en-US" sz="2450" dirty="0">
                <a:latin typeface="Cambria" panose="02040503050406030204" pitchFamily="18" charset="0"/>
                <a:ea typeface="Cambria" panose="02040503050406030204" pitchFamily="18" charset="0"/>
              </a:rPr>
              <a:t>- </a:t>
            </a:r>
            <a:r>
              <a:rPr lang="en-US" sz="2450" b="1" dirty="0">
                <a:latin typeface="Cambria" panose="02040503050406030204" pitchFamily="18" charset="0"/>
                <a:ea typeface="Cambria" panose="02040503050406030204" pitchFamily="18" charset="0"/>
              </a:rPr>
              <a:t>Inserting to introduce Advance Personal Income Tax(APIT). </a:t>
            </a:r>
          </a:p>
          <a:p>
            <a:pPr marL="465138" indent="-465138"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Employers need to deduct APIT w.e.f.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April 2020 on employment income if such employee;</a:t>
            </a:r>
          </a:p>
          <a:p>
            <a:pPr marL="1035050" indent="-525463"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(a)	Is a </a:t>
            </a:r>
            <a:r>
              <a:rPr lang="en-US" sz="2450" u="sng" dirty="0">
                <a:latin typeface="Cambria" panose="02040503050406030204" pitchFamily="18" charset="0"/>
                <a:ea typeface="Cambria" panose="02040503050406030204" pitchFamily="18" charset="0"/>
              </a:rPr>
              <a:t>non-resident or non-citizen</a:t>
            </a:r>
            <a:r>
              <a:rPr lang="en-US" sz="2450" dirty="0">
                <a:latin typeface="Cambria" panose="02040503050406030204" pitchFamily="18" charset="0"/>
                <a:ea typeface="Cambria" panose="02040503050406030204" pitchFamily="18" charset="0"/>
              </a:rPr>
              <a:t> of Sri Lanka, or</a:t>
            </a:r>
          </a:p>
          <a:p>
            <a:pPr marL="1079500" indent="-569913" algn="just">
              <a:lnSpc>
                <a:spcPct val="100000"/>
              </a:lnSpc>
              <a:buAutoNum type="alphaLcParenBoth" startAt="2"/>
              <a:tabLst>
                <a:tab pos="404813" algn="l"/>
                <a:tab pos="11369675" algn="l"/>
              </a:tabLst>
            </a:pPr>
            <a:r>
              <a:rPr lang="en-US" sz="2450" dirty="0">
                <a:latin typeface="Cambria" panose="02040503050406030204" pitchFamily="18" charset="0"/>
                <a:ea typeface="Cambria" panose="02040503050406030204" pitchFamily="18" charset="0"/>
              </a:rPr>
              <a:t>Is a resident of SL who </a:t>
            </a:r>
            <a:r>
              <a:rPr lang="en-US" sz="2450" u="sng" dirty="0">
                <a:latin typeface="Cambria" panose="02040503050406030204" pitchFamily="18" charset="0"/>
                <a:ea typeface="Cambria" panose="02040503050406030204" pitchFamily="18" charset="0"/>
              </a:rPr>
              <a:t>gives his consent</a:t>
            </a:r>
            <a:r>
              <a:rPr lang="en-US" sz="2450" dirty="0">
                <a:latin typeface="Cambria" panose="02040503050406030204" pitchFamily="18" charset="0"/>
                <a:ea typeface="Cambria" panose="02040503050406030204" pitchFamily="18" charset="0"/>
              </a:rPr>
              <a:t>. </a:t>
            </a:r>
          </a:p>
          <a:p>
            <a:pPr marL="509587"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423988" indent="-1423988"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84 –</a:t>
            </a:r>
            <a:r>
              <a:rPr lang="en-US" sz="2450" dirty="0">
                <a:latin typeface="Cambria" panose="02040503050406030204" pitchFamily="18" charset="0"/>
                <a:ea typeface="Cambria" panose="02040503050406030204" pitchFamily="18" charset="0"/>
              </a:rPr>
              <a:t> </a:t>
            </a:r>
            <a:r>
              <a:rPr lang="en-US" sz="2450" b="1" dirty="0">
                <a:latin typeface="Cambria" panose="02040503050406030204" pitchFamily="18" charset="0"/>
                <a:ea typeface="Cambria" panose="02040503050406030204" pitchFamily="18" charset="0"/>
              </a:rPr>
              <a:t>WHT on Investment Income </a:t>
            </a:r>
            <a:r>
              <a:rPr lang="en-US" sz="2450" dirty="0">
                <a:latin typeface="Cambria" panose="02040503050406030204" pitchFamily="18" charset="0"/>
                <a:ea typeface="Cambria" panose="02040503050406030204" pitchFamily="18" charset="0"/>
              </a:rPr>
              <a:t>- Amending to abolish WHT other than on winning from </a:t>
            </a:r>
            <a:r>
              <a:rPr lang="en-US" sz="2450" u="sng" dirty="0">
                <a:latin typeface="Cambria" panose="02040503050406030204" pitchFamily="18" charset="0"/>
                <a:ea typeface="Cambria" panose="02040503050406030204" pitchFamily="18" charset="0"/>
              </a:rPr>
              <a:t>lottery</a:t>
            </a:r>
            <a:r>
              <a:rPr lang="en-US" sz="2450" dirty="0">
                <a:latin typeface="Cambria" panose="02040503050406030204" pitchFamily="18" charset="0"/>
                <a:ea typeface="Cambria" panose="02040503050406030204" pitchFamily="18" charset="0"/>
              </a:rPr>
              <a:t>, </a:t>
            </a:r>
            <a:r>
              <a:rPr lang="en-US" sz="2450" u="sng" dirty="0">
                <a:latin typeface="Cambria" panose="02040503050406030204" pitchFamily="18" charset="0"/>
                <a:ea typeface="Cambria" panose="02040503050406030204" pitchFamily="18" charset="0"/>
              </a:rPr>
              <a:t>reward</a:t>
            </a:r>
            <a:r>
              <a:rPr lang="en-US" sz="2450" dirty="0">
                <a:latin typeface="Cambria" panose="02040503050406030204" pitchFamily="18" charset="0"/>
                <a:ea typeface="Cambria" panose="02040503050406030204" pitchFamily="18" charset="0"/>
              </a:rPr>
              <a:t>, </a:t>
            </a:r>
            <a:r>
              <a:rPr lang="en-US" sz="2450" u="sng" dirty="0">
                <a:latin typeface="Cambria" panose="02040503050406030204" pitchFamily="18" charset="0"/>
                <a:ea typeface="Cambria" panose="02040503050406030204" pitchFamily="18" charset="0"/>
              </a:rPr>
              <a:t>betting or gambling</a:t>
            </a:r>
            <a:r>
              <a:rPr lang="en-US" sz="2450" dirty="0">
                <a:latin typeface="Cambria" panose="02040503050406030204" pitchFamily="18" charset="0"/>
                <a:ea typeface="Cambria" panose="02040503050406030204" pitchFamily="18" charset="0"/>
              </a:rPr>
              <a:t> </a:t>
            </a:r>
            <a:r>
              <a:rPr lang="en-US" sz="2450" dirty="0" err="1">
                <a:latin typeface="Cambria" panose="02040503050406030204" pitchFamily="18" charset="0"/>
                <a:ea typeface="Cambria" panose="02040503050406030204" pitchFamily="18" charset="0"/>
              </a:rPr>
              <a:t>w.e.f</a:t>
            </a:r>
            <a:r>
              <a:rPr lang="en-US" sz="2450" dirty="0">
                <a:latin typeface="Cambria" panose="02040503050406030204" pitchFamily="18" charset="0"/>
                <a:ea typeface="Cambria" panose="02040503050406030204" pitchFamily="18" charset="0"/>
              </a:rPr>
              <a:t>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January 2020 and facilitate of replacing with AIT. </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2314583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84A - Inserting to introduce Advance Income Tax (AIT). </a:t>
            </a:r>
          </a:p>
          <a:p>
            <a:pPr marL="1379538" indent="-465138"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W.e.f.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April 2020 resident taxpayers </a:t>
            </a:r>
            <a:r>
              <a:rPr lang="en-US" sz="2450" u="sng" dirty="0">
                <a:latin typeface="Cambria" panose="02040503050406030204" pitchFamily="18" charset="0"/>
                <a:ea typeface="Cambria" panose="02040503050406030204" pitchFamily="18" charset="0"/>
              </a:rPr>
              <a:t>may</a:t>
            </a:r>
            <a:r>
              <a:rPr lang="en-US" sz="2450" dirty="0">
                <a:latin typeface="Cambria" panose="02040503050406030204" pitchFamily="18" charset="0"/>
                <a:ea typeface="Cambria" panose="02040503050406030204" pitchFamily="18" charset="0"/>
              </a:rPr>
              <a:t> request to the WHT agent to deduct Advance Income Tax (AIT) from the payment of dividend, interest, discount, charges, natural resource payment, rent, royalty, premium or similar periodic payment sourced in SL.</a:t>
            </a:r>
          </a:p>
          <a:p>
            <a:pPr marL="1379538" indent="-465138"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On receipt of such request the WHT Agent shall deduct AIT.</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379538" indent="-1379538"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85 - WHT on Service Fee &amp; Contract Payment </a:t>
            </a:r>
            <a:r>
              <a:rPr lang="en-US" sz="2450" dirty="0">
                <a:latin typeface="Cambria" panose="02040503050406030204" pitchFamily="18" charset="0"/>
                <a:ea typeface="Cambria" panose="02040503050406030204" pitchFamily="18" charset="0"/>
              </a:rPr>
              <a:t>– Amending to abolish WHT    </a:t>
            </a:r>
            <a:r>
              <a:rPr lang="en-US" sz="2450" dirty="0" err="1">
                <a:latin typeface="Cambria" panose="02040503050406030204" pitchFamily="18" charset="0"/>
                <a:ea typeface="Cambria" panose="02040503050406030204" pitchFamily="18" charset="0"/>
              </a:rPr>
              <a:t>w.e.f</a:t>
            </a:r>
            <a:r>
              <a:rPr lang="en-US" sz="2450" dirty="0">
                <a:latin typeface="Cambria" panose="02040503050406030204" pitchFamily="18" charset="0"/>
                <a:ea typeface="Cambria" panose="02040503050406030204" pitchFamily="18" charset="0"/>
              </a:rPr>
              <a:t>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January 2020. </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15227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85(1A) - Inserting to introduce Advance Income Tax (AIT). </a:t>
            </a:r>
          </a:p>
          <a:p>
            <a:pPr marL="1708150" indent="6350"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A person </a:t>
            </a:r>
            <a:r>
              <a:rPr lang="en-US" sz="2450" u="sng" dirty="0">
                <a:latin typeface="Cambria" panose="02040503050406030204" pitchFamily="18" charset="0"/>
                <a:ea typeface="Cambria" panose="02040503050406030204" pitchFamily="18" charset="0"/>
              </a:rPr>
              <a:t>shall withhold tax </a:t>
            </a:r>
            <a:r>
              <a:rPr lang="en-US" sz="2450" dirty="0">
                <a:latin typeface="Cambria" panose="02040503050406030204" pitchFamily="18" charset="0"/>
                <a:ea typeface="Cambria" panose="02040503050406030204" pitchFamily="18" charset="0"/>
              </a:rPr>
              <a:t>at the rate provided for in the paragraph 10 of the First Schedule to the Act where such person pays a dividend, interest, discount, charges, natural resource payment, rent, royalty, premium, service fee or an insurance premium with a source in SL </a:t>
            </a:r>
            <a:r>
              <a:rPr lang="en-US" sz="2450" u="sng" dirty="0">
                <a:latin typeface="Cambria" panose="02040503050406030204" pitchFamily="18" charset="0"/>
                <a:ea typeface="Cambria" panose="02040503050406030204" pitchFamily="18" charset="0"/>
              </a:rPr>
              <a:t>to a non-resident person</a:t>
            </a:r>
            <a:r>
              <a:rPr lang="en-US" sz="2450" dirty="0">
                <a:latin typeface="Cambria" panose="02040503050406030204" pitchFamily="18" charset="0"/>
                <a:ea typeface="Cambria" panose="02040503050406030204" pitchFamily="18" charset="0"/>
              </a:rPr>
              <a:t>.</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Sec 87 – Withholding Certificates </a:t>
            </a:r>
            <a:r>
              <a:rPr lang="en-US" sz="2450" dirty="0">
                <a:latin typeface="Cambria" panose="02040503050406030204" pitchFamily="18" charset="0"/>
                <a:ea typeface="Cambria" panose="02040503050406030204" pitchFamily="18" charset="0"/>
              </a:rPr>
              <a:t>- Amending for clarity. </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316855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1258888" indent="-1258888"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88 – Final Withholding Tax </a:t>
            </a:r>
            <a:r>
              <a:rPr lang="en-US" dirty="0">
                <a:latin typeface="Cambria" panose="02040503050406030204" pitchFamily="18" charset="0"/>
                <a:ea typeface="Cambria" panose="02040503050406030204" pitchFamily="18" charset="0"/>
              </a:rPr>
              <a:t>– Amending to limit the validity of certain final WHT treatments till 31</a:t>
            </a:r>
            <a:r>
              <a:rPr lang="en-US" baseline="30000" dirty="0">
                <a:latin typeface="Cambria" panose="02040503050406030204" pitchFamily="18" charset="0"/>
                <a:ea typeface="Cambria" panose="02040503050406030204" pitchFamily="18" charset="0"/>
              </a:rPr>
              <a:t>st</a:t>
            </a:r>
            <a:r>
              <a:rPr lang="en-US" dirty="0">
                <a:latin typeface="Cambria" panose="02040503050406030204" pitchFamily="18" charset="0"/>
                <a:ea typeface="Cambria" panose="02040503050406030204" pitchFamily="18" charset="0"/>
              </a:rPr>
              <a:t> December 2019 and to accommodate </a:t>
            </a:r>
            <a:r>
              <a:rPr lang="en-US" u="sng" dirty="0">
                <a:latin typeface="Cambria" panose="02040503050406030204" pitchFamily="18" charset="0"/>
                <a:ea typeface="Cambria" panose="02040503050406030204" pitchFamily="18" charset="0"/>
              </a:rPr>
              <a:t>following new list of final WHT w.e.f. 01</a:t>
            </a:r>
            <a:r>
              <a:rPr lang="en-US" u="sng" baseline="30000" dirty="0">
                <a:latin typeface="Cambria" panose="02040503050406030204" pitchFamily="18" charset="0"/>
                <a:ea typeface="Cambria" panose="02040503050406030204" pitchFamily="18" charset="0"/>
              </a:rPr>
              <a:t>st</a:t>
            </a:r>
            <a:r>
              <a:rPr lang="en-US" u="sng" dirty="0">
                <a:latin typeface="Cambria" panose="02040503050406030204" pitchFamily="18" charset="0"/>
                <a:ea typeface="Cambria" panose="02040503050406030204" pitchFamily="18" charset="0"/>
              </a:rPr>
              <a:t> January 2020</a:t>
            </a:r>
            <a:r>
              <a:rPr lang="en-US" dirty="0">
                <a:latin typeface="Cambria" panose="02040503050406030204" pitchFamily="18" charset="0"/>
                <a:ea typeface="Cambria" panose="02040503050406030204" pitchFamily="18" charset="0"/>
              </a:rPr>
              <a:t> under </a:t>
            </a:r>
            <a:r>
              <a:rPr lang="en-US" b="1" dirty="0">
                <a:latin typeface="Cambria" panose="02040503050406030204" pitchFamily="18" charset="0"/>
                <a:ea typeface="Cambria" panose="02040503050406030204" pitchFamily="18" charset="0"/>
              </a:rPr>
              <a:t>Sec. 88(1A);</a:t>
            </a:r>
          </a:p>
          <a:p>
            <a:pPr marL="1258888" indent="-628650" algn="just">
              <a:lnSpc>
                <a:spcPct val="100000"/>
              </a:lnSpc>
              <a:spcBef>
                <a:spcPts val="3000"/>
              </a:spcBef>
              <a:tabLst>
                <a:tab pos="404813" algn="l"/>
                <a:tab pos="1258888" algn="l"/>
                <a:tab pos="11369675" algn="l"/>
              </a:tabLst>
            </a:pPr>
            <a:r>
              <a:rPr lang="en-US" dirty="0">
                <a:latin typeface="Cambria" panose="02040503050406030204" pitchFamily="18" charset="0"/>
                <a:ea typeface="Cambria" panose="02040503050406030204" pitchFamily="18" charset="0"/>
              </a:rPr>
              <a:t>(a)	Amounts paid as </a:t>
            </a:r>
            <a:r>
              <a:rPr lang="en-US" u="sng" dirty="0">
                <a:latin typeface="Cambria" panose="02040503050406030204" pitchFamily="18" charset="0"/>
                <a:ea typeface="Cambria" panose="02040503050406030204" pitchFamily="18" charset="0"/>
              </a:rPr>
              <a:t>winnings from lottery, reward, betting or gambling</a:t>
            </a:r>
            <a:r>
              <a:rPr lang="en-US" dirty="0">
                <a:latin typeface="Cambria" panose="02040503050406030204" pitchFamily="18" charset="0"/>
                <a:ea typeface="Cambria" panose="02040503050406030204" pitchFamily="18" charset="0"/>
              </a:rPr>
              <a:t>. (not been a business income)</a:t>
            </a:r>
          </a:p>
          <a:p>
            <a:pPr marL="1258888" indent="-628650" algn="just">
              <a:lnSpc>
                <a:spcPct val="100000"/>
              </a:lnSpc>
              <a:tabLst>
                <a:tab pos="404813" algn="l"/>
                <a:tab pos="1258888" algn="l"/>
                <a:tab pos="11369675" algn="l"/>
              </a:tabLst>
            </a:pPr>
            <a:r>
              <a:rPr lang="en-US" dirty="0">
                <a:latin typeface="Cambria" panose="02040503050406030204" pitchFamily="18" charset="0"/>
                <a:ea typeface="Cambria" panose="02040503050406030204" pitchFamily="18" charset="0"/>
              </a:rPr>
              <a:t>(b) Payments </a:t>
            </a:r>
            <a:r>
              <a:rPr lang="en-US" u="sng" dirty="0">
                <a:latin typeface="Cambria" panose="02040503050406030204" pitchFamily="18" charset="0"/>
                <a:ea typeface="Cambria" panose="02040503050406030204" pitchFamily="18" charset="0"/>
              </a:rPr>
              <a:t>to non-citizen non-resident person</a:t>
            </a:r>
            <a:r>
              <a:rPr lang="en-US" dirty="0">
                <a:latin typeface="Cambria" panose="02040503050406030204" pitchFamily="18" charset="0"/>
                <a:ea typeface="Cambria" panose="02040503050406030204" pitchFamily="18" charset="0"/>
              </a:rPr>
              <a:t> subject to WHT other than payments derived through a SL PE, and</a:t>
            </a:r>
          </a:p>
          <a:p>
            <a:pPr marL="1258888" indent="-628650" algn="just">
              <a:lnSpc>
                <a:spcPct val="100000"/>
              </a:lnSpc>
              <a:tabLst>
                <a:tab pos="404813" algn="l"/>
                <a:tab pos="1258888" algn="l"/>
                <a:tab pos="11369675" algn="l"/>
              </a:tabLst>
            </a:pPr>
            <a:r>
              <a:rPr lang="en-US" dirty="0">
                <a:latin typeface="Cambria" panose="02040503050406030204" pitchFamily="18" charset="0"/>
                <a:ea typeface="Cambria" panose="02040503050406030204" pitchFamily="18" charset="0"/>
              </a:rPr>
              <a:t>(c)	Interest paid to/treated as derived </a:t>
            </a:r>
            <a:r>
              <a:rPr lang="en-US" u="sng" dirty="0">
                <a:latin typeface="Cambria" panose="02040503050406030204" pitchFamily="18" charset="0"/>
                <a:ea typeface="Cambria" panose="02040503050406030204" pitchFamily="18" charset="0"/>
              </a:rPr>
              <a:t>by a SL citizen non-resident individual </a:t>
            </a:r>
            <a:r>
              <a:rPr lang="en-US" dirty="0">
                <a:latin typeface="Cambria" panose="02040503050406030204" pitchFamily="18" charset="0"/>
                <a:ea typeface="Cambria" panose="02040503050406030204" pitchFamily="18" charset="0"/>
              </a:rPr>
              <a:t>excluding the followings;</a:t>
            </a:r>
          </a:p>
          <a:p>
            <a:pPr marL="1708150" indent="-452438" algn="just">
              <a:lnSpc>
                <a:spcPct val="100000"/>
              </a:lnSpc>
              <a:spcBef>
                <a:spcPts val="1200"/>
              </a:spcBef>
              <a:tabLst>
                <a:tab pos="1601788" algn="l"/>
                <a:tab pos="11369675" algn="l"/>
              </a:tabLst>
            </a:pPr>
            <a:r>
              <a:rPr lang="en-US" dirty="0">
                <a:latin typeface="Cambria" panose="02040503050406030204" pitchFamily="18" charset="0"/>
                <a:ea typeface="Cambria" panose="02040503050406030204" pitchFamily="18" charset="0"/>
              </a:rPr>
              <a:t>•	Interest falling within the relief threshold of Rs. 3mn (personal allowance), </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416835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0" y="1380119"/>
            <a:ext cx="11590081" cy="5238454"/>
          </a:xfrm>
        </p:spPr>
        <p:txBody>
          <a:bodyPr>
            <a:noAutofit/>
          </a:bodyPr>
          <a:lstStyle/>
          <a:p>
            <a:pPr marL="1487488" indent="-1487488"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90   –   Payment of tax in instalment </a:t>
            </a:r>
            <a:r>
              <a:rPr lang="en-US" dirty="0">
                <a:latin typeface="Cambria" panose="02040503050406030204" pitchFamily="18" charset="0"/>
                <a:ea typeface="Cambria" panose="02040503050406030204" pitchFamily="18" charset="0"/>
              </a:rPr>
              <a:t>- Amending for clarity. </a:t>
            </a:r>
          </a:p>
          <a:p>
            <a:pPr marL="1487488" indent="-1487488"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93 –   Capital Gain Tax Returns </a:t>
            </a:r>
            <a:r>
              <a:rPr lang="en-US" dirty="0">
                <a:latin typeface="Cambria" panose="02040503050406030204" pitchFamily="18" charset="0"/>
                <a:ea typeface="Cambria" panose="02040503050406030204" pitchFamily="18" charset="0"/>
              </a:rPr>
              <a:t>– Amending mainly to facilitate of filing capital gains monthly returns.</a:t>
            </a:r>
          </a:p>
          <a:p>
            <a:pPr marL="1487488" indent="-1487488"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94  – Return of income not required </a:t>
            </a:r>
            <a:r>
              <a:rPr lang="en-US" dirty="0">
                <a:latin typeface="Cambria" panose="02040503050406030204" pitchFamily="18" charset="0"/>
                <a:ea typeface="Cambria" panose="02040503050406030204" pitchFamily="18" charset="0"/>
              </a:rPr>
              <a:t>– Ament to make filing of tax return for employees' compulsory.</a:t>
            </a:r>
          </a:p>
          <a:p>
            <a:pPr marL="1487488" indent="-1487488"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95   –   Self Assessment</a:t>
            </a:r>
            <a:r>
              <a:rPr lang="en-US" dirty="0">
                <a:latin typeface="Cambria" panose="02040503050406030204" pitchFamily="18" charset="0"/>
                <a:ea typeface="Cambria" panose="02040503050406030204" pitchFamily="18" charset="0"/>
              </a:rPr>
              <a:t> - Amending for clarity.</a:t>
            </a:r>
          </a:p>
          <a:p>
            <a:pPr marL="1487488" indent="-1487488"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Sec103 – TIN </a:t>
            </a:r>
            <a:r>
              <a:rPr lang="en-US" dirty="0">
                <a:latin typeface="Cambria" panose="02040503050406030204" pitchFamily="18" charset="0"/>
                <a:ea typeface="Cambria" panose="02040503050406030204" pitchFamily="18" charset="0"/>
              </a:rPr>
              <a:t>– Amending to make the using of TIN mandatory in all tax related documents.</a:t>
            </a:r>
          </a:p>
          <a:p>
            <a:pPr marL="1487488" indent="-1487488" algn="just">
              <a:lnSpc>
                <a:spcPct val="100000"/>
              </a:lnSpc>
              <a:spcBef>
                <a:spcPts val="1800"/>
              </a:spcBef>
              <a:tabLst>
                <a:tab pos="404813" algn="l"/>
                <a:tab pos="11369675" algn="l"/>
              </a:tabLst>
            </a:pPr>
            <a:r>
              <a:rPr lang="en-US" b="1" dirty="0">
                <a:latin typeface="Cambria" panose="02040503050406030204" pitchFamily="18" charset="0"/>
                <a:ea typeface="Cambria" panose="02040503050406030204" pitchFamily="18" charset="0"/>
              </a:rPr>
              <a:t>Sec 113 – Filing of Tax Returns </a:t>
            </a:r>
            <a:r>
              <a:rPr lang="en-US" dirty="0">
                <a:latin typeface="Cambria" panose="02040503050406030204" pitchFamily="18" charset="0"/>
                <a:ea typeface="Cambria" panose="02040503050406030204" pitchFamily="18" charset="0"/>
              </a:rPr>
              <a:t>– Amending to make mandatory filing of tax returns electronically by Companies. </a:t>
            </a: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332968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86246641-19F2-4A08-9658-880C298658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289559"/>
            <a:ext cx="12192000" cy="5437586"/>
          </a:xfrm>
          <a:prstGeom prst="rect">
            <a:avLst/>
          </a:prstGeom>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84813" y="1487705"/>
            <a:ext cx="11590081" cy="5187381"/>
          </a:xfrm>
        </p:spPr>
        <p:txBody>
          <a:bodyPr>
            <a:noAutofit/>
          </a:bodyPr>
          <a:lstStyle/>
          <a:p>
            <a:pPr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Varying effective dates –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01.04.2018,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01.04.2019,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01.01.2020,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01.04.2020, </a:t>
            </a: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	01.04.2021.</a:t>
            </a:r>
          </a:p>
          <a:p>
            <a:pPr marL="2857500" indent="-2857500" algn="just">
              <a:lnSpc>
                <a:spcPct val="100000"/>
              </a:lnSpc>
              <a:spcBef>
                <a:spcPts val="3600"/>
              </a:spcBef>
              <a:tabLst>
                <a:tab pos="404813" algn="l"/>
                <a:tab pos="11369675" algn="l"/>
              </a:tabLst>
            </a:pPr>
            <a:r>
              <a:rPr lang="en-US" sz="2450" b="1" dirty="0">
                <a:latin typeface="Cambria" panose="02040503050406030204" pitchFamily="18" charset="0"/>
                <a:ea typeface="Cambria" panose="02040503050406030204" pitchFamily="18" charset="0"/>
              </a:rPr>
              <a:t>Legalization</a:t>
            </a:r>
            <a:r>
              <a:rPr lang="en-US" sz="2450" dirty="0">
                <a:latin typeface="Cambria" panose="02040503050406030204" pitchFamily="18" charset="0"/>
                <a:ea typeface="Cambria" panose="02040503050406030204" pitchFamily="18" charset="0"/>
              </a:rPr>
              <a:t> – 	Through the Parliament in near future (after the committee level amendments, if any).</a:t>
            </a:r>
          </a:p>
          <a:p>
            <a:pPr marL="2863850" indent="-28638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Public Objections </a:t>
            </a:r>
            <a:r>
              <a:rPr lang="en-US" sz="2450" dirty="0">
                <a:latin typeface="Cambria" panose="02040503050406030204" pitchFamily="18" charset="0"/>
                <a:ea typeface="Cambria" panose="02040503050406030204" pitchFamily="18" charset="0"/>
              </a:rPr>
              <a:t>– Through Supreme Courts. (Needs to file a case on or before 01</a:t>
            </a:r>
            <a:r>
              <a:rPr lang="en-US" sz="2450" baseline="30000" dirty="0">
                <a:latin typeface="Cambria" panose="02040503050406030204" pitchFamily="18" charset="0"/>
                <a:ea typeface="Cambria" panose="02040503050406030204" pitchFamily="18" charset="0"/>
              </a:rPr>
              <a:t>st</a:t>
            </a:r>
            <a:r>
              <a:rPr lang="en-US" sz="2450" dirty="0">
                <a:latin typeface="Cambria" panose="02040503050406030204" pitchFamily="18" charset="0"/>
                <a:ea typeface="Cambria" panose="02040503050406030204" pitchFamily="18" charset="0"/>
              </a:rPr>
              <a:t> April 2021.</a:t>
            </a:r>
          </a:p>
          <a:p>
            <a:pPr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8070573"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1. Introduction (Contd.)</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840732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380119"/>
            <a:ext cx="11870403" cy="5351761"/>
          </a:xfrm>
        </p:spPr>
        <p:txBody>
          <a:bodyPr>
            <a:noAutofit/>
          </a:bodyPr>
          <a:lstStyle/>
          <a:p>
            <a:pPr marL="1484313" indent="-1484313" algn="just">
              <a:lnSpc>
                <a:spcPct val="100000"/>
              </a:lnSpc>
              <a:spcBef>
                <a:spcPts val="0"/>
              </a:spcBef>
              <a:tabLst>
                <a:tab pos="404813" algn="l"/>
                <a:tab pos="11369675" algn="l"/>
              </a:tabLst>
            </a:pPr>
            <a:r>
              <a:rPr lang="en-US" b="1" dirty="0">
                <a:latin typeface="Cambria" panose="02040503050406030204" pitchFamily="18" charset="0"/>
                <a:ea typeface="Cambria" panose="02040503050406030204" pitchFamily="18" charset="0"/>
              </a:rPr>
              <a:t>Sec 120 – Accounts &amp; Records </a:t>
            </a:r>
            <a:r>
              <a:rPr lang="en-US" dirty="0">
                <a:latin typeface="Cambria" panose="02040503050406030204" pitchFamily="18" charset="0"/>
                <a:ea typeface="Cambria" panose="02040503050406030204" pitchFamily="18" charset="0"/>
              </a:rPr>
              <a:t>– Amending to make mandatory the maintenance of Financial Statements in such a way </a:t>
            </a:r>
            <a:r>
              <a:rPr lang="en-US" u="sng" dirty="0">
                <a:latin typeface="Cambria" panose="02040503050406030204" pitchFamily="18" charset="0"/>
                <a:ea typeface="Cambria" panose="02040503050406030204" pitchFamily="18" charset="0"/>
              </a:rPr>
              <a:t>to identify the taxable income separately</a:t>
            </a:r>
            <a:r>
              <a:rPr lang="en-US" dirty="0">
                <a:latin typeface="Cambria" panose="02040503050406030204" pitchFamily="18" charset="0"/>
                <a:ea typeface="Cambria" panose="02040503050406030204" pitchFamily="18" charset="0"/>
              </a:rPr>
              <a:t> to facilitate of applying different tax rates (w.e.f. 01.04.2021 under </a:t>
            </a:r>
            <a:r>
              <a:rPr lang="en-US" b="1" dirty="0">
                <a:latin typeface="Cambria" panose="02040503050406030204" pitchFamily="18" charset="0"/>
                <a:ea typeface="Cambria" panose="02040503050406030204" pitchFamily="18" charset="0"/>
              </a:rPr>
              <a:t>Sec. 120 (1A). </a:t>
            </a:r>
          </a:p>
          <a:p>
            <a:pPr marL="1484313" indent="-1484313" algn="just">
              <a:lnSpc>
                <a:spcPct val="100000"/>
              </a:lnSpc>
              <a:spcBef>
                <a:spcPts val="600"/>
              </a:spcBef>
              <a:tabLst>
                <a:tab pos="404813" algn="l"/>
                <a:tab pos="11369675" algn="l"/>
              </a:tabLst>
            </a:pPr>
            <a:r>
              <a:rPr lang="en-US" b="1" dirty="0">
                <a:latin typeface="Cambria" panose="02040503050406030204" pitchFamily="18" charset="0"/>
                <a:ea typeface="Cambria" panose="02040503050406030204" pitchFamily="18" charset="0"/>
              </a:rPr>
              <a:t>Sec 126 –  Tax Returns </a:t>
            </a:r>
            <a:r>
              <a:rPr lang="en-US" dirty="0">
                <a:latin typeface="Cambria" panose="02040503050406030204" pitchFamily="18" charset="0"/>
                <a:ea typeface="Cambria" panose="02040503050406030204" pitchFamily="18" charset="0"/>
              </a:rPr>
              <a:t>– This section is amending by stating as to improve the clarity, but the coverage is materially expanding with it.</a:t>
            </a:r>
          </a:p>
          <a:p>
            <a:pPr marL="1431925" algn="just">
              <a:lnSpc>
                <a:spcPct val="100000"/>
              </a:lnSpc>
              <a:spcBef>
                <a:spcPts val="1200"/>
              </a:spcBef>
              <a:tabLst>
                <a:tab pos="404813" algn="l"/>
                <a:tab pos="11369675" algn="l"/>
              </a:tabLst>
            </a:pPr>
            <a:r>
              <a:rPr lang="en-US" b="1" dirty="0">
                <a:latin typeface="Cambria" panose="02040503050406030204" pitchFamily="18" charset="0"/>
                <a:ea typeface="Cambria" panose="02040503050406030204" pitchFamily="18" charset="0"/>
              </a:rPr>
              <a:t>Section 93 </a:t>
            </a:r>
            <a:r>
              <a:rPr lang="en-US" dirty="0">
                <a:latin typeface="Cambria" panose="02040503050406030204" pitchFamily="18" charset="0"/>
                <a:ea typeface="Cambria" panose="02040503050406030204" pitchFamily="18" charset="0"/>
              </a:rPr>
              <a:t>- Subject to Sec. 94 and subject to any instructions by the CG, </a:t>
            </a:r>
            <a:r>
              <a:rPr lang="en-US" u="sng" dirty="0">
                <a:latin typeface="Cambria" panose="02040503050406030204" pitchFamily="18" charset="0"/>
                <a:ea typeface="Cambria" panose="02040503050406030204" pitchFamily="18" charset="0"/>
              </a:rPr>
              <a:t>every person requires to file a return</a:t>
            </a:r>
            <a:r>
              <a:rPr lang="en-US" i="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of income or capital gains.</a:t>
            </a:r>
          </a:p>
          <a:p>
            <a:pPr marL="1708150" indent="-1708150"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Section 126(4) and 126(5) </a:t>
            </a:r>
            <a:r>
              <a:rPr lang="en-US" dirty="0">
                <a:latin typeface="Cambria" panose="02040503050406030204" pitchFamily="18" charset="0"/>
                <a:ea typeface="Cambria" panose="02040503050406030204" pitchFamily="18" charset="0"/>
              </a:rPr>
              <a:t>of the Act reads as follows;</a:t>
            </a:r>
            <a:endParaRPr lang="en-US" b="1" dirty="0">
              <a:latin typeface="Cambria" panose="02040503050406030204" pitchFamily="18" charset="0"/>
              <a:ea typeface="Cambria" panose="02040503050406030204" pitchFamily="18" charset="0"/>
            </a:endParaRPr>
          </a:p>
          <a:p>
            <a:pPr marL="460375" indent="-460375" algn="just">
              <a:lnSpc>
                <a:spcPct val="100000"/>
              </a:lnSpc>
              <a:spcBef>
                <a:spcPts val="0"/>
              </a:spcBef>
              <a:tabLst>
                <a:tab pos="404813" algn="l"/>
                <a:tab pos="11369675" algn="l"/>
              </a:tabLst>
            </a:pPr>
            <a:r>
              <a:rPr lang="en-US" b="1" i="1" dirty="0">
                <a:latin typeface="Cambria" panose="02040503050406030204" pitchFamily="18" charset="0"/>
                <a:ea typeface="Cambria" panose="02040503050406030204" pitchFamily="18" charset="0"/>
              </a:rPr>
              <a:t>(4)</a:t>
            </a:r>
            <a:r>
              <a:rPr lang="en-US" i="1" dirty="0">
                <a:latin typeface="Cambria" panose="02040503050406030204" pitchFamily="18" charset="0"/>
                <a:ea typeface="Cambria" panose="02040503050406030204" pitchFamily="18" charset="0"/>
              </a:rPr>
              <a:t>	A taxpayer or the taxpayer’s duly authorized agent, </a:t>
            </a:r>
            <a:r>
              <a:rPr lang="en-US" i="1" u="sng" dirty="0">
                <a:latin typeface="Cambria" panose="02040503050406030204" pitchFamily="18" charset="0"/>
                <a:ea typeface="Cambria" panose="02040503050406030204" pitchFamily="18" charset="0"/>
              </a:rPr>
              <a:t>shall sign the return</a:t>
            </a:r>
            <a:r>
              <a:rPr lang="en-US" i="1" dirty="0">
                <a:latin typeface="Cambria" panose="02040503050406030204" pitchFamily="18" charset="0"/>
                <a:ea typeface="Cambria" panose="02040503050406030204" pitchFamily="18" charset="0"/>
              </a:rPr>
              <a:t>, </a:t>
            </a:r>
            <a:r>
              <a:rPr lang="en-US" b="1" i="1" u="sng" dirty="0">
                <a:latin typeface="Cambria" panose="02040503050406030204" pitchFamily="18" charset="0"/>
                <a:ea typeface="Cambria" panose="02040503050406030204" pitchFamily="18" charset="0"/>
              </a:rPr>
              <a:t>attesting to its accuracy and completeness</a:t>
            </a:r>
            <a:r>
              <a:rPr lang="en-US" b="1" i="1" dirty="0">
                <a:latin typeface="Cambria" panose="02040503050406030204" pitchFamily="18" charset="0"/>
                <a:ea typeface="Cambria" panose="02040503050406030204" pitchFamily="18" charset="0"/>
              </a:rPr>
              <a:t>.</a:t>
            </a:r>
          </a:p>
          <a:p>
            <a:pPr marL="460375" indent="-460375" algn="just">
              <a:lnSpc>
                <a:spcPct val="100000"/>
              </a:lnSpc>
              <a:spcBef>
                <a:spcPts val="600"/>
              </a:spcBef>
              <a:tabLst>
                <a:tab pos="404813" algn="l"/>
                <a:tab pos="11369675" algn="l"/>
              </a:tabLst>
            </a:pPr>
            <a:r>
              <a:rPr lang="en-US" b="1" i="1" dirty="0">
                <a:latin typeface="Cambria" panose="02040503050406030204" pitchFamily="18" charset="0"/>
                <a:ea typeface="Cambria" panose="02040503050406030204" pitchFamily="18" charset="0"/>
              </a:rPr>
              <a:t>(5)</a:t>
            </a:r>
            <a:r>
              <a:rPr lang="en-US" i="1" dirty="0">
                <a:latin typeface="Cambria" panose="02040503050406030204" pitchFamily="18" charset="0"/>
                <a:ea typeface="Cambria" panose="02040503050406030204" pitchFamily="18" charset="0"/>
              </a:rPr>
              <a:t>	Where a return or part of a return was </a:t>
            </a:r>
            <a:r>
              <a:rPr lang="en-US" b="1" i="1" u="sng" dirty="0">
                <a:latin typeface="Cambria" panose="02040503050406030204" pitchFamily="18" charset="0"/>
                <a:ea typeface="Cambria" panose="02040503050406030204" pitchFamily="18" charset="0"/>
              </a:rPr>
              <a:t>prepared for reward by</a:t>
            </a:r>
            <a:r>
              <a:rPr lang="en-US" i="1" dirty="0">
                <a:latin typeface="Cambria" panose="02040503050406030204" pitchFamily="18" charset="0"/>
                <a:ea typeface="Cambria" panose="02040503050406030204" pitchFamily="18" charset="0"/>
              </a:rPr>
              <a:t> some other person, including by an approved accountant, other than a full-time employee of the taxpayer, that other person </a:t>
            </a:r>
            <a:r>
              <a:rPr lang="en-US" b="1" i="1" u="sng" dirty="0">
                <a:latin typeface="Cambria" panose="02040503050406030204" pitchFamily="18" charset="0"/>
                <a:ea typeface="Cambria" panose="02040503050406030204" pitchFamily="18" charset="0"/>
              </a:rPr>
              <a:t>shall also sign the return</a:t>
            </a:r>
            <a:r>
              <a:rPr lang="en-US" i="1" dirty="0">
                <a:latin typeface="Cambria" panose="02040503050406030204" pitchFamily="18" charset="0"/>
                <a:ea typeface="Cambria" panose="02040503050406030204" pitchFamily="18" charset="0"/>
              </a:rPr>
              <a:t>.</a:t>
            </a:r>
          </a:p>
          <a:p>
            <a:pPr marL="1708150" indent="-1708150" algn="just">
              <a:lnSpc>
                <a:spcPct val="100000"/>
              </a:lnSpc>
              <a:tabLst>
                <a:tab pos="404813" algn="l"/>
                <a:tab pos="11369675" algn="l"/>
              </a:tabLst>
            </a:pPr>
            <a:endParaRPr lang="en-US"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b="1"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30</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 (Sec. 120 &amp; 126)</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951944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881762" cy="5013569"/>
          </a:xfrm>
        </p:spPr>
        <p:txBody>
          <a:bodyPr>
            <a:noAutofit/>
          </a:bodyPr>
          <a:lstStyle/>
          <a:p>
            <a:pPr algn="just">
              <a:lnSpc>
                <a:spcPct val="100000"/>
              </a:lnSpc>
              <a:tabLst>
                <a:tab pos="404813" algn="l"/>
                <a:tab pos="11369675" algn="l"/>
              </a:tabLst>
            </a:pPr>
            <a:r>
              <a:rPr lang="en-US" dirty="0">
                <a:latin typeface="Cambria" panose="02040503050406030204" pitchFamily="18" charset="0"/>
                <a:ea typeface="Cambria" panose="02040503050406030204" pitchFamily="18" charset="0"/>
              </a:rPr>
              <a:t>As per the Section 126(5) of the existing Act, a person who </a:t>
            </a:r>
            <a:r>
              <a:rPr lang="en-US" b="1" u="sng" dirty="0">
                <a:latin typeface="Cambria" panose="02040503050406030204" pitchFamily="18" charset="0"/>
                <a:ea typeface="Cambria" panose="02040503050406030204" pitchFamily="18" charset="0"/>
              </a:rPr>
              <a:t>prepares</a:t>
            </a:r>
            <a:r>
              <a:rPr lang="en-US" u="sng" dirty="0">
                <a:latin typeface="Cambria" panose="02040503050406030204" pitchFamily="18" charset="0"/>
                <a:ea typeface="Cambria" panose="02040503050406030204" pitchFamily="18" charset="0"/>
              </a:rPr>
              <a:t> a tax return for </a:t>
            </a:r>
            <a:r>
              <a:rPr lang="en-US" b="1" u="sng" dirty="0">
                <a:latin typeface="Cambria" panose="02040503050406030204" pitchFamily="18" charset="0"/>
                <a:ea typeface="Cambria" panose="02040503050406030204" pitchFamily="18" charset="0"/>
              </a:rPr>
              <a:t>a reward</a:t>
            </a:r>
            <a:r>
              <a:rPr lang="en-US" dirty="0">
                <a:latin typeface="Cambria" panose="02040503050406030204" pitchFamily="18" charset="0"/>
                <a:ea typeface="Cambria" panose="02040503050406030204" pitchFamily="18" charset="0"/>
              </a:rPr>
              <a:t> also to sign it. </a:t>
            </a:r>
          </a:p>
          <a:p>
            <a:pPr algn="just">
              <a:lnSpc>
                <a:spcPct val="100000"/>
              </a:lnSpc>
              <a:tabLst>
                <a:tab pos="404813" algn="l"/>
                <a:tab pos="11369675" algn="l"/>
              </a:tabLst>
            </a:pPr>
            <a:r>
              <a:rPr lang="en-US" dirty="0">
                <a:latin typeface="Cambria" panose="02040503050406030204" pitchFamily="18" charset="0"/>
                <a:ea typeface="Cambria" panose="02040503050406030204" pitchFamily="18" charset="0"/>
              </a:rPr>
              <a:t>Generally, the professionals are providing professional services for fees and not for rewards. However, a few professionals have </a:t>
            </a:r>
            <a:r>
              <a:rPr lang="en-US" u="sng" dirty="0">
                <a:latin typeface="Cambria" panose="02040503050406030204" pitchFamily="18" charset="0"/>
                <a:ea typeface="Cambria" panose="02040503050406030204" pitchFamily="18" charset="0"/>
              </a:rPr>
              <a:t>signed</a:t>
            </a:r>
            <a:r>
              <a:rPr lang="en-US" dirty="0">
                <a:latin typeface="Cambria" panose="02040503050406030204" pitchFamily="18" charset="0"/>
                <a:ea typeface="Cambria" panose="02040503050406030204" pitchFamily="18" charset="0"/>
              </a:rPr>
              <a:t> during last two years of assessment. </a:t>
            </a:r>
          </a:p>
          <a:p>
            <a:pPr marL="1708150" indent="-1708150" algn="just">
              <a:lnSpc>
                <a:spcPct val="100000"/>
              </a:lnSpc>
              <a:tabLst>
                <a:tab pos="404813" algn="l"/>
                <a:tab pos="11369675" algn="l"/>
              </a:tabLst>
            </a:pPr>
            <a:endParaRPr lang="en-US" dirty="0">
              <a:solidFill>
                <a:srgbClr val="FF0000"/>
              </a:solidFill>
              <a:latin typeface="Cambria" panose="02040503050406030204" pitchFamily="18" charset="0"/>
              <a:ea typeface="Cambria" panose="02040503050406030204" pitchFamily="18" charset="0"/>
            </a:endParaRPr>
          </a:p>
          <a:p>
            <a:pPr marL="341313" indent="-341313" algn="just">
              <a:lnSpc>
                <a:spcPct val="100000"/>
              </a:lnSpc>
              <a:buFont typeface="Arial" panose="020B0604020202020204" pitchFamily="34" charset="0"/>
              <a:buChar char="•"/>
              <a:tabLst>
                <a:tab pos="404813" algn="l"/>
                <a:tab pos="11369675" algn="l"/>
              </a:tabLst>
            </a:pPr>
            <a:r>
              <a:rPr lang="en-US" b="1" dirty="0">
                <a:solidFill>
                  <a:srgbClr val="FF0000"/>
                </a:solidFill>
                <a:latin typeface="Cambria" panose="02040503050406030204" pitchFamily="18" charset="0"/>
                <a:ea typeface="Cambria" panose="02040503050406030204" pitchFamily="18" charset="0"/>
              </a:rPr>
              <a:t>A few professionals may have done so due to; </a:t>
            </a:r>
          </a:p>
          <a:p>
            <a:pPr marL="1423988" indent="-674688" algn="just">
              <a:lnSpc>
                <a:spcPct val="100000"/>
              </a:lnSpc>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a:t>
            </a:r>
            <a:r>
              <a:rPr lang="en-US" dirty="0" err="1">
                <a:solidFill>
                  <a:srgbClr val="FF0000"/>
                </a:solidFill>
                <a:latin typeface="Cambria" panose="02040503050406030204" pitchFamily="18" charset="0"/>
                <a:ea typeface="Cambria" panose="02040503050406030204" pitchFamily="18" charset="0"/>
              </a:rPr>
              <a:t>i</a:t>
            </a:r>
            <a:r>
              <a:rPr lang="en-US" dirty="0">
                <a:solidFill>
                  <a:srgbClr val="FF0000"/>
                </a:solidFill>
                <a:latin typeface="Cambria" panose="02040503050406030204" pitchFamily="18" charset="0"/>
                <a:ea typeface="Cambria" panose="02040503050406030204" pitchFamily="18" charset="0"/>
              </a:rPr>
              <a:t>)	misunderstanding of the law, </a:t>
            </a:r>
          </a:p>
          <a:p>
            <a:pPr marL="1423988" indent="-674688" algn="just">
              <a:lnSpc>
                <a:spcPct val="100000"/>
              </a:lnSpc>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(ii)	though it is not ethical of providing of services for “rewards” by a professional, may have done so, or</a:t>
            </a:r>
          </a:p>
          <a:p>
            <a:pPr marL="1423988" indent="-674688" algn="just">
              <a:lnSpc>
                <a:spcPct val="100000"/>
              </a:lnSpc>
              <a:spcAft>
                <a:spcPts val="1200"/>
              </a:spcAft>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(iii)	any other reason.</a:t>
            </a:r>
          </a:p>
          <a:p>
            <a:pPr marL="1708150" indent="-1708150" algn="just">
              <a:lnSpc>
                <a:spcPct val="100000"/>
              </a:lnSpc>
              <a:tabLst>
                <a:tab pos="404813" algn="l"/>
                <a:tab pos="11369675" algn="l"/>
              </a:tabLst>
            </a:pPr>
            <a:endParaRPr lang="en-US" sz="230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3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31</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(Sec.  126 </a:t>
            </a:r>
            <a:r>
              <a:rPr lang="en-US" sz="2800" b="1" dirty="0" err="1">
                <a:latin typeface="Cambria" panose="02040503050406030204" pitchFamily="18" charset="0"/>
              </a:rPr>
              <a:t>Contd</a:t>
            </a:r>
            <a:r>
              <a:rPr lang="en-US" sz="28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420123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60325"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However, the CG designed the tax returns with the following certification closes </a:t>
            </a:r>
            <a:r>
              <a:rPr lang="en-US" sz="2450" u="sng" dirty="0">
                <a:latin typeface="Cambria" panose="02040503050406030204" pitchFamily="18" charset="0"/>
                <a:ea typeface="Cambria" panose="02040503050406030204" pitchFamily="18" charset="0"/>
              </a:rPr>
              <a:t>having extended coverage</a:t>
            </a:r>
            <a:r>
              <a:rPr lang="en-US" sz="2450" dirty="0">
                <a:latin typeface="Cambria" panose="02040503050406030204" pitchFamily="18" charset="0"/>
                <a:ea typeface="Cambria" panose="02040503050406030204" pitchFamily="18" charset="0"/>
              </a:rPr>
              <a:t> or with the un-specified coverage;</a:t>
            </a:r>
          </a:p>
          <a:p>
            <a:pPr marL="1708150" indent="-1708150" algn="just">
              <a:lnSpc>
                <a:spcPct val="100000"/>
              </a:lnSpc>
              <a:spcBef>
                <a:spcPts val="0"/>
              </a:spcBef>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2018/19 – Declaration as per the Return issued by the CG</a:t>
            </a:r>
            <a:r>
              <a:rPr lang="en-US" sz="2450" dirty="0">
                <a:latin typeface="Cambria" panose="02040503050406030204" pitchFamily="18" charset="0"/>
                <a:ea typeface="Cambria" panose="02040503050406030204" pitchFamily="18" charset="0"/>
              </a:rPr>
              <a:t>;</a:t>
            </a:r>
          </a:p>
          <a:p>
            <a:pPr marL="1708150" indent="-1708150" algn="just">
              <a:lnSpc>
                <a:spcPct val="100000"/>
              </a:lnSpc>
              <a:tabLst>
                <a:tab pos="404813" algn="l"/>
                <a:tab pos="11369675" algn="l"/>
              </a:tabLst>
            </a:pPr>
            <a:r>
              <a:rPr lang="en-US" sz="2450" dirty="0">
                <a:highlight>
                  <a:srgbClr val="00FF00"/>
                </a:highlight>
                <a:latin typeface="Cambria" panose="02040503050406030204" pitchFamily="18" charset="0"/>
                <a:ea typeface="Cambria" panose="02040503050406030204" pitchFamily="18" charset="0"/>
              </a:rPr>
              <a:t>Annexure 01</a:t>
            </a:r>
            <a:endParaRPr lang="en-US" sz="2450" dirty="0">
              <a:latin typeface="Cambria" panose="02040503050406030204" pitchFamily="18" charset="0"/>
              <a:ea typeface="Cambria" panose="02040503050406030204" pitchFamily="18" charset="0"/>
            </a:endParaRPr>
          </a:p>
          <a:p>
            <a:pPr marL="1708150" indent="-1708150" algn="just">
              <a:lnSpc>
                <a:spcPct val="100000"/>
              </a:lnSpc>
              <a:spcBef>
                <a:spcPts val="0"/>
              </a:spcBef>
              <a:tabLst>
                <a:tab pos="404813" algn="l"/>
                <a:tab pos="11369675" algn="l"/>
              </a:tabLst>
            </a:pPr>
            <a:endParaRPr lang="en-US" sz="2450" dirty="0">
              <a:latin typeface="Cambria" panose="02040503050406030204" pitchFamily="18" charset="0"/>
              <a:ea typeface="Cambria" panose="02040503050406030204" pitchFamily="18" charset="0"/>
            </a:endParaRPr>
          </a:p>
          <a:p>
            <a:pPr marL="60325" indent="-60325"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Presume that the word “I” given in the statement means </a:t>
            </a:r>
            <a:r>
              <a:rPr lang="en-US" sz="2450" u="sng" dirty="0">
                <a:latin typeface="Cambria" panose="02040503050406030204" pitchFamily="18" charset="0"/>
                <a:ea typeface="Cambria" panose="02040503050406030204" pitchFamily="18" charset="0"/>
              </a:rPr>
              <a:t>the taxpayer or his Agent</a:t>
            </a:r>
            <a:r>
              <a:rPr lang="en-US" sz="2450" dirty="0">
                <a:latin typeface="Cambria" panose="02040503050406030204" pitchFamily="18" charset="0"/>
                <a:ea typeface="Cambria" panose="02040503050406030204" pitchFamily="18" charset="0"/>
              </a:rPr>
              <a:t> who should mandatorily sign Part “B”.</a:t>
            </a:r>
          </a:p>
          <a:p>
            <a:pPr marL="1708150" indent="-1708150" algn="just">
              <a:lnSpc>
                <a:spcPct val="100000"/>
              </a:lnSpc>
              <a:spcBef>
                <a:spcPts val="0"/>
              </a:spcBef>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r>
              <a:rPr lang="en-US" sz="2450" b="1" dirty="0">
                <a:latin typeface="Cambria" panose="02040503050406030204" pitchFamily="18" charset="0"/>
                <a:ea typeface="Cambria" panose="02040503050406030204" pitchFamily="18" charset="0"/>
              </a:rPr>
              <a:t>2019/20 – Declaration as per the Return issued by the CG;</a:t>
            </a:r>
          </a:p>
          <a:p>
            <a:pPr marL="1708150" indent="-1708150" algn="just">
              <a:lnSpc>
                <a:spcPct val="100000"/>
              </a:lnSpc>
              <a:tabLst>
                <a:tab pos="404813" algn="l"/>
                <a:tab pos="11369675" algn="l"/>
              </a:tabLst>
            </a:pPr>
            <a:r>
              <a:rPr lang="en-US" sz="2450" dirty="0">
                <a:highlight>
                  <a:srgbClr val="00FF00"/>
                </a:highlight>
                <a:latin typeface="Cambria" panose="02040503050406030204" pitchFamily="18" charset="0"/>
                <a:ea typeface="Cambria" panose="02040503050406030204" pitchFamily="18" charset="0"/>
              </a:rPr>
              <a:t>Annexure 02</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b="1"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(Sec.  126 </a:t>
            </a:r>
            <a:r>
              <a:rPr lang="en-US" sz="2800" b="1" dirty="0" err="1">
                <a:latin typeface="Cambria" panose="02040503050406030204" pitchFamily="18" charset="0"/>
              </a:rPr>
              <a:t>Contd</a:t>
            </a:r>
            <a:r>
              <a:rPr lang="en-US" sz="28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427246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b="1"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9" name="TextBox 8">
            <a:extLst>
              <a:ext uri="{FF2B5EF4-FFF2-40B4-BE49-F238E27FC236}">
                <a16:creationId xmlns:a16="http://schemas.microsoft.com/office/drawing/2014/main" id="{77D990D4-CA59-4163-A635-77C958ABEC17}"/>
              </a:ext>
            </a:extLst>
          </p:cNvPr>
          <p:cNvSpPr txBox="1"/>
          <p:nvPr/>
        </p:nvSpPr>
        <p:spPr>
          <a:xfrm>
            <a:off x="9429969" y="1768636"/>
            <a:ext cx="2417258" cy="1015663"/>
          </a:xfrm>
          <a:prstGeom prst="rect">
            <a:avLst/>
          </a:prstGeom>
          <a:noFill/>
        </p:spPr>
        <p:txBody>
          <a:bodyPr wrap="square" rtlCol="0">
            <a:spAutoFit/>
          </a:bodyPr>
          <a:lstStyle/>
          <a:p>
            <a:r>
              <a:rPr lang="en-US" sz="2000" b="1" dirty="0">
                <a:highlight>
                  <a:srgbClr val="00FF00"/>
                </a:highlight>
                <a:latin typeface="Cambria" panose="02040503050406030204" pitchFamily="18" charset="0"/>
                <a:ea typeface="Cambria" panose="02040503050406030204" pitchFamily="18" charset="0"/>
              </a:rPr>
              <a:t>Annexure 01 – 2018/19</a:t>
            </a:r>
          </a:p>
          <a:p>
            <a:r>
              <a:rPr lang="en-US" sz="2000" b="1" dirty="0">
                <a:latin typeface="Cambria" panose="02040503050406030204" pitchFamily="18" charset="0"/>
              </a:rPr>
              <a:t>(Sec.  126 </a:t>
            </a:r>
            <a:r>
              <a:rPr lang="en-US" sz="2000" b="1" dirty="0" err="1">
                <a:latin typeface="Cambria" panose="02040503050406030204" pitchFamily="18" charset="0"/>
              </a:rPr>
              <a:t>Contd</a:t>
            </a:r>
            <a:r>
              <a:rPr lang="en-US" sz="2000" b="1" dirty="0">
                <a:latin typeface="Cambria" panose="02040503050406030204" pitchFamily="18" charset="0"/>
              </a:rPr>
              <a:t>…)</a:t>
            </a:r>
            <a:endParaRPr lang="en-US" sz="2000" b="1" dirty="0">
              <a:highlight>
                <a:srgbClr val="00FF00"/>
              </a:highlight>
              <a:latin typeface="Cambria" panose="02040503050406030204" pitchFamily="18" charset="0"/>
              <a:ea typeface="Cambria" panose="02040503050406030204" pitchFamily="18" charset="0"/>
            </a:endParaRPr>
          </a:p>
        </p:txBody>
      </p:sp>
      <p:pic>
        <p:nvPicPr>
          <p:cNvPr id="6" name="Picture 5" descr="Table&#10;&#10;Description automatically generated">
            <a:extLst>
              <a:ext uri="{FF2B5EF4-FFF2-40B4-BE49-F238E27FC236}">
                <a16:creationId xmlns:a16="http://schemas.microsoft.com/office/drawing/2014/main" id="{4C3D6DC4-34F6-4478-9B43-D7851452174A}"/>
              </a:ext>
            </a:extLst>
          </p:cNvPr>
          <p:cNvPicPr>
            <a:picLocks noChangeAspect="1"/>
          </p:cNvPicPr>
          <p:nvPr/>
        </p:nvPicPr>
        <p:blipFill rotWithShape="1">
          <a:blip r:embed="rId3">
            <a:extLst>
              <a:ext uri="{28A0092B-C50C-407E-A947-70E740481C1C}">
                <a14:useLocalDpi xmlns:a14="http://schemas.microsoft.com/office/drawing/2010/main" val="0"/>
              </a:ext>
            </a:extLst>
          </a:blip>
          <a:srcRect r="5236"/>
          <a:stretch/>
        </p:blipFill>
        <p:spPr>
          <a:xfrm>
            <a:off x="0" y="-202702"/>
            <a:ext cx="8610600" cy="7060701"/>
          </a:xfrm>
          <a:prstGeom prst="rect">
            <a:avLst/>
          </a:prstGeom>
        </p:spPr>
      </p:pic>
    </p:spTree>
    <p:extLst>
      <p:ext uri="{BB962C8B-B14F-4D97-AF65-F5344CB8AC3E}">
        <p14:creationId xmlns:p14="http://schemas.microsoft.com/office/powerpoint/2010/main" val="307040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596528"/>
            <a:ext cx="11590081" cy="5238454"/>
          </a:xfrm>
        </p:spPr>
        <p:txBody>
          <a:bodyPr>
            <a:noAutofit/>
          </a:bodyPr>
          <a:lstStyle/>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b="1"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9" name="TextBox 8">
            <a:extLst>
              <a:ext uri="{FF2B5EF4-FFF2-40B4-BE49-F238E27FC236}">
                <a16:creationId xmlns:a16="http://schemas.microsoft.com/office/drawing/2014/main" id="{77D990D4-CA59-4163-A635-77C958ABEC17}"/>
              </a:ext>
            </a:extLst>
          </p:cNvPr>
          <p:cNvSpPr txBox="1"/>
          <p:nvPr/>
        </p:nvSpPr>
        <p:spPr>
          <a:xfrm>
            <a:off x="9429969" y="1768636"/>
            <a:ext cx="2417258" cy="1015663"/>
          </a:xfrm>
          <a:prstGeom prst="rect">
            <a:avLst/>
          </a:prstGeom>
          <a:noFill/>
        </p:spPr>
        <p:txBody>
          <a:bodyPr wrap="square" rtlCol="0">
            <a:spAutoFit/>
          </a:bodyPr>
          <a:lstStyle/>
          <a:p>
            <a:r>
              <a:rPr lang="en-US" sz="2000" b="1" dirty="0">
                <a:highlight>
                  <a:srgbClr val="00FF00"/>
                </a:highlight>
                <a:latin typeface="Cambria" panose="02040503050406030204" pitchFamily="18" charset="0"/>
                <a:ea typeface="Cambria" panose="02040503050406030204" pitchFamily="18" charset="0"/>
              </a:rPr>
              <a:t>Annexure 02 – 2019/20</a:t>
            </a:r>
          </a:p>
          <a:p>
            <a:r>
              <a:rPr lang="en-US" sz="2000" b="1" dirty="0">
                <a:latin typeface="Cambria" panose="02040503050406030204" pitchFamily="18" charset="0"/>
              </a:rPr>
              <a:t>(Sec.  126 </a:t>
            </a:r>
            <a:r>
              <a:rPr lang="en-US" sz="2000" b="1" dirty="0" err="1">
                <a:latin typeface="Cambria" panose="02040503050406030204" pitchFamily="18" charset="0"/>
              </a:rPr>
              <a:t>Contd</a:t>
            </a:r>
            <a:r>
              <a:rPr lang="en-US" sz="2000" b="1" dirty="0">
                <a:latin typeface="Cambria" panose="02040503050406030204" pitchFamily="18" charset="0"/>
              </a:rPr>
              <a:t>…)</a:t>
            </a:r>
            <a:endParaRPr lang="en-US" sz="2000" b="1" dirty="0">
              <a:highlight>
                <a:srgbClr val="00FF00"/>
              </a:highlight>
              <a:latin typeface="Cambria" panose="02040503050406030204" pitchFamily="18" charset="0"/>
              <a:ea typeface="Cambria" panose="02040503050406030204" pitchFamily="18" charset="0"/>
            </a:endParaRPr>
          </a:p>
        </p:txBody>
      </p:sp>
      <p:pic>
        <p:nvPicPr>
          <p:cNvPr id="14" name="Picture 13" descr="Diagram&#10;&#10;Description automatically generated">
            <a:extLst>
              <a:ext uri="{FF2B5EF4-FFF2-40B4-BE49-F238E27FC236}">
                <a16:creationId xmlns:a16="http://schemas.microsoft.com/office/drawing/2014/main" id="{21E9C112-4AB6-4879-9815-3A5B904B9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645"/>
            <a:ext cx="8762430" cy="6993627"/>
          </a:xfrm>
          <a:prstGeom prst="rect">
            <a:avLst/>
          </a:prstGeom>
        </p:spPr>
      </p:pic>
    </p:spTree>
    <p:extLst>
      <p:ext uri="{BB962C8B-B14F-4D97-AF65-F5344CB8AC3E}">
        <p14:creationId xmlns:p14="http://schemas.microsoft.com/office/powerpoint/2010/main" val="1497089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462320"/>
            <a:ext cx="11590081" cy="5205417"/>
          </a:xfrm>
        </p:spPr>
        <p:txBody>
          <a:bodyPr>
            <a:noAutofit/>
          </a:bodyPr>
          <a:lstStyle/>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The Bill proposed to amend Act to read as follows;</a:t>
            </a:r>
          </a:p>
          <a:p>
            <a:pPr algn="just">
              <a:lnSpc>
                <a:spcPct val="100000"/>
              </a:lnSpc>
              <a:tabLst>
                <a:tab pos="404813" algn="l"/>
                <a:tab pos="11369675" algn="l"/>
              </a:tabLst>
            </a:pPr>
            <a:r>
              <a:rPr lang="en-US" sz="2800" b="1" i="1" dirty="0">
                <a:latin typeface="Cambria" panose="02040503050406030204" pitchFamily="18" charset="0"/>
                <a:ea typeface="Cambria" panose="02040503050406030204" pitchFamily="18" charset="0"/>
              </a:rPr>
              <a:t>126(5)</a:t>
            </a:r>
            <a:r>
              <a:rPr lang="en-US" sz="2800" i="1" dirty="0">
                <a:latin typeface="Cambria" panose="02040503050406030204" pitchFamily="18" charset="0"/>
                <a:ea typeface="Cambria" panose="02040503050406030204" pitchFamily="18" charset="0"/>
              </a:rPr>
              <a:t>Where a return or part of a return was </a:t>
            </a:r>
            <a:r>
              <a:rPr lang="en-US" sz="2800" b="1" i="1" u="sng" dirty="0">
                <a:latin typeface="Cambria" panose="02040503050406030204" pitchFamily="18" charset="0"/>
                <a:ea typeface="Cambria" panose="02040503050406030204" pitchFamily="18" charset="0"/>
              </a:rPr>
              <a:t>prepared, </a:t>
            </a:r>
            <a:r>
              <a:rPr lang="en-US" sz="2800" b="1" i="1" u="sng" dirty="0">
                <a:solidFill>
                  <a:srgbClr val="FF0000"/>
                </a:solidFill>
                <a:latin typeface="Cambria" panose="02040503050406030204" pitchFamily="18" charset="0"/>
                <a:ea typeface="Cambria" panose="02040503050406030204" pitchFamily="18" charset="0"/>
              </a:rPr>
              <a:t>filled or assisted to prepare or fill</a:t>
            </a:r>
            <a:r>
              <a:rPr lang="en-US" sz="2800" b="1" i="1" u="sng" dirty="0">
                <a:latin typeface="Cambria" panose="02040503050406030204" pitchFamily="18" charset="0"/>
                <a:ea typeface="Cambria" panose="02040503050406030204" pitchFamily="18" charset="0"/>
              </a:rPr>
              <a:t> for a </a:t>
            </a:r>
            <a:r>
              <a:rPr lang="en-US" sz="2800" b="1" i="1" u="sng" dirty="0">
                <a:solidFill>
                  <a:srgbClr val="FF0000"/>
                </a:solidFill>
                <a:latin typeface="Cambria" panose="02040503050406030204" pitchFamily="18" charset="0"/>
                <a:ea typeface="Cambria" panose="02040503050406030204" pitchFamily="18" charset="0"/>
              </a:rPr>
              <a:t>payment</a:t>
            </a:r>
            <a:r>
              <a:rPr lang="en-US" sz="2800" b="1" i="1" dirty="0">
                <a:latin typeface="Cambria" panose="02040503050406030204" pitchFamily="18" charset="0"/>
                <a:ea typeface="Cambria" panose="02040503050406030204" pitchFamily="18" charset="0"/>
              </a:rPr>
              <a:t> </a:t>
            </a:r>
            <a:r>
              <a:rPr lang="en-US" sz="2800" i="1" strike="sngStrike" dirty="0">
                <a:latin typeface="Cambria" panose="02040503050406030204" pitchFamily="18" charset="0"/>
                <a:ea typeface="Cambria" panose="02040503050406030204" pitchFamily="18" charset="0"/>
              </a:rPr>
              <a:t>reward</a:t>
            </a:r>
            <a:r>
              <a:rPr lang="en-US" sz="2800" i="1" dirty="0">
                <a:latin typeface="Cambria" panose="02040503050406030204" pitchFamily="18" charset="0"/>
                <a:ea typeface="Cambria" panose="02040503050406030204" pitchFamily="18" charset="0"/>
              </a:rPr>
              <a:t> by some other person, including by an approved accountant, other than a full-time employee of the taxpayer, that other person </a:t>
            </a:r>
            <a:r>
              <a:rPr lang="en-US" sz="2800" b="1" i="1" u="sng" dirty="0">
                <a:latin typeface="Cambria" panose="02040503050406030204" pitchFamily="18" charset="0"/>
                <a:ea typeface="Cambria" panose="02040503050406030204" pitchFamily="18" charset="0"/>
              </a:rPr>
              <a:t>shall also sign the return</a:t>
            </a:r>
            <a:r>
              <a:rPr lang="en-US" sz="2800" i="1" dirty="0">
                <a:latin typeface="Cambria" panose="02040503050406030204" pitchFamily="18" charset="0"/>
                <a:ea typeface="Cambria" panose="02040503050406030204" pitchFamily="18" charset="0"/>
              </a:rPr>
              <a:t>.</a:t>
            </a:r>
            <a:endParaRPr lang="en-US" sz="2450" dirty="0">
              <a:latin typeface="Cambria" panose="02040503050406030204" pitchFamily="18" charset="0"/>
              <a:ea typeface="Cambria" panose="02040503050406030204" pitchFamily="18" charset="0"/>
            </a:endParaRPr>
          </a:p>
          <a:p>
            <a:pPr marL="404813" indent="-404813" algn="just">
              <a:lnSpc>
                <a:spcPct val="100000"/>
              </a:lnSpc>
              <a:tabLst>
                <a:tab pos="404813" algn="l"/>
                <a:tab pos="11369675" algn="l"/>
              </a:tabLst>
            </a:pPr>
            <a:r>
              <a:rPr lang="en-US" sz="2450" dirty="0">
                <a:solidFill>
                  <a:srgbClr val="FF0000"/>
                </a:solidFill>
                <a:latin typeface="Cambria" panose="02040503050406030204" pitchFamily="18" charset="0"/>
                <a:ea typeface="Cambria" panose="02040503050406030204" pitchFamily="18" charset="0"/>
              </a:rPr>
              <a:t>•</a:t>
            </a:r>
            <a:r>
              <a:rPr lang="en-US" sz="2450" dirty="0">
                <a:latin typeface="Cambria" panose="02040503050406030204" pitchFamily="18" charset="0"/>
                <a:ea typeface="Cambria" panose="02040503050406030204" pitchFamily="18" charset="0"/>
              </a:rPr>
              <a:t>	</a:t>
            </a:r>
            <a:r>
              <a:rPr lang="en-US" sz="2450" dirty="0">
                <a:solidFill>
                  <a:srgbClr val="FF0000"/>
                </a:solidFill>
                <a:latin typeface="Cambria" panose="02040503050406030204" pitchFamily="18" charset="0"/>
                <a:ea typeface="Cambria" panose="02040503050406030204" pitchFamily="18" charset="0"/>
              </a:rPr>
              <a:t>The requirement of taking responsibility on an </a:t>
            </a:r>
            <a:r>
              <a:rPr lang="en-US" sz="2450" u="sng" dirty="0">
                <a:solidFill>
                  <a:srgbClr val="FF0000"/>
                </a:solidFill>
                <a:latin typeface="Cambria" panose="02040503050406030204" pitchFamily="18" charset="0"/>
                <a:ea typeface="Cambria" panose="02040503050406030204" pitchFamily="18" charset="0"/>
              </a:rPr>
              <a:t>unknown</a:t>
            </a:r>
            <a:r>
              <a:rPr lang="en-US" sz="2450" dirty="0">
                <a:solidFill>
                  <a:srgbClr val="FF0000"/>
                </a:solidFill>
                <a:latin typeface="Cambria" panose="02040503050406030204" pitchFamily="18" charset="0"/>
                <a:ea typeface="Cambria" panose="02040503050406030204" pitchFamily="18" charset="0"/>
              </a:rPr>
              <a:t> and </a:t>
            </a:r>
            <a:r>
              <a:rPr lang="en-US" sz="2450" u="sng" dirty="0">
                <a:solidFill>
                  <a:srgbClr val="FF0000"/>
                </a:solidFill>
                <a:latin typeface="Cambria" panose="02040503050406030204" pitchFamily="18" charset="0"/>
                <a:ea typeface="Cambria" panose="02040503050406030204" pitchFamily="18" charset="0"/>
              </a:rPr>
              <a:t>unverified</a:t>
            </a:r>
            <a:r>
              <a:rPr lang="en-US" sz="2450" dirty="0">
                <a:solidFill>
                  <a:srgbClr val="FF0000"/>
                </a:solidFill>
                <a:latin typeface="Cambria" panose="02040503050406030204" pitchFamily="18" charset="0"/>
                <a:ea typeface="Cambria" panose="02040503050406030204" pitchFamily="18" charset="0"/>
              </a:rPr>
              <a:t> information providing by a taxpayer is </a:t>
            </a:r>
            <a:r>
              <a:rPr lang="en-US" sz="2450" u="sng" dirty="0">
                <a:solidFill>
                  <a:srgbClr val="FF0000"/>
                </a:solidFill>
                <a:latin typeface="Cambria" panose="02040503050406030204" pitchFamily="18" charset="0"/>
                <a:ea typeface="Cambria" panose="02040503050406030204" pitchFamily="18" charset="0"/>
              </a:rPr>
              <a:t>not fair</a:t>
            </a:r>
            <a:r>
              <a:rPr lang="en-US" sz="2450" dirty="0">
                <a:solidFill>
                  <a:srgbClr val="FF0000"/>
                </a:solidFill>
                <a:latin typeface="Cambria" panose="02040503050406030204" pitchFamily="18" charset="0"/>
                <a:ea typeface="Cambria" panose="02040503050406030204" pitchFamily="18" charset="0"/>
              </a:rPr>
              <a:t> and </a:t>
            </a:r>
            <a:r>
              <a:rPr lang="en-US" sz="2450" u="sng" dirty="0">
                <a:solidFill>
                  <a:srgbClr val="FF0000"/>
                </a:solidFill>
                <a:latin typeface="Cambria" panose="02040503050406030204" pitchFamily="18" charset="0"/>
                <a:ea typeface="Cambria" panose="02040503050406030204" pitchFamily="18" charset="0"/>
              </a:rPr>
              <a:t>not in line with the Constitution </a:t>
            </a:r>
            <a:r>
              <a:rPr lang="en-US" sz="2450" dirty="0">
                <a:solidFill>
                  <a:srgbClr val="FF0000"/>
                </a:solidFill>
                <a:latin typeface="Cambria" panose="02040503050406030204" pitchFamily="18" charset="0"/>
                <a:ea typeface="Cambria" panose="02040503050406030204" pitchFamily="18" charset="0"/>
              </a:rPr>
              <a:t>of the country. Further, the information provider (i.e. employee) is released.</a:t>
            </a:r>
          </a:p>
          <a:p>
            <a:pPr marL="465138" indent="-465138" algn="just">
              <a:lnSpc>
                <a:spcPct val="100000"/>
              </a:lnSpc>
              <a:tabLst>
                <a:tab pos="465138" algn="l"/>
                <a:tab pos="11369675" algn="l"/>
              </a:tabLst>
            </a:pPr>
            <a:r>
              <a:rPr lang="en-US" sz="2450" dirty="0">
                <a:solidFill>
                  <a:srgbClr val="FF0000"/>
                </a:solidFill>
                <a:latin typeface="Cambria" panose="02040503050406030204" pitchFamily="18" charset="0"/>
                <a:ea typeface="Cambria" panose="02040503050406030204" pitchFamily="18" charset="0"/>
              </a:rPr>
              <a:t>•	Further, the </a:t>
            </a:r>
            <a:r>
              <a:rPr lang="en-US" sz="2450" u="sng" dirty="0">
                <a:solidFill>
                  <a:srgbClr val="FF0000"/>
                </a:solidFill>
                <a:latin typeface="Cambria" panose="02040503050406030204" pitchFamily="18" charset="0"/>
                <a:ea typeface="Cambria" panose="02040503050406030204" pitchFamily="18" charset="0"/>
              </a:rPr>
              <a:t>taxpayer is paying fees</a:t>
            </a:r>
            <a:r>
              <a:rPr lang="en-US" sz="2450" dirty="0">
                <a:solidFill>
                  <a:srgbClr val="FF0000"/>
                </a:solidFill>
                <a:latin typeface="Cambria" panose="02040503050406030204" pitchFamily="18" charset="0"/>
                <a:ea typeface="Cambria" panose="02040503050406030204" pitchFamily="18" charset="0"/>
              </a:rPr>
              <a:t> for advising, computing and/or filling the return with the figures provided by him and </a:t>
            </a:r>
            <a:r>
              <a:rPr lang="en-US" sz="2450" u="sng" dirty="0">
                <a:solidFill>
                  <a:srgbClr val="FF0000"/>
                </a:solidFill>
                <a:latin typeface="Cambria" panose="02040503050406030204" pitchFamily="18" charset="0"/>
                <a:ea typeface="Cambria" panose="02040503050406030204" pitchFamily="18" charset="0"/>
              </a:rPr>
              <a:t>not to verify the correctness</a:t>
            </a:r>
            <a:r>
              <a:rPr lang="en-US" sz="2450" dirty="0">
                <a:solidFill>
                  <a:srgbClr val="FF0000"/>
                </a:solidFill>
                <a:latin typeface="Cambria" panose="02040503050406030204" pitchFamily="18" charset="0"/>
                <a:ea typeface="Cambria" panose="02040503050406030204" pitchFamily="18" charset="0"/>
              </a:rPr>
              <a:t> of the information so provided and hence, if the Government requires the professional to verify the correctness of the information, needs to pay for it to the professional.</a:t>
            </a:r>
          </a:p>
          <a:p>
            <a:pPr marL="1708150" indent="-1708150" algn="just">
              <a:lnSpc>
                <a:spcPct val="100000"/>
              </a:lnSpc>
              <a:tabLst>
                <a:tab pos="404813" algn="l"/>
                <a:tab pos="11369675" algn="l"/>
              </a:tabLst>
            </a:pPr>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(Sec.  126 </a:t>
            </a:r>
            <a:r>
              <a:rPr lang="en-US" sz="2800" b="1" dirty="0" err="1">
                <a:latin typeface="Cambria" panose="02040503050406030204" pitchFamily="18" charset="0"/>
              </a:rPr>
              <a:t>Contd</a:t>
            </a:r>
            <a:r>
              <a:rPr lang="en-US" sz="28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759062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067" y="1462320"/>
            <a:ext cx="11590081" cy="5205417"/>
          </a:xfrm>
        </p:spPr>
        <p:txBody>
          <a:bodyPr>
            <a:noAutofit/>
          </a:bodyPr>
          <a:lstStyle/>
          <a:p>
            <a:pPr algn="just">
              <a:lnSpc>
                <a:spcPct val="100000"/>
              </a:lnSpc>
              <a:tabLst>
                <a:tab pos="404813" algn="l"/>
                <a:tab pos="11369675" algn="l"/>
              </a:tabLst>
            </a:pPr>
            <a:r>
              <a:rPr lang="en-US" sz="2800" dirty="0">
                <a:latin typeface="Cambria" panose="02040503050406030204" pitchFamily="18" charset="0"/>
                <a:ea typeface="Cambria" panose="02040503050406030204" pitchFamily="18" charset="0"/>
              </a:rPr>
              <a:t>The appellants of the Fundamental Right (F/R) cases filed against the Bill expect amendments to be read as follows;</a:t>
            </a:r>
          </a:p>
          <a:p>
            <a:pPr algn="just">
              <a:lnSpc>
                <a:spcPct val="100000"/>
              </a:lnSpc>
              <a:tabLst>
                <a:tab pos="404813" algn="l"/>
                <a:tab pos="11369675" algn="l"/>
              </a:tabLst>
            </a:pPr>
            <a:r>
              <a:rPr lang="en-US" sz="2800" b="1" i="1" dirty="0">
                <a:latin typeface="Cambria" panose="02040503050406030204" pitchFamily="18" charset="0"/>
                <a:ea typeface="Cambria" panose="02040503050406030204" pitchFamily="18" charset="0"/>
              </a:rPr>
              <a:t>126(5)</a:t>
            </a:r>
            <a:r>
              <a:rPr lang="en-US" sz="2800" i="1" dirty="0">
                <a:latin typeface="Cambria" panose="02040503050406030204" pitchFamily="18" charset="0"/>
                <a:ea typeface="Cambria" panose="02040503050406030204" pitchFamily="18" charset="0"/>
              </a:rPr>
              <a:t>Where a return or part of a return was </a:t>
            </a:r>
            <a:r>
              <a:rPr lang="en-US" sz="2800" b="1" i="1" u="sng" dirty="0">
                <a:latin typeface="Cambria" panose="02040503050406030204" pitchFamily="18" charset="0"/>
                <a:ea typeface="Cambria" panose="02040503050406030204" pitchFamily="18" charset="0"/>
              </a:rPr>
              <a:t>prepared </a:t>
            </a:r>
            <a:r>
              <a:rPr lang="en-US" sz="2800" i="1" u="sng" dirty="0">
                <a:latin typeface="Cambria" panose="02040503050406030204" pitchFamily="18" charset="0"/>
                <a:ea typeface="Cambria" panose="02040503050406030204" pitchFamily="18" charset="0"/>
              </a:rPr>
              <a:t>for a </a:t>
            </a:r>
            <a:r>
              <a:rPr lang="en-US" sz="2800" b="1" i="1" u="sng" dirty="0">
                <a:solidFill>
                  <a:srgbClr val="FF0000"/>
                </a:solidFill>
                <a:latin typeface="Cambria" panose="02040503050406030204" pitchFamily="18" charset="0"/>
                <a:ea typeface="Cambria" panose="02040503050406030204" pitchFamily="18" charset="0"/>
              </a:rPr>
              <a:t>payment</a:t>
            </a:r>
            <a:r>
              <a:rPr lang="en-US" sz="2800" i="1" dirty="0">
                <a:latin typeface="Cambria" panose="02040503050406030204" pitchFamily="18" charset="0"/>
                <a:ea typeface="Cambria" panose="02040503050406030204" pitchFamily="18" charset="0"/>
              </a:rPr>
              <a:t> </a:t>
            </a:r>
            <a:r>
              <a:rPr lang="en-US" sz="2800" i="1" strike="sngStrike" dirty="0">
                <a:latin typeface="Cambria" panose="02040503050406030204" pitchFamily="18" charset="0"/>
                <a:ea typeface="Cambria" panose="02040503050406030204" pitchFamily="18" charset="0"/>
              </a:rPr>
              <a:t>reward</a:t>
            </a:r>
            <a:r>
              <a:rPr lang="en-US" sz="2800" i="1" dirty="0">
                <a:latin typeface="Cambria" panose="02040503050406030204" pitchFamily="18" charset="0"/>
                <a:ea typeface="Cambria" panose="02040503050406030204" pitchFamily="18" charset="0"/>
              </a:rPr>
              <a:t> by any other person, including by an approved accountant, such person </a:t>
            </a:r>
            <a:r>
              <a:rPr lang="en-US" sz="2800" b="1" i="1" dirty="0">
                <a:latin typeface="Cambria" panose="02040503050406030204" pitchFamily="18" charset="0"/>
                <a:ea typeface="Cambria" panose="02040503050406030204" pitchFamily="18" charset="0"/>
              </a:rPr>
              <a:t>shall certify </a:t>
            </a:r>
            <a:r>
              <a:rPr lang="en-US" sz="2800" b="1" i="1" u="sng" dirty="0">
                <a:latin typeface="Cambria" panose="02040503050406030204" pitchFamily="18" charset="0"/>
                <a:ea typeface="Cambria" panose="02040503050406030204" pitchFamily="18" charset="0"/>
              </a:rPr>
              <a:t>separately</a:t>
            </a:r>
            <a:r>
              <a:rPr lang="en-US" sz="2800" i="1" dirty="0">
                <a:latin typeface="Cambria" panose="02040503050406030204" pitchFamily="18" charset="0"/>
                <a:ea typeface="Cambria" panose="02040503050406030204" pitchFamily="18" charset="0"/>
              </a:rPr>
              <a:t> </a:t>
            </a:r>
            <a:r>
              <a:rPr lang="en-US" sz="2800" i="1" u="sng" dirty="0">
                <a:latin typeface="Cambria" panose="02040503050406030204" pitchFamily="18" charset="0"/>
                <a:ea typeface="Cambria" panose="02040503050406030204" pitchFamily="18" charset="0"/>
              </a:rPr>
              <a:t>specifying the extent</a:t>
            </a:r>
            <a:r>
              <a:rPr lang="en-US" sz="2800" i="1" dirty="0">
                <a:latin typeface="Cambria" panose="02040503050406030204" pitchFamily="18" charset="0"/>
                <a:ea typeface="Cambria" panose="02040503050406030204" pitchFamily="18" charset="0"/>
              </a:rPr>
              <a:t> to which he was involved in the preparation of such return and </a:t>
            </a:r>
            <a:r>
              <a:rPr lang="en-US" sz="2800" i="1" u="sng" dirty="0">
                <a:latin typeface="Cambria" panose="02040503050406030204" pitchFamily="18" charset="0"/>
                <a:ea typeface="Cambria" panose="02040503050406030204" pitchFamily="18" charset="0"/>
              </a:rPr>
              <a:t>specify the documents examined by him</a:t>
            </a:r>
            <a:r>
              <a:rPr lang="en-US" sz="2800" i="1" dirty="0">
                <a:latin typeface="Cambria" panose="02040503050406030204" pitchFamily="18" charset="0"/>
                <a:ea typeface="Cambria" panose="02040503050406030204" pitchFamily="18" charset="0"/>
              </a:rPr>
              <a:t> and </a:t>
            </a:r>
            <a:r>
              <a:rPr lang="en-US" sz="2800" i="1" u="sng" dirty="0">
                <a:latin typeface="Cambria" panose="02040503050406030204" pitchFamily="18" charset="0"/>
                <a:ea typeface="Cambria" panose="02040503050406030204" pitchFamily="18" charset="0"/>
              </a:rPr>
              <a:t>the information relied upon by him</a:t>
            </a:r>
            <a:r>
              <a:rPr lang="en-US" sz="2800" i="1" dirty="0">
                <a:latin typeface="Cambria" panose="02040503050406030204" pitchFamily="18" charset="0"/>
                <a:ea typeface="Cambria" panose="02040503050406030204" pitchFamily="18" charset="0"/>
              </a:rPr>
              <a:t>. Such certification shall be submitted along with the return and the said certification shall be deemed to be part and parcel of the said return.</a:t>
            </a: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r>
              <a:rPr lang="en-US" sz="2450" dirty="0">
                <a:latin typeface="Cambria" panose="02040503050406030204" pitchFamily="18" charset="0"/>
                <a:ea typeface="Cambria" panose="02040503050406030204" pitchFamily="18" charset="0"/>
              </a:rPr>
              <a:t>Accordingly, it is to be certified with </a:t>
            </a:r>
            <a:r>
              <a:rPr lang="en-US" sz="2450" u="sng" dirty="0">
                <a:latin typeface="Cambria" panose="02040503050406030204" pitchFamily="18" charset="0"/>
                <a:ea typeface="Cambria" panose="02040503050406030204" pitchFamily="18" charset="0"/>
              </a:rPr>
              <a:t>specified scope</a:t>
            </a:r>
            <a:r>
              <a:rPr lang="en-US" sz="2450" dirty="0">
                <a:latin typeface="Cambria" panose="02040503050406030204" pitchFamily="18" charset="0"/>
                <a:ea typeface="Cambria" panose="02040503050406030204" pitchFamily="18" charset="0"/>
              </a:rPr>
              <a:t> and can produce the certificate </a:t>
            </a:r>
            <a:r>
              <a:rPr lang="en-US" sz="2450" u="sng" dirty="0">
                <a:latin typeface="Cambria" panose="02040503050406030204" pitchFamily="18" charset="0"/>
                <a:ea typeface="Cambria" panose="02040503050406030204" pitchFamily="18" charset="0"/>
              </a:rPr>
              <a:t>on a certifier’s letterhead</a:t>
            </a:r>
            <a:r>
              <a:rPr lang="en-US" sz="2450" dirty="0">
                <a:latin typeface="Cambria" panose="02040503050406030204" pitchFamily="18" charset="0"/>
                <a:ea typeface="Cambria" panose="02040503050406030204" pitchFamily="18" charset="0"/>
              </a:rPr>
              <a:t>.</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(Sec.  126 </a:t>
            </a:r>
            <a:r>
              <a:rPr lang="en-US" sz="2800" b="1" dirty="0" err="1">
                <a:latin typeface="Cambria" panose="02040503050406030204" pitchFamily="18" charset="0"/>
              </a:rPr>
              <a:t>Contd</a:t>
            </a:r>
            <a:r>
              <a:rPr lang="en-US" sz="28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53674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483021"/>
            <a:ext cx="11590081" cy="5238454"/>
          </a:xfrm>
        </p:spPr>
        <p:txBody>
          <a:bodyPr>
            <a:noAutofit/>
          </a:bodyPr>
          <a:lstStyle/>
          <a:p>
            <a:pPr marL="1708150" indent="-1708150"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129 – Return of Information </a:t>
            </a:r>
            <a:r>
              <a:rPr lang="en-US" dirty="0">
                <a:latin typeface="Cambria" panose="02040503050406030204" pitchFamily="18" charset="0"/>
                <a:ea typeface="Cambria" panose="02040503050406030204" pitchFamily="18" charset="0"/>
              </a:rPr>
              <a:t>- Amending for broaden the purview of the section.</a:t>
            </a:r>
          </a:p>
          <a:p>
            <a:pPr marL="1708150" indent="-1708150" algn="just">
              <a:lnSpc>
                <a:spcPct val="100000"/>
              </a:lnSpc>
              <a:spcBef>
                <a:spcPts val="2400"/>
              </a:spcBef>
              <a:tabLst>
                <a:tab pos="404813" algn="l"/>
                <a:tab pos="11369675" algn="l"/>
              </a:tabLst>
            </a:pPr>
            <a:r>
              <a:rPr lang="en-US" b="1" dirty="0">
                <a:latin typeface="Cambria" panose="02040503050406030204" pitchFamily="18" charset="0"/>
                <a:ea typeface="Cambria" panose="02040503050406030204" pitchFamily="18" charset="0"/>
              </a:rPr>
              <a:t>Sec 139 – Administration Review </a:t>
            </a:r>
            <a:r>
              <a:rPr lang="en-US" dirty="0">
                <a:latin typeface="Cambria" panose="02040503050406030204" pitchFamily="18" charset="0"/>
                <a:ea typeface="Cambria" panose="02040503050406030204" pitchFamily="18" charset="0"/>
              </a:rPr>
              <a:t>- Amending for broaden the purview of the section.</a:t>
            </a:r>
          </a:p>
          <a:p>
            <a:pPr marL="1431925" indent="-1431925" algn="just">
              <a:lnSpc>
                <a:spcPct val="100000"/>
              </a:lnSpc>
              <a:spcBef>
                <a:spcPts val="2400"/>
              </a:spcBef>
              <a:tabLst>
                <a:tab pos="404813" algn="l"/>
                <a:tab pos="11369675" algn="l"/>
              </a:tabLst>
            </a:pPr>
            <a:r>
              <a:rPr lang="en-US" b="1" dirty="0">
                <a:latin typeface="Cambria" panose="02040503050406030204" pitchFamily="18" charset="0"/>
                <a:ea typeface="Cambria" panose="02040503050406030204" pitchFamily="18" charset="0"/>
              </a:rPr>
              <a:t>Sec 140 – Appeal from Administrative Review </a:t>
            </a:r>
            <a:r>
              <a:rPr lang="en-US" dirty="0">
                <a:latin typeface="Cambria" panose="02040503050406030204" pitchFamily="18" charset="0"/>
                <a:ea typeface="Cambria" panose="02040503050406030204" pitchFamily="18" charset="0"/>
              </a:rPr>
              <a:t>- Amending for broaden the purview of the section.</a:t>
            </a:r>
          </a:p>
          <a:p>
            <a:pPr marL="1708150" indent="-1708150" algn="just">
              <a:lnSpc>
                <a:spcPct val="100000"/>
              </a:lnSpc>
              <a:spcBef>
                <a:spcPts val="2400"/>
              </a:spcBef>
              <a:tabLst>
                <a:tab pos="404813" algn="l"/>
                <a:tab pos="11369675" algn="l"/>
              </a:tabLst>
            </a:pPr>
            <a:r>
              <a:rPr lang="en-US" b="1" dirty="0">
                <a:latin typeface="Cambria" panose="02040503050406030204" pitchFamily="18" charset="0"/>
                <a:ea typeface="Cambria" panose="02040503050406030204" pitchFamily="18" charset="0"/>
              </a:rPr>
              <a:t>Sec 157 – Interest on Underpayment </a:t>
            </a:r>
            <a:r>
              <a:rPr lang="en-US" i="1" dirty="0">
                <a:latin typeface="Cambria" panose="02040503050406030204" pitchFamily="18" charset="0"/>
                <a:ea typeface="Cambria" panose="02040503050406030204" pitchFamily="18" charset="0"/>
              </a:rPr>
              <a:t>&amp; Late Payment </a:t>
            </a:r>
            <a:r>
              <a:rPr lang="en-US" dirty="0">
                <a:latin typeface="Cambria" panose="02040503050406030204" pitchFamily="18" charset="0"/>
                <a:ea typeface="Cambria" panose="02040503050406030204" pitchFamily="18" charset="0"/>
              </a:rPr>
              <a:t>- Amending for better clarity.</a:t>
            </a:r>
          </a:p>
          <a:p>
            <a:pPr marL="1708150" indent="-1708150" algn="just">
              <a:lnSpc>
                <a:spcPct val="100000"/>
              </a:lnSpc>
              <a:spcBef>
                <a:spcPts val="2400"/>
              </a:spcBef>
              <a:tabLst>
                <a:tab pos="404813" algn="l"/>
                <a:tab pos="11369675" algn="l"/>
              </a:tabLst>
            </a:pPr>
            <a:r>
              <a:rPr lang="en-US" b="1" dirty="0">
                <a:latin typeface="Cambria" panose="02040503050406030204" pitchFamily="18" charset="0"/>
                <a:ea typeface="Cambria" panose="02040503050406030204" pitchFamily="18" charset="0"/>
              </a:rPr>
              <a:t>Sec 158 – Interest on Refundable Amounts </a:t>
            </a:r>
            <a:r>
              <a:rPr lang="en-US" dirty="0">
                <a:latin typeface="Cambria" panose="02040503050406030204" pitchFamily="18" charset="0"/>
                <a:ea typeface="Cambria" panose="02040503050406030204" pitchFamily="18" charset="0"/>
              </a:rPr>
              <a:t>- Amending to;</a:t>
            </a:r>
          </a:p>
          <a:p>
            <a:pPr marL="1319213" indent="-569913" algn="just">
              <a:lnSpc>
                <a:spcPct val="100000"/>
              </a:lnSpc>
              <a:tabLst>
                <a:tab pos="404813" algn="l"/>
                <a:tab pos="11369675" algn="l"/>
              </a:tabLst>
            </a:pPr>
            <a:r>
              <a:rPr lang="en-US" dirty="0">
                <a:latin typeface="Cambria" panose="02040503050406030204" pitchFamily="18" charset="0"/>
                <a:ea typeface="Cambria" panose="02040503050406030204" pitchFamily="18" charset="0"/>
              </a:rPr>
              <a:t>•	extend the time period for computation of interest. (i.e., “</a:t>
            </a:r>
            <a:r>
              <a:rPr lang="en-US" i="1" dirty="0">
                <a:latin typeface="Cambria" panose="02040503050406030204" pitchFamily="18" charset="0"/>
                <a:ea typeface="Cambria" panose="02040503050406030204" pitchFamily="18" charset="0"/>
              </a:rPr>
              <a:t>from the date of refund claim filed until the refund is paid”</a:t>
            </a:r>
            <a:r>
              <a:rPr lang="en-US" dirty="0">
                <a:latin typeface="Cambria" panose="02040503050406030204" pitchFamily="18" charset="0"/>
                <a:ea typeface="Cambria" panose="02040503050406030204" pitchFamily="18" charset="0"/>
              </a:rPr>
              <a:t>) </a:t>
            </a:r>
          </a:p>
          <a:p>
            <a:pPr marL="1319213" indent="-569913" algn="just">
              <a:lnSpc>
                <a:spcPct val="100000"/>
              </a:lnSpc>
              <a:tabLst>
                <a:tab pos="404813" algn="l"/>
                <a:tab pos="11369675" algn="l"/>
              </a:tabLst>
            </a:pPr>
            <a:r>
              <a:rPr lang="en-US" dirty="0">
                <a:latin typeface="Cambria" panose="02040503050406030204" pitchFamily="18" charset="0"/>
                <a:ea typeface="Cambria" panose="02040503050406030204" pitchFamily="18" charset="0"/>
              </a:rPr>
              <a:t>•	interest nonpayment (graze) period to be increased from </a:t>
            </a:r>
            <a:r>
              <a:rPr lang="en-US" u="sng" dirty="0">
                <a:latin typeface="Cambria" panose="02040503050406030204" pitchFamily="18" charset="0"/>
                <a:ea typeface="Cambria" panose="02040503050406030204" pitchFamily="18" charset="0"/>
              </a:rPr>
              <a:t>60 days</a:t>
            </a:r>
            <a:r>
              <a:rPr lang="en-US" dirty="0">
                <a:latin typeface="Cambria" panose="02040503050406030204" pitchFamily="18" charset="0"/>
                <a:ea typeface="Cambria" panose="02040503050406030204" pitchFamily="18" charset="0"/>
              </a:rPr>
              <a:t> to </a:t>
            </a:r>
            <a:r>
              <a:rPr lang="en-US" u="sng" dirty="0">
                <a:latin typeface="Cambria" panose="02040503050406030204" pitchFamily="18" charset="0"/>
                <a:ea typeface="Cambria" panose="02040503050406030204" pitchFamily="18" charset="0"/>
              </a:rPr>
              <a:t>6 months</a:t>
            </a:r>
            <a:r>
              <a:rPr lang="en-US" dirty="0">
                <a:latin typeface="Cambria" panose="02040503050406030204" pitchFamily="18" charset="0"/>
                <a:ea typeface="Cambria" panose="02040503050406030204" pitchFamily="18" charset="0"/>
              </a:rPr>
              <a:t>.</a:t>
            </a:r>
          </a:p>
          <a:p>
            <a:pPr marL="1708150" indent="-1708150" algn="just">
              <a:lnSpc>
                <a:spcPct val="100000"/>
              </a:lnSpc>
              <a:tabLst>
                <a:tab pos="404813" algn="l"/>
                <a:tab pos="11369675" algn="l"/>
              </a:tabLst>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735028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483021"/>
            <a:ext cx="11849268" cy="5238454"/>
          </a:xfrm>
        </p:spPr>
        <p:txBody>
          <a:bodyPr>
            <a:noAutofit/>
          </a:bodyPr>
          <a:lstStyle/>
          <a:p>
            <a:pPr marL="1708150" indent="-1708150"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159 – Interest Rate </a:t>
            </a:r>
            <a:r>
              <a:rPr lang="en-US" dirty="0">
                <a:latin typeface="Cambria" panose="02040503050406030204" pitchFamily="18" charset="0"/>
                <a:ea typeface="Cambria" panose="02040503050406030204" pitchFamily="18" charset="0"/>
              </a:rPr>
              <a:t>- Amending for better clarity.</a:t>
            </a:r>
          </a:p>
          <a:p>
            <a:pPr marL="1708150" indent="-1708150" algn="just">
              <a:lnSpc>
                <a:spcPct val="100000"/>
              </a:lnSpc>
              <a:tabLst>
                <a:tab pos="404813" algn="l"/>
                <a:tab pos="11369675" algn="l"/>
              </a:tabLst>
            </a:pPr>
            <a:endParaRPr lang="en-US" dirty="0">
              <a:latin typeface="Cambria" panose="02040503050406030204" pitchFamily="18" charset="0"/>
              <a:ea typeface="Cambria" panose="02040503050406030204" pitchFamily="18" charset="0"/>
            </a:endParaRPr>
          </a:p>
          <a:p>
            <a:pPr marL="2517775" indent="-2517775"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190 &amp; 190A </a:t>
            </a:r>
            <a:r>
              <a:rPr lang="en-US" dirty="0">
                <a:latin typeface="Cambria" panose="02040503050406030204" pitchFamily="18" charset="0"/>
                <a:ea typeface="Cambria" panose="02040503050406030204" pitchFamily="18" charset="0"/>
              </a:rPr>
              <a:t>– </a:t>
            </a:r>
          </a:p>
          <a:p>
            <a:pPr marL="1374775"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Impeding Tax Administration </a:t>
            </a:r>
            <a:r>
              <a:rPr lang="en-US" dirty="0">
                <a:latin typeface="Cambria" panose="02040503050406030204" pitchFamily="18" charset="0"/>
                <a:ea typeface="Cambria" panose="02040503050406030204" pitchFamily="18" charset="0"/>
              </a:rPr>
              <a:t>– Inserting a new section, (Sec. 190A) to introduce </a:t>
            </a:r>
            <a:r>
              <a:rPr lang="en-US" b="1" dirty="0">
                <a:latin typeface="Cambria" panose="02040503050406030204" pitchFamily="18" charset="0"/>
                <a:ea typeface="Cambria" panose="02040503050406030204" pitchFamily="18" charset="0"/>
              </a:rPr>
              <a:t>punitive provisions </a:t>
            </a:r>
            <a:r>
              <a:rPr lang="en-US" dirty="0">
                <a:latin typeface="Cambria" panose="02040503050406030204" pitchFamily="18" charset="0"/>
                <a:ea typeface="Cambria" panose="02040503050406030204" pitchFamily="18" charset="0"/>
              </a:rPr>
              <a:t>in relation to </a:t>
            </a:r>
            <a:r>
              <a:rPr lang="en-US" u="sng" dirty="0">
                <a:latin typeface="Cambria" panose="02040503050406030204" pitchFamily="18" charset="0"/>
                <a:ea typeface="Cambria" panose="02040503050406030204" pitchFamily="18" charset="0"/>
              </a:rPr>
              <a:t>auditors</a:t>
            </a:r>
            <a:r>
              <a:rPr lang="en-US" dirty="0">
                <a:latin typeface="Cambria" panose="02040503050406030204" pitchFamily="18" charset="0"/>
                <a:ea typeface="Cambria" panose="02040503050406030204" pitchFamily="18" charset="0"/>
              </a:rPr>
              <a:t>, </a:t>
            </a:r>
            <a:r>
              <a:rPr lang="en-US" u="sng" dirty="0">
                <a:latin typeface="Cambria" panose="02040503050406030204" pitchFamily="18" charset="0"/>
                <a:ea typeface="Cambria" panose="02040503050406030204" pitchFamily="18" charset="0"/>
              </a:rPr>
              <a:t>tax practitioners</a:t>
            </a:r>
            <a:r>
              <a:rPr lang="en-US" dirty="0">
                <a:latin typeface="Cambria" panose="02040503050406030204" pitchFamily="18" charset="0"/>
                <a:ea typeface="Cambria" panose="02040503050406030204" pitchFamily="18" charset="0"/>
              </a:rPr>
              <a:t>, tax </a:t>
            </a:r>
            <a:r>
              <a:rPr lang="en-US" u="sng" dirty="0">
                <a:latin typeface="Cambria" panose="02040503050406030204" pitchFamily="18" charset="0"/>
                <a:ea typeface="Cambria" panose="02040503050406030204" pitchFamily="18" charset="0"/>
              </a:rPr>
              <a:t>advisors</a:t>
            </a:r>
            <a:r>
              <a:rPr lang="en-US" dirty="0">
                <a:latin typeface="Cambria" panose="02040503050406030204" pitchFamily="18" charset="0"/>
                <a:ea typeface="Cambria" panose="02040503050406030204" pitchFamily="18" charset="0"/>
              </a:rPr>
              <a:t> or </a:t>
            </a:r>
            <a:r>
              <a:rPr lang="en-US" u="sng" dirty="0">
                <a:latin typeface="Cambria" panose="02040503050406030204" pitchFamily="18" charset="0"/>
                <a:ea typeface="Cambria" panose="02040503050406030204" pitchFamily="18" charset="0"/>
              </a:rPr>
              <a:t>approved accountants</a:t>
            </a:r>
            <a:r>
              <a:rPr lang="en-US" dirty="0">
                <a:latin typeface="Cambria" panose="02040503050406030204" pitchFamily="18" charset="0"/>
                <a:ea typeface="Cambria" panose="02040503050406030204" pitchFamily="18" charset="0"/>
              </a:rPr>
              <a:t> –</a:t>
            </a:r>
          </a:p>
          <a:p>
            <a:pPr marL="1708150" indent="-1708150" algn="just">
              <a:lnSpc>
                <a:spcPct val="100000"/>
              </a:lnSpc>
              <a:tabLst>
                <a:tab pos="404813" algn="l"/>
                <a:tab pos="11369675" algn="l"/>
              </a:tabLst>
            </a:pPr>
            <a:endParaRPr lang="en-US" dirty="0">
              <a:latin typeface="Cambria" panose="02040503050406030204" pitchFamily="18" charset="0"/>
              <a:ea typeface="Cambria" panose="02040503050406030204" pitchFamily="18" charset="0"/>
            </a:endParaRPr>
          </a:p>
          <a:p>
            <a:pPr marL="1374775" indent="-1374775" algn="just">
              <a:lnSpc>
                <a:spcPct val="100000"/>
              </a:lnSpc>
              <a:tabLst>
                <a:tab pos="404813" algn="l"/>
                <a:tab pos="11369675" algn="l"/>
              </a:tabLst>
            </a:pPr>
            <a:r>
              <a:rPr lang="en-US" b="1" dirty="0">
                <a:latin typeface="Cambria" panose="02040503050406030204" pitchFamily="18" charset="0"/>
                <a:ea typeface="Cambria" panose="02040503050406030204" pitchFamily="18" charset="0"/>
              </a:rPr>
              <a:t>Sec 190(1) reads as; </a:t>
            </a:r>
            <a:r>
              <a:rPr lang="en-US" b="1" dirty="0">
                <a:solidFill>
                  <a:srgbClr val="FF0000"/>
                </a:solidFill>
                <a:latin typeface="Cambria" panose="02040503050406030204" pitchFamily="18" charset="0"/>
                <a:ea typeface="Cambria" panose="02040503050406030204" pitchFamily="18" charset="0"/>
              </a:rPr>
              <a:t>(The existing law)</a:t>
            </a:r>
          </a:p>
          <a:p>
            <a:pPr marL="1374775"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A person who </a:t>
            </a:r>
            <a:r>
              <a:rPr lang="en-US" i="1" u="sng" dirty="0">
                <a:latin typeface="Cambria" panose="02040503050406030204" pitchFamily="18" charset="0"/>
                <a:ea typeface="Cambria" panose="02040503050406030204" pitchFamily="18" charset="0"/>
              </a:rPr>
              <a:t>willfully impedes</a:t>
            </a:r>
            <a:r>
              <a:rPr lang="en-US" i="1" dirty="0">
                <a:latin typeface="Cambria" panose="02040503050406030204" pitchFamily="18" charset="0"/>
                <a:ea typeface="Cambria" panose="02040503050406030204" pitchFamily="18" charset="0"/>
              </a:rPr>
              <a:t> or </a:t>
            </a:r>
            <a:r>
              <a:rPr lang="en-US" i="1" u="sng" dirty="0">
                <a:latin typeface="Cambria" panose="02040503050406030204" pitchFamily="18" charset="0"/>
                <a:ea typeface="Cambria" panose="02040503050406030204" pitchFamily="18" charset="0"/>
              </a:rPr>
              <a:t>attempts to impede</a:t>
            </a:r>
            <a:r>
              <a:rPr lang="en-US" i="1" dirty="0">
                <a:latin typeface="Cambria" panose="02040503050406030204" pitchFamily="18" charset="0"/>
                <a:ea typeface="Cambria" panose="02040503050406030204" pitchFamily="18" charset="0"/>
              </a:rPr>
              <a:t> the Department in the administration of this Act </a:t>
            </a:r>
            <a:r>
              <a:rPr lang="en-US" i="1" u="sng" dirty="0">
                <a:latin typeface="Cambria" panose="02040503050406030204" pitchFamily="18" charset="0"/>
                <a:ea typeface="Cambria" panose="02040503050406030204" pitchFamily="18" charset="0"/>
              </a:rPr>
              <a:t>shall be guilty of an offence</a:t>
            </a:r>
            <a:r>
              <a:rPr lang="en-US" i="1" dirty="0">
                <a:latin typeface="Cambria" panose="02040503050406030204" pitchFamily="18" charset="0"/>
                <a:ea typeface="Cambria" panose="02040503050406030204" pitchFamily="18" charset="0"/>
              </a:rPr>
              <a:t> and shall be liable on conviction to a fine not exceeding one million rupees or to imprisonment for a term not exceeding one year or both such fine and imprisonment.</a:t>
            </a:r>
          </a:p>
          <a:p>
            <a:pPr marL="1708150" indent="-1708150" algn="just">
              <a:lnSpc>
                <a:spcPct val="100000"/>
              </a:lnSpc>
              <a:tabLst>
                <a:tab pos="404813" algn="l"/>
                <a:tab pos="11369675" algn="l"/>
              </a:tabLst>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2800" b="1" dirty="0">
                <a:latin typeface="Cambria" panose="02040503050406030204" pitchFamily="18" charset="0"/>
              </a:rPr>
              <a:t>5.  Other Changes (Contd.) (Sec. 159 &amp; 190)</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277680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483021"/>
            <a:ext cx="11590081" cy="5238454"/>
          </a:xfrm>
        </p:spPr>
        <p:txBody>
          <a:bodyPr>
            <a:noAutofit/>
          </a:bodyPr>
          <a:lstStyle/>
          <a:p>
            <a:pPr marL="465138" indent="-344488" algn="just">
              <a:lnSpc>
                <a:spcPct val="100000"/>
              </a:lnSpc>
              <a:tabLst>
                <a:tab pos="914400" algn="l"/>
                <a:tab pos="11369675" algn="l"/>
              </a:tabLst>
            </a:pPr>
            <a:r>
              <a:rPr lang="en-US" b="1" i="1" dirty="0">
                <a:latin typeface="Cambria" panose="02040503050406030204" pitchFamily="18" charset="0"/>
                <a:ea typeface="Cambria" panose="02040503050406030204" pitchFamily="18" charset="0"/>
              </a:rPr>
              <a:t>(2) </a:t>
            </a:r>
            <a:r>
              <a:rPr lang="en-US" b="1"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For the purposes of this section, a person impedes the administration of this Act if the  person—</a:t>
            </a:r>
          </a:p>
          <a:p>
            <a:pPr marL="914400" indent="-449263"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(a)	fails to comply with a lawful request by a tax official to examine documents, records, or data within the control of the person;</a:t>
            </a:r>
          </a:p>
          <a:p>
            <a:pPr marL="914400" indent="-449263"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(b)	fails to comply with a lawful request by a tax official to have the person appear before officials of the Department;</a:t>
            </a:r>
          </a:p>
          <a:p>
            <a:pPr marL="914400" indent="-449263"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(c)	interferes with the lawful right of a tax official to enter into  premises;</a:t>
            </a:r>
          </a:p>
          <a:p>
            <a:pPr marL="914400" indent="-449263"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(d)	fails to file a return;</a:t>
            </a:r>
          </a:p>
          <a:p>
            <a:pPr marL="914400" indent="-449263"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(e)	uses a false taxpayer identification number or a taxpayer identification number that does not apply to the person;</a:t>
            </a: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(Sec.  190 </a:t>
            </a:r>
            <a:r>
              <a:rPr lang="en-US" sz="3200" b="1" dirty="0" err="1">
                <a:latin typeface="Cambria" panose="02040503050406030204" pitchFamily="18" charset="0"/>
              </a:rPr>
              <a:t>Contd</a:t>
            </a:r>
            <a:r>
              <a:rPr lang="en-US" sz="32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10591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8"/>
            <a:ext cx="11590081" cy="4954359"/>
          </a:xfrm>
        </p:spPr>
        <p:txBody>
          <a:bodyPr>
            <a:noAutofit/>
          </a:bodyPr>
          <a:lstStyle/>
          <a:p>
            <a:pPr marL="1993900" indent="-1993900" algn="just">
              <a:lnSpc>
                <a:spcPct val="150000"/>
              </a:lnSpc>
              <a:spcBef>
                <a:spcPts val="3000"/>
              </a:spcBef>
              <a:tabLst>
                <a:tab pos="2173288" algn="l"/>
                <a:tab pos="2233613" algn="l"/>
                <a:tab pos="11369675" algn="l"/>
              </a:tabLst>
            </a:pPr>
            <a:r>
              <a:rPr lang="en-US" sz="2450" b="1" dirty="0">
                <a:latin typeface="Cambria" panose="02040503050406030204" pitchFamily="18" charset="0"/>
                <a:ea typeface="Cambria" panose="02040503050406030204" pitchFamily="18" charset="0"/>
              </a:rPr>
              <a:t>Sec.5(3)(c) </a:t>
            </a:r>
            <a:r>
              <a:rPr lang="en-US" sz="2450" dirty="0">
                <a:latin typeface="Cambria" panose="02040503050406030204" pitchFamily="18" charset="0"/>
                <a:ea typeface="Cambria" panose="02040503050406030204" pitchFamily="18" charset="0"/>
              </a:rPr>
              <a:t>– Dental, medical or health </a:t>
            </a:r>
            <a:r>
              <a:rPr lang="en-US" sz="2450" u="sng" dirty="0">
                <a:latin typeface="Cambria" panose="02040503050406030204" pitchFamily="18" charset="0"/>
                <a:ea typeface="Cambria" panose="02040503050406030204" pitchFamily="18" charset="0"/>
              </a:rPr>
              <a:t>insurance benefit</a:t>
            </a:r>
            <a:r>
              <a:rPr lang="en-US" sz="2450" dirty="0">
                <a:latin typeface="Cambria" panose="02040503050406030204" pitchFamily="18" charset="0"/>
                <a:ea typeface="Cambria" panose="02040503050406030204" pitchFamily="18" charset="0"/>
              </a:rPr>
              <a:t> receiving as an Employment Income was excluded from IT, only if the said benefit is available </a:t>
            </a:r>
            <a:r>
              <a:rPr lang="en-US" sz="2450" u="sng" dirty="0">
                <a:latin typeface="Cambria" panose="02040503050406030204" pitchFamily="18" charset="0"/>
                <a:ea typeface="Cambria" panose="02040503050406030204" pitchFamily="18" charset="0"/>
              </a:rPr>
              <a:t>to </a:t>
            </a:r>
            <a:r>
              <a:rPr lang="en-US" sz="2450" u="sng" dirty="0">
                <a:highlight>
                  <a:srgbClr val="FFFF00"/>
                </a:highlight>
                <a:latin typeface="Cambria" panose="02040503050406030204" pitchFamily="18" charset="0"/>
                <a:ea typeface="Cambria" panose="02040503050406030204" pitchFamily="18" charset="0"/>
              </a:rPr>
              <a:t>all fulltime employees</a:t>
            </a:r>
            <a:r>
              <a:rPr lang="en-US" sz="2450" u="sng" dirty="0">
                <a:latin typeface="Cambria" panose="02040503050406030204" pitchFamily="18" charset="0"/>
                <a:ea typeface="Cambria" panose="02040503050406030204" pitchFamily="18" charset="0"/>
              </a:rPr>
              <a:t> on equal terms</a:t>
            </a:r>
            <a:r>
              <a:rPr lang="en-US" sz="2450" dirty="0">
                <a:latin typeface="Cambria" panose="02040503050406030204" pitchFamily="18" charset="0"/>
                <a:ea typeface="Cambria" panose="02040503050406030204" pitchFamily="18" charset="0"/>
              </a:rPr>
              <a:t>. Now proposed to change it to read as “</a:t>
            </a:r>
            <a:r>
              <a:rPr lang="en-US" sz="2450" u="sng" dirty="0">
                <a:latin typeface="Cambria" panose="02040503050406030204" pitchFamily="18" charset="0"/>
                <a:ea typeface="Cambria" panose="02040503050406030204" pitchFamily="18" charset="0"/>
              </a:rPr>
              <a:t>in the </a:t>
            </a:r>
            <a:r>
              <a:rPr lang="en-US" sz="2450" u="sng" dirty="0">
                <a:highlight>
                  <a:srgbClr val="FFFF00"/>
                </a:highlight>
                <a:latin typeface="Cambria" panose="02040503050406030204" pitchFamily="18" charset="0"/>
                <a:ea typeface="Cambria" panose="02040503050406030204" pitchFamily="18" charset="0"/>
              </a:rPr>
              <a:t>same grade </a:t>
            </a:r>
            <a:r>
              <a:rPr lang="en-US" sz="2450" u="sng" dirty="0">
                <a:latin typeface="Cambria" panose="02040503050406030204" pitchFamily="18" charset="0"/>
                <a:ea typeface="Cambria" panose="02040503050406030204" pitchFamily="18" charset="0"/>
              </a:rPr>
              <a:t>of the service, on equal terms</a:t>
            </a:r>
            <a:r>
              <a:rPr lang="en-US" sz="2450" dirty="0">
                <a:latin typeface="Cambria" panose="02040503050406030204" pitchFamily="18" charset="0"/>
                <a:ea typeface="Cambria" panose="02040503050406030204" pitchFamily="18" charset="0"/>
              </a:rPr>
              <a:t>”.</a:t>
            </a:r>
          </a:p>
          <a:p>
            <a:pPr marL="1993900" indent="-1993900" algn="just">
              <a:lnSpc>
                <a:spcPct val="150000"/>
              </a:lnSpc>
              <a:spcBef>
                <a:spcPts val="1200"/>
              </a:spcBef>
              <a:tabLst>
                <a:tab pos="404813" algn="l"/>
                <a:tab pos="11369675" algn="l"/>
              </a:tabLst>
            </a:pPr>
            <a:r>
              <a:rPr lang="en-US" sz="2450" b="1" dirty="0">
                <a:latin typeface="Cambria" panose="02040503050406030204" pitchFamily="18" charset="0"/>
                <a:ea typeface="Cambria" panose="02040503050406030204" pitchFamily="18" charset="0"/>
              </a:rPr>
              <a:t>Sec. 5(3)(f) </a:t>
            </a:r>
            <a:r>
              <a:rPr lang="en-US" sz="2450" dirty="0">
                <a:latin typeface="Cambria" panose="02040503050406030204" pitchFamily="18" charset="0"/>
                <a:ea typeface="Cambria" panose="02040503050406030204" pitchFamily="18" charset="0"/>
              </a:rPr>
              <a:t>– Benefits out of the contributions made by an employer to employee’s accounts with pension, provident or savings fund or approved savings society were excluded from IT. </a:t>
            </a:r>
          </a:p>
          <a:p>
            <a:pPr marL="1993900" indent="-50800" algn="just">
              <a:lnSpc>
                <a:spcPct val="150000"/>
              </a:lnSpc>
              <a:spcBef>
                <a:spcPts val="1200"/>
              </a:spcBef>
              <a:tabLst>
                <a:tab pos="404813" algn="l"/>
                <a:tab pos="11369675" algn="l"/>
              </a:tabLst>
            </a:pPr>
            <a:r>
              <a:rPr lang="en-US" sz="2450" u="sng" dirty="0">
                <a:latin typeface="Cambria" panose="02040503050406030204" pitchFamily="18" charset="0"/>
                <a:ea typeface="Cambria" panose="02040503050406030204" pitchFamily="18" charset="0"/>
              </a:rPr>
              <a:t>Now </a:t>
            </a:r>
            <a:r>
              <a:rPr lang="en-US" sz="2450" b="1" u="sng" dirty="0">
                <a:latin typeface="Cambria" panose="02040503050406030204" pitchFamily="18" charset="0"/>
                <a:ea typeface="Cambria" panose="02040503050406030204" pitchFamily="18" charset="0"/>
              </a:rPr>
              <a:t>“gratuity funds” </a:t>
            </a:r>
            <a:r>
              <a:rPr lang="en-US" sz="2450" u="sng" dirty="0">
                <a:latin typeface="Cambria" panose="02040503050406030204" pitchFamily="18" charset="0"/>
                <a:ea typeface="Cambria" panose="02040503050406030204" pitchFamily="18" charset="0"/>
              </a:rPr>
              <a:t>are also included into the exemption.</a:t>
            </a:r>
          </a:p>
          <a:p>
            <a:pPr algn="just">
              <a:lnSpc>
                <a:spcPct val="100000"/>
              </a:lnSpc>
              <a:spcBef>
                <a:spcPts val="3000"/>
              </a:spcBef>
              <a:tabLst>
                <a:tab pos="404813" algn="l"/>
                <a:tab pos="11369675" algn="l"/>
              </a:tabLst>
            </a:pPr>
            <a:r>
              <a:rPr lang="en-US" sz="2450" dirty="0">
                <a:latin typeface="Cambria" panose="02040503050406030204" pitchFamily="18" charset="0"/>
                <a:ea typeface="Cambria" panose="02040503050406030204" pitchFamily="18" charset="0"/>
              </a:rPr>
              <a:t>	</a:t>
            </a: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8070573"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2. Employment Income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84178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483021"/>
            <a:ext cx="11590081" cy="5238454"/>
          </a:xfrm>
        </p:spPr>
        <p:txBody>
          <a:bodyPr>
            <a:noAutofit/>
          </a:bodyPr>
          <a:lstStyle/>
          <a:p>
            <a:pPr marL="974725" indent="-465138"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(f)	refuses to allow the Commissioner-General or authorized officer to inspect or measure land or refuses to deliver for inspection any map, plan, title deed, instrument of title or other document;</a:t>
            </a:r>
          </a:p>
          <a:p>
            <a:pPr marL="974725" indent="-465138"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(g)	makes a statement to a tax official that is false or misleading in a material particular;</a:t>
            </a:r>
          </a:p>
          <a:p>
            <a:pPr marL="974725" indent="-465138"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(h)	fails to comply with a notice issued under section 170;</a:t>
            </a:r>
          </a:p>
          <a:p>
            <a:pPr marL="974725" indent="-465138" algn="just">
              <a:lnSpc>
                <a:spcPct val="100000"/>
              </a:lnSpc>
              <a:tabLst>
                <a:tab pos="404813" algn="l"/>
                <a:tab pos="11369675" algn="l"/>
              </a:tabLst>
            </a:pPr>
            <a:r>
              <a:rPr lang="en-US" i="1" dirty="0">
                <a:latin typeface="Cambria" panose="02040503050406030204" pitchFamily="18" charset="0"/>
                <a:ea typeface="Cambria" panose="02040503050406030204" pitchFamily="18" charset="0"/>
              </a:rPr>
              <a:t>(</a:t>
            </a:r>
            <a:r>
              <a:rPr lang="en-US" i="1" dirty="0" err="1">
                <a:latin typeface="Cambria" panose="02040503050406030204" pitchFamily="18" charset="0"/>
                <a:ea typeface="Cambria" panose="02040503050406030204" pitchFamily="18" charset="0"/>
              </a:rPr>
              <a:t>i</a:t>
            </a:r>
            <a:r>
              <a:rPr lang="en-US" i="1" dirty="0">
                <a:latin typeface="Cambria" panose="02040503050406030204" pitchFamily="18" charset="0"/>
                <a:ea typeface="Cambria" panose="02040503050406030204" pitchFamily="18" charset="0"/>
              </a:rPr>
              <a:t>)	fails to maintain required records; or</a:t>
            </a:r>
          </a:p>
          <a:p>
            <a:pPr marL="974725" indent="-465138" algn="just">
              <a:lnSpc>
                <a:spcPct val="100000"/>
              </a:lnSpc>
              <a:spcAft>
                <a:spcPts val="1800"/>
              </a:spcAft>
              <a:tabLst>
                <a:tab pos="404813" algn="l"/>
                <a:tab pos="11369675" algn="l"/>
              </a:tabLst>
            </a:pPr>
            <a:r>
              <a:rPr lang="en-US" i="1" dirty="0">
                <a:latin typeface="Cambria" panose="02040503050406030204" pitchFamily="18" charset="0"/>
                <a:ea typeface="Cambria" panose="02040503050406030204" pitchFamily="18" charset="0"/>
              </a:rPr>
              <a:t>(j)	otherwise impedes the determination, assessment or collection of  tax.</a:t>
            </a: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40</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(Sec.  190 </a:t>
            </a:r>
            <a:r>
              <a:rPr lang="en-US" sz="3200" b="1" dirty="0" err="1">
                <a:latin typeface="Cambria" panose="02040503050406030204" pitchFamily="18" charset="0"/>
              </a:rPr>
              <a:t>Contd</a:t>
            </a:r>
            <a:r>
              <a:rPr lang="en-US" sz="32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2066944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380119"/>
            <a:ext cx="11928781" cy="5341356"/>
          </a:xfrm>
        </p:spPr>
        <p:txBody>
          <a:bodyPr>
            <a:noAutofit/>
          </a:bodyPr>
          <a:lstStyle/>
          <a:p>
            <a:pPr marL="1708150" indent="-1708150" algn="just">
              <a:lnSpc>
                <a:spcPct val="100000"/>
              </a:lnSpc>
              <a:spcBef>
                <a:spcPts val="600"/>
              </a:spcBef>
              <a:tabLst>
                <a:tab pos="404813" algn="l"/>
                <a:tab pos="11369675" algn="l"/>
              </a:tabLst>
            </a:pPr>
            <a:r>
              <a:rPr lang="en-US" sz="2200" b="1" dirty="0">
                <a:latin typeface="Cambria" panose="02040503050406030204" pitchFamily="18" charset="0"/>
                <a:ea typeface="Cambria" panose="02040503050406030204" pitchFamily="18" charset="0"/>
              </a:rPr>
              <a:t>Amendment Bill proposed to insert the following new Section 190A;</a:t>
            </a:r>
          </a:p>
          <a:p>
            <a:pPr marL="396875" indent="-396875" algn="just">
              <a:lnSpc>
                <a:spcPct val="100000"/>
              </a:lnSpc>
              <a:spcBef>
                <a:spcPts val="600"/>
              </a:spcBef>
              <a:spcAft>
                <a:spcPts val="600"/>
              </a:spcAft>
              <a:tabLst>
                <a:tab pos="404813" algn="l"/>
                <a:tab pos="11369675" algn="l"/>
              </a:tabLst>
            </a:pPr>
            <a:r>
              <a:rPr lang="en-US" sz="2200" b="1" i="1" dirty="0">
                <a:latin typeface="Cambria" panose="02040503050406030204" pitchFamily="18" charset="0"/>
                <a:ea typeface="Cambria" panose="02040503050406030204" pitchFamily="18" charset="0"/>
              </a:rPr>
              <a:t>190A</a:t>
            </a:r>
            <a:r>
              <a:rPr lang="en-US" sz="2200" i="1" dirty="0">
                <a:latin typeface="Cambria" panose="02040503050406030204" pitchFamily="18" charset="0"/>
                <a:ea typeface="Cambria" panose="02040503050406030204" pitchFamily="18" charset="0"/>
              </a:rPr>
              <a:t>. – Any </a:t>
            </a:r>
            <a:r>
              <a:rPr lang="en-US" sz="2200" b="1" i="1"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200" b="1" i="1" dirty="0">
                <a:latin typeface="Cambria" panose="02040503050406030204" pitchFamily="18" charset="0"/>
                <a:ea typeface="Cambria" panose="02040503050406030204" pitchFamily="18" charset="0"/>
              </a:rPr>
              <a:t>auditor</a:t>
            </a:r>
            <a:r>
              <a:rPr lang="en-US" sz="2200" i="1" dirty="0">
                <a:latin typeface="Cambria" panose="02040503050406030204" pitchFamily="18" charset="0"/>
                <a:ea typeface="Cambria" panose="02040503050406030204" pitchFamily="18" charset="0"/>
              </a:rPr>
              <a:t>, </a:t>
            </a:r>
            <a:r>
              <a:rPr lang="en-US" sz="2200" b="1" i="1" baseline="30000" dirty="0">
                <a:solidFill>
                  <a:srgbClr val="FF0000"/>
                </a:solidFill>
                <a:latin typeface="Calibri" panose="020F0502020204030204" pitchFamily="34" charset="0"/>
                <a:cs typeface="Times New Roman" panose="02020603050405020304" pitchFamily="18" charset="0"/>
              </a:rPr>
              <a:t>2</a:t>
            </a:r>
            <a:r>
              <a:rPr lang="en-US" sz="2200" b="1" i="1" dirty="0">
                <a:latin typeface="Cambria" panose="02040503050406030204" pitchFamily="18" charset="0"/>
                <a:ea typeface="Cambria" panose="02040503050406030204" pitchFamily="18" charset="0"/>
              </a:rPr>
              <a:t>tax practitioner</a:t>
            </a:r>
            <a:r>
              <a:rPr lang="en-US" sz="2200" i="1" dirty="0">
                <a:latin typeface="Cambria" panose="02040503050406030204" pitchFamily="18" charset="0"/>
                <a:ea typeface="Cambria" panose="02040503050406030204" pitchFamily="18" charset="0"/>
              </a:rPr>
              <a:t>, </a:t>
            </a:r>
            <a:r>
              <a:rPr lang="en-US" sz="2200" b="1" i="1" baseline="30000" dirty="0">
                <a:solidFill>
                  <a:srgbClr val="FF0000"/>
                </a:solidFill>
                <a:latin typeface="Calibri" panose="020F0502020204030204" pitchFamily="34" charset="0"/>
                <a:cs typeface="Times New Roman" panose="02020603050405020304" pitchFamily="18" charset="0"/>
              </a:rPr>
              <a:t>3</a:t>
            </a:r>
            <a:r>
              <a:rPr lang="en-US" sz="2200" b="1" i="1" dirty="0">
                <a:latin typeface="Cambria" panose="02040503050406030204" pitchFamily="18" charset="0"/>
                <a:ea typeface="Cambria" panose="02040503050406030204" pitchFamily="18" charset="0"/>
              </a:rPr>
              <a:t>tax advisor </a:t>
            </a:r>
            <a:r>
              <a:rPr lang="en-US" sz="2200" i="1" dirty="0">
                <a:latin typeface="Cambria" panose="02040503050406030204" pitchFamily="18" charset="0"/>
                <a:ea typeface="Cambria" panose="02040503050406030204" pitchFamily="18" charset="0"/>
              </a:rPr>
              <a:t>or </a:t>
            </a:r>
            <a:r>
              <a:rPr lang="en-US" sz="2200" b="1" i="1" baseline="30000" dirty="0">
                <a:solidFill>
                  <a:srgbClr val="FF0000"/>
                </a:solidFill>
                <a:latin typeface="Calibri" panose="020F0502020204030204" pitchFamily="34" charset="0"/>
                <a:cs typeface="Times New Roman" panose="02020603050405020304" pitchFamily="18" charset="0"/>
              </a:rPr>
              <a:t>4</a:t>
            </a:r>
            <a:r>
              <a:rPr lang="en-US" sz="2200" b="1" i="1" dirty="0">
                <a:latin typeface="Cambria" panose="02040503050406030204" pitchFamily="18" charset="0"/>
                <a:ea typeface="Cambria" panose="02040503050406030204" pitchFamily="18" charset="0"/>
              </a:rPr>
              <a:t>approved accountant </a:t>
            </a:r>
            <a:r>
              <a:rPr lang="en-US" sz="2200" i="1" dirty="0">
                <a:latin typeface="Cambria" panose="02040503050406030204" pitchFamily="18" charset="0"/>
                <a:ea typeface="Cambria" panose="02040503050406030204" pitchFamily="18" charset="0"/>
              </a:rPr>
              <a:t>other than a full-time employee of the taxpayer who- </a:t>
            </a:r>
          </a:p>
          <a:p>
            <a:pPr marL="914400" indent="-454025" algn="just">
              <a:lnSpc>
                <a:spcPct val="100000"/>
              </a:lnSpc>
              <a:spcBef>
                <a:spcPts val="600"/>
              </a:spcBef>
              <a:spcAft>
                <a:spcPts val="600"/>
              </a:spcAft>
              <a:tabLst>
                <a:tab pos="404813" algn="l"/>
                <a:tab pos="11369675" algn="l"/>
              </a:tabLst>
            </a:pPr>
            <a:r>
              <a:rPr lang="en-US" sz="2200" i="1" dirty="0">
                <a:latin typeface="Cambria" panose="02040503050406030204" pitchFamily="18" charset="0"/>
                <a:ea typeface="Cambria" panose="02040503050406030204" pitchFamily="18" charset="0"/>
              </a:rPr>
              <a:t>(a) </a:t>
            </a:r>
            <a:r>
              <a:rPr lang="en-US" sz="2200" b="1" i="1" baseline="30000" dirty="0">
                <a:solidFill>
                  <a:srgbClr val="FF0000"/>
                </a:solidFill>
                <a:latin typeface="Calibri" panose="020F0502020204030204" pitchFamily="34" charset="0"/>
                <a:cs typeface="Times New Roman" panose="02020603050405020304" pitchFamily="18" charset="0"/>
              </a:rPr>
              <a:t>1</a:t>
            </a:r>
            <a:r>
              <a:rPr lang="en-US" sz="2200" b="1" i="1" dirty="0">
                <a:latin typeface="Cambria" panose="02040503050406030204" pitchFamily="18" charset="0"/>
                <a:ea typeface="Cambria" panose="02040503050406030204" pitchFamily="18" charset="0"/>
              </a:rPr>
              <a:t>prepares</a:t>
            </a:r>
            <a:r>
              <a:rPr lang="en-US" sz="2200" i="1" dirty="0">
                <a:latin typeface="Cambria" panose="02040503050406030204" pitchFamily="18" charset="0"/>
                <a:ea typeface="Cambria" panose="02040503050406030204" pitchFamily="18" charset="0"/>
              </a:rPr>
              <a:t>, </a:t>
            </a:r>
            <a:r>
              <a:rPr lang="en-US" sz="2200" b="1" i="1" baseline="30000" dirty="0">
                <a:solidFill>
                  <a:srgbClr val="FF0000"/>
                </a:solidFill>
                <a:latin typeface="Calibri" panose="020F0502020204030204" pitchFamily="34" charset="0"/>
                <a:cs typeface="Times New Roman" panose="02020603050405020304" pitchFamily="18" charset="0"/>
              </a:rPr>
              <a:t>2</a:t>
            </a:r>
            <a:r>
              <a:rPr lang="en-US" sz="2200" b="1" i="1" dirty="0">
                <a:latin typeface="Cambria" panose="02040503050406030204" pitchFamily="18" charset="0"/>
                <a:ea typeface="Cambria" panose="02040503050406030204" pitchFamily="18" charset="0"/>
              </a:rPr>
              <a:t>fills</a:t>
            </a:r>
            <a:r>
              <a:rPr lang="en-US" sz="2200" i="1" dirty="0">
                <a:latin typeface="Cambria" panose="02040503050406030204" pitchFamily="18" charset="0"/>
                <a:ea typeface="Cambria" panose="02040503050406030204" pitchFamily="18" charset="0"/>
              </a:rPr>
              <a:t> or </a:t>
            </a:r>
            <a:r>
              <a:rPr lang="en-US" sz="2200" b="1" i="1" baseline="30000" dirty="0">
                <a:solidFill>
                  <a:srgbClr val="FF0000"/>
                </a:solidFill>
                <a:latin typeface="Calibri" panose="020F0502020204030204" pitchFamily="34" charset="0"/>
                <a:cs typeface="Times New Roman" panose="02020603050405020304" pitchFamily="18" charset="0"/>
              </a:rPr>
              <a:t>3</a:t>
            </a:r>
            <a:r>
              <a:rPr lang="en-US" sz="2200" b="1" i="1" dirty="0">
                <a:latin typeface="Cambria" panose="02040503050406030204" pitchFamily="18" charset="0"/>
                <a:ea typeface="Cambria" panose="02040503050406030204" pitchFamily="18" charset="0"/>
              </a:rPr>
              <a:t>certifies</a:t>
            </a:r>
            <a:r>
              <a:rPr lang="en-US" sz="2200" i="1" dirty="0">
                <a:latin typeface="Cambria" panose="02040503050406030204" pitchFamily="18" charset="0"/>
                <a:ea typeface="Cambria" panose="02040503050406030204" pitchFamily="18" charset="0"/>
              </a:rPr>
              <a:t> or </a:t>
            </a:r>
            <a:r>
              <a:rPr lang="en-US" sz="2200" b="1" i="1" baseline="30000" dirty="0">
                <a:solidFill>
                  <a:srgbClr val="FF0000"/>
                </a:solidFill>
                <a:latin typeface="Calibri" panose="020F0502020204030204" pitchFamily="34" charset="0"/>
                <a:cs typeface="Times New Roman" panose="02020603050405020304" pitchFamily="18" charset="0"/>
              </a:rPr>
              <a:t>4</a:t>
            </a:r>
            <a:r>
              <a:rPr lang="en-US" sz="2200" b="1" i="1" dirty="0">
                <a:latin typeface="Cambria" panose="02040503050406030204" pitchFamily="18" charset="0"/>
                <a:ea typeface="Cambria" panose="02040503050406030204" pitchFamily="18" charset="0"/>
              </a:rPr>
              <a:t>assists</a:t>
            </a:r>
            <a:r>
              <a:rPr lang="en-US" sz="2200" i="1" dirty="0">
                <a:latin typeface="Cambria" panose="02040503050406030204" pitchFamily="18" charset="0"/>
                <a:ea typeface="Cambria" panose="02040503050406030204" pitchFamily="18" charset="0"/>
              </a:rPr>
              <a:t> in </a:t>
            </a:r>
            <a:r>
              <a:rPr lang="en-US" sz="2200" i="1" u="sng" dirty="0">
                <a:latin typeface="Cambria" panose="02040503050406030204" pitchFamily="18" charset="0"/>
                <a:ea typeface="Cambria" panose="02040503050406030204" pitchFamily="18" charset="0"/>
              </a:rPr>
              <a:t>preparing</a:t>
            </a:r>
            <a:r>
              <a:rPr lang="en-US" sz="2200" i="1" dirty="0">
                <a:latin typeface="Cambria" panose="02040503050406030204" pitchFamily="18" charset="0"/>
                <a:ea typeface="Cambria" panose="02040503050406030204" pitchFamily="18" charset="0"/>
              </a:rPr>
              <a:t>, </a:t>
            </a:r>
            <a:r>
              <a:rPr lang="en-US" sz="2200" i="1" u="sng" dirty="0">
                <a:latin typeface="Cambria" panose="02040503050406030204" pitchFamily="18" charset="0"/>
                <a:ea typeface="Cambria" panose="02040503050406030204" pitchFamily="18" charset="0"/>
              </a:rPr>
              <a:t>filling</a:t>
            </a:r>
            <a:r>
              <a:rPr lang="en-US" sz="2200" i="1" dirty="0">
                <a:latin typeface="Cambria" panose="02040503050406030204" pitchFamily="18" charset="0"/>
                <a:ea typeface="Cambria" panose="02040503050406030204" pitchFamily="18" charset="0"/>
              </a:rPr>
              <a:t> or </a:t>
            </a:r>
            <a:r>
              <a:rPr lang="en-US" sz="2200" i="1" u="sng" dirty="0">
                <a:latin typeface="Cambria" panose="02040503050406030204" pitchFamily="18" charset="0"/>
                <a:ea typeface="Cambria" panose="02040503050406030204" pitchFamily="18" charset="0"/>
              </a:rPr>
              <a:t>certifying</a:t>
            </a:r>
            <a:r>
              <a:rPr lang="en-US" sz="2200" i="1" dirty="0">
                <a:latin typeface="Cambria" panose="02040503050406030204" pitchFamily="18" charset="0"/>
                <a:ea typeface="Cambria" panose="02040503050406030204" pitchFamily="18" charset="0"/>
              </a:rPr>
              <a:t> the tax </a:t>
            </a:r>
            <a:r>
              <a:rPr lang="en-US" sz="2200" i="1" u="sng" dirty="0">
                <a:latin typeface="Cambria" panose="02040503050406030204" pitchFamily="18" charset="0"/>
                <a:ea typeface="Cambria" panose="02040503050406030204" pitchFamily="18" charset="0"/>
              </a:rPr>
              <a:t>returns</a:t>
            </a:r>
            <a:r>
              <a:rPr lang="en-US" sz="2200" i="1" dirty="0">
                <a:latin typeface="Cambria" panose="02040503050406030204" pitchFamily="18" charset="0"/>
                <a:ea typeface="Cambria" panose="02040503050406030204" pitchFamily="18" charset="0"/>
              </a:rPr>
              <a:t>, </a:t>
            </a:r>
            <a:r>
              <a:rPr lang="en-US" sz="2200" i="1" u="sng" dirty="0">
                <a:latin typeface="Cambria" panose="02040503050406030204" pitchFamily="18" charset="0"/>
                <a:ea typeface="Cambria" panose="02040503050406030204" pitchFamily="18" charset="0"/>
              </a:rPr>
              <a:t>accounts</a:t>
            </a:r>
            <a:r>
              <a:rPr lang="en-US" sz="2200" i="1" dirty="0">
                <a:latin typeface="Cambria" panose="02040503050406030204" pitchFamily="18" charset="0"/>
                <a:ea typeface="Cambria" panose="02040503050406030204" pitchFamily="18" charset="0"/>
              </a:rPr>
              <a:t>, </a:t>
            </a:r>
            <a:r>
              <a:rPr lang="en-US" sz="2200" i="1" u="sng" dirty="0">
                <a:latin typeface="Cambria" panose="02040503050406030204" pitchFamily="18" charset="0"/>
                <a:ea typeface="Cambria" panose="02040503050406030204" pitchFamily="18" charset="0"/>
              </a:rPr>
              <a:t>records</a:t>
            </a:r>
            <a:r>
              <a:rPr lang="en-US" sz="2200" i="1" dirty="0">
                <a:latin typeface="Cambria" panose="02040503050406030204" pitchFamily="18" charset="0"/>
                <a:ea typeface="Cambria" panose="02040503050406030204" pitchFamily="18" charset="0"/>
              </a:rPr>
              <a:t>, </a:t>
            </a:r>
            <a:r>
              <a:rPr lang="en-US" sz="2200" i="1" u="sng" dirty="0">
                <a:latin typeface="Cambria" panose="02040503050406030204" pitchFamily="18" charset="0"/>
                <a:ea typeface="Cambria" panose="02040503050406030204" pitchFamily="18" charset="0"/>
              </a:rPr>
              <a:t>appeals</a:t>
            </a:r>
            <a:r>
              <a:rPr lang="en-US" sz="2200" i="1" dirty="0">
                <a:latin typeface="Cambria" panose="02040503050406030204" pitchFamily="18" charset="0"/>
                <a:ea typeface="Cambria" panose="02040503050406030204" pitchFamily="18" charset="0"/>
              </a:rPr>
              <a:t> and </a:t>
            </a:r>
            <a:r>
              <a:rPr lang="en-US" sz="2200" i="1" u="sng" dirty="0">
                <a:latin typeface="Cambria" panose="02040503050406030204" pitchFamily="18" charset="0"/>
                <a:ea typeface="Cambria" panose="02040503050406030204" pitchFamily="18" charset="0"/>
              </a:rPr>
              <a:t>objections</a:t>
            </a:r>
            <a:r>
              <a:rPr lang="en-US" sz="2200" i="1" dirty="0">
                <a:latin typeface="Cambria" panose="02040503050406030204" pitchFamily="18" charset="0"/>
                <a:ea typeface="Cambria" panose="02040503050406030204" pitchFamily="18" charset="0"/>
              </a:rPr>
              <a:t> or </a:t>
            </a:r>
            <a:r>
              <a:rPr lang="en-US" sz="2200" i="1" u="sng" dirty="0">
                <a:latin typeface="Cambria" panose="02040503050406030204" pitchFamily="18" charset="0"/>
                <a:ea typeface="Cambria" panose="02040503050406030204" pitchFamily="18" charset="0"/>
              </a:rPr>
              <a:t>any other document</a:t>
            </a:r>
            <a:r>
              <a:rPr lang="en-US" sz="2200" i="1" dirty="0">
                <a:latin typeface="Cambria" panose="02040503050406030204" pitchFamily="18" charset="0"/>
                <a:ea typeface="Cambria" panose="02040503050406030204" pitchFamily="18" charset="0"/>
              </a:rPr>
              <a:t> or </a:t>
            </a:r>
            <a:r>
              <a:rPr lang="en-US" sz="2200" i="1" u="sng" dirty="0">
                <a:latin typeface="Cambria" panose="02040503050406030204" pitchFamily="18" charset="0"/>
                <a:ea typeface="Cambria" panose="02040503050406030204" pitchFamily="18" charset="0"/>
              </a:rPr>
              <a:t>information</a:t>
            </a:r>
            <a:r>
              <a:rPr lang="en-US" sz="2200" i="1" dirty="0">
                <a:latin typeface="Cambria" panose="02040503050406030204" pitchFamily="18" charset="0"/>
                <a:ea typeface="Cambria" panose="02040503050406030204" pitchFamily="18" charset="0"/>
              </a:rPr>
              <a:t> to furnish to the Commissioner-General; and</a:t>
            </a:r>
          </a:p>
          <a:p>
            <a:pPr marL="914400" indent="-454025" algn="just">
              <a:lnSpc>
                <a:spcPct val="100000"/>
              </a:lnSpc>
              <a:spcBef>
                <a:spcPts val="600"/>
              </a:spcBef>
              <a:tabLst>
                <a:tab pos="404813" algn="l"/>
                <a:tab pos="11369675" algn="l"/>
              </a:tabLst>
            </a:pPr>
            <a:r>
              <a:rPr lang="en-US" sz="2200" i="1" dirty="0">
                <a:latin typeface="Cambria" panose="02040503050406030204" pitchFamily="18" charset="0"/>
                <a:ea typeface="Cambria" panose="02040503050406030204" pitchFamily="18" charset="0"/>
              </a:rPr>
              <a:t>(b) </a:t>
            </a:r>
            <a:r>
              <a:rPr lang="en-US" sz="2200" b="1" i="1" baseline="30000" dirty="0">
                <a:solidFill>
                  <a:srgbClr val="FF0000"/>
                </a:solidFill>
                <a:latin typeface="Calibri" panose="020F0502020204030204" pitchFamily="34" charset="0"/>
                <a:cs typeface="Times New Roman" panose="02020603050405020304" pitchFamily="18" charset="0"/>
              </a:rPr>
              <a:t>1</a:t>
            </a:r>
            <a:r>
              <a:rPr lang="en-US" sz="2200" b="1" i="1" u="sng" dirty="0">
                <a:latin typeface="Cambria" panose="02040503050406030204" pitchFamily="18" charset="0"/>
                <a:ea typeface="Cambria" panose="02040503050406030204" pitchFamily="18" charset="0"/>
              </a:rPr>
              <a:t>intentionally</a:t>
            </a:r>
            <a:r>
              <a:rPr lang="en-US" sz="2200" i="1" u="sng" dirty="0">
                <a:latin typeface="Cambria" panose="02040503050406030204" pitchFamily="18" charset="0"/>
                <a:ea typeface="Cambria" panose="02040503050406030204" pitchFamily="18" charset="0"/>
              </a:rPr>
              <a:t> disregards or fails</a:t>
            </a:r>
            <a:r>
              <a:rPr lang="en-US" sz="2200" i="1" dirty="0">
                <a:latin typeface="Cambria" panose="02040503050406030204" pitchFamily="18" charset="0"/>
                <a:ea typeface="Cambria" panose="02040503050406030204" pitchFamily="18" charset="0"/>
              </a:rPr>
              <a:t> to take reasonable care in discharging the professional duty, or </a:t>
            </a:r>
            <a:r>
              <a:rPr lang="en-US" sz="2200" b="1" i="1" baseline="30000" dirty="0">
                <a:solidFill>
                  <a:srgbClr val="FF0000"/>
                </a:solidFill>
                <a:latin typeface="Calibri" panose="020F0502020204030204" pitchFamily="34" charset="0"/>
                <a:cs typeface="Times New Roman" panose="02020603050405020304" pitchFamily="18" charset="0"/>
              </a:rPr>
              <a:t>2</a:t>
            </a:r>
            <a:r>
              <a:rPr lang="en-US" sz="2200" b="1" i="1" u="sng" dirty="0">
                <a:latin typeface="Cambria" panose="02040503050406030204" pitchFamily="18" charset="0"/>
                <a:ea typeface="Cambria" panose="02040503050406030204" pitchFamily="18" charset="0"/>
              </a:rPr>
              <a:t>fraudulently</a:t>
            </a:r>
            <a:r>
              <a:rPr lang="en-US" sz="2200" i="1" u="sng" dirty="0">
                <a:latin typeface="Cambria" panose="02040503050406030204" pitchFamily="18" charset="0"/>
                <a:ea typeface="Cambria" panose="02040503050406030204" pitchFamily="18" charset="0"/>
              </a:rPr>
              <a:t> prepares</a:t>
            </a:r>
            <a:r>
              <a:rPr lang="en-US" sz="2200" i="1" dirty="0">
                <a:latin typeface="Cambria" panose="02040503050406030204" pitchFamily="18" charset="0"/>
                <a:ea typeface="Cambria" panose="02040503050406030204" pitchFamily="18" charset="0"/>
              </a:rPr>
              <a:t> and certifies such document or information or </a:t>
            </a:r>
            <a:r>
              <a:rPr lang="en-US" sz="2200" b="1" i="1" baseline="30000" dirty="0">
                <a:solidFill>
                  <a:srgbClr val="FF0000"/>
                </a:solidFill>
                <a:latin typeface="Calibri" panose="020F0502020204030204" pitchFamily="34" charset="0"/>
                <a:cs typeface="Times New Roman" panose="02020603050405020304" pitchFamily="18" charset="0"/>
              </a:rPr>
              <a:t>3</a:t>
            </a:r>
            <a:r>
              <a:rPr lang="en-US" sz="2200" b="1" i="1" u="sng" dirty="0">
                <a:latin typeface="Cambria" panose="02040503050406030204" pitchFamily="18" charset="0"/>
                <a:ea typeface="Cambria" panose="02040503050406030204" pitchFamily="18" charset="0"/>
              </a:rPr>
              <a:t>deliberately</a:t>
            </a:r>
            <a:r>
              <a:rPr lang="en-US" sz="2200" i="1" u="sng" dirty="0">
                <a:latin typeface="Cambria" panose="02040503050406030204" pitchFamily="18" charset="0"/>
                <a:ea typeface="Cambria" panose="02040503050406030204" pitchFamily="18" charset="0"/>
              </a:rPr>
              <a:t> misinterprets </a:t>
            </a:r>
            <a:r>
              <a:rPr lang="en-US" sz="2200" i="1" dirty="0">
                <a:latin typeface="Cambria" panose="02040503050406030204" pitchFamily="18" charset="0"/>
                <a:ea typeface="Cambria" panose="02040503050406030204" pitchFamily="18" charset="0"/>
              </a:rPr>
              <a:t>any provision of this Act or </a:t>
            </a:r>
            <a:r>
              <a:rPr lang="en-US" sz="2200" b="1" i="1" u="sng" dirty="0">
                <a:latin typeface="Cambria" panose="02040503050406030204" pitchFamily="18" charset="0"/>
                <a:ea typeface="Cambria" panose="02040503050406030204" pitchFamily="18" charset="0"/>
              </a:rPr>
              <a:t>any other Act</a:t>
            </a:r>
            <a:r>
              <a:rPr lang="en-US" sz="2200" i="1" dirty="0">
                <a:latin typeface="Cambria" panose="02040503050406030204" pitchFamily="18" charset="0"/>
                <a:ea typeface="Cambria" panose="02040503050406030204" pitchFamily="18" charset="0"/>
              </a:rPr>
              <a:t> administered by the Commissioner-General, or any regulation, rule or order made thereunder, </a:t>
            </a:r>
          </a:p>
          <a:p>
            <a:pPr marL="60325" algn="just">
              <a:lnSpc>
                <a:spcPct val="100000"/>
              </a:lnSpc>
              <a:spcBef>
                <a:spcPts val="600"/>
              </a:spcBef>
              <a:tabLst>
                <a:tab pos="404813" algn="l"/>
                <a:tab pos="11369675" algn="l"/>
              </a:tabLst>
            </a:pPr>
            <a:r>
              <a:rPr lang="en-US" sz="2200" i="1" dirty="0">
                <a:latin typeface="Cambria" panose="02040503050406030204" pitchFamily="18" charset="0"/>
                <a:ea typeface="Cambria" panose="02040503050406030204" pitchFamily="18" charset="0"/>
              </a:rPr>
              <a:t>commits an offence under this Act, and on conviction after summary trial before a Magistrate, </a:t>
            </a:r>
            <a:r>
              <a:rPr lang="en-US" sz="2200" i="1" u="sng" dirty="0">
                <a:latin typeface="Cambria" panose="02040503050406030204" pitchFamily="18" charset="0"/>
                <a:ea typeface="Cambria" panose="02040503050406030204" pitchFamily="18" charset="0"/>
              </a:rPr>
              <a:t>be liable to</a:t>
            </a:r>
            <a:r>
              <a:rPr lang="en-US" sz="2200" i="1" dirty="0">
                <a:latin typeface="Cambria" panose="02040503050406030204" pitchFamily="18" charset="0"/>
                <a:ea typeface="Cambria" panose="02040503050406030204" pitchFamily="18" charset="0"/>
              </a:rPr>
              <a:t> </a:t>
            </a:r>
            <a:r>
              <a:rPr lang="en-US" sz="2200" b="1" i="1" baseline="30000" dirty="0">
                <a:solidFill>
                  <a:srgbClr val="FF0000"/>
                </a:solidFill>
                <a:latin typeface="Calibri" panose="020F0502020204030204" pitchFamily="34" charset="0"/>
                <a:cs typeface="Times New Roman" panose="02020603050405020304" pitchFamily="18" charset="0"/>
              </a:rPr>
              <a:t>1</a:t>
            </a:r>
            <a:r>
              <a:rPr lang="en-US" sz="2200" i="1" u="sng" dirty="0">
                <a:latin typeface="Cambria" panose="02040503050406030204" pitchFamily="18" charset="0"/>
                <a:ea typeface="Cambria" panose="02040503050406030204" pitchFamily="18" charset="0"/>
              </a:rPr>
              <a:t>a fine not exceeding one million rupees</a:t>
            </a:r>
            <a:r>
              <a:rPr lang="en-US" sz="2200" i="1" dirty="0">
                <a:latin typeface="Cambria" panose="02040503050406030204" pitchFamily="18" charset="0"/>
                <a:ea typeface="Cambria" panose="02040503050406030204" pitchFamily="18" charset="0"/>
              </a:rPr>
              <a:t> or to </a:t>
            </a:r>
            <a:r>
              <a:rPr lang="en-US" sz="2200" b="1" i="1" baseline="30000" dirty="0">
                <a:solidFill>
                  <a:srgbClr val="FF0000"/>
                </a:solidFill>
                <a:latin typeface="Calibri" panose="020F0502020204030204" pitchFamily="34" charset="0"/>
                <a:cs typeface="Times New Roman" panose="02020603050405020304" pitchFamily="18" charset="0"/>
              </a:rPr>
              <a:t>2</a:t>
            </a:r>
            <a:r>
              <a:rPr lang="en-US" sz="2200" b="1" i="1" dirty="0">
                <a:latin typeface="Cambria" panose="02040503050406030204" pitchFamily="18" charset="0"/>
                <a:ea typeface="Cambria" panose="02040503050406030204" pitchFamily="18" charset="0"/>
              </a:rPr>
              <a:t>i</a:t>
            </a:r>
            <a:r>
              <a:rPr lang="en-US" sz="2200" b="1" i="1" u="sng" dirty="0">
                <a:latin typeface="Cambria" panose="02040503050406030204" pitchFamily="18" charset="0"/>
                <a:ea typeface="Cambria" panose="02040503050406030204" pitchFamily="18" charset="0"/>
              </a:rPr>
              <a:t>mprisonment</a:t>
            </a:r>
            <a:r>
              <a:rPr lang="en-US" sz="2200" i="1" dirty="0">
                <a:latin typeface="Cambria" panose="02040503050406030204" pitchFamily="18" charset="0"/>
                <a:ea typeface="Cambria" panose="02040503050406030204" pitchFamily="18" charset="0"/>
              </a:rPr>
              <a:t> of either description for a term not exceeding </a:t>
            </a:r>
            <a:r>
              <a:rPr lang="en-US" sz="2200" i="1" u="sng" dirty="0">
                <a:latin typeface="Cambria" panose="02040503050406030204" pitchFamily="18" charset="0"/>
                <a:ea typeface="Cambria" panose="02040503050406030204" pitchFamily="18" charset="0"/>
              </a:rPr>
              <a:t>six months</a:t>
            </a:r>
            <a:r>
              <a:rPr lang="en-US" sz="2200" i="1" dirty="0">
                <a:latin typeface="Cambria" panose="02040503050406030204" pitchFamily="18" charset="0"/>
                <a:ea typeface="Cambria" panose="02040503050406030204" pitchFamily="18" charset="0"/>
              </a:rPr>
              <a:t> or for a </a:t>
            </a:r>
            <a:r>
              <a:rPr lang="en-US" sz="2200" b="1" i="1" baseline="30000" dirty="0">
                <a:solidFill>
                  <a:srgbClr val="FF0000"/>
                </a:solidFill>
                <a:latin typeface="Calibri" panose="020F0502020204030204" pitchFamily="34" charset="0"/>
                <a:cs typeface="Times New Roman" panose="02020603050405020304" pitchFamily="18" charset="0"/>
              </a:rPr>
              <a:t>3</a:t>
            </a:r>
            <a:r>
              <a:rPr lang="en-US" sz="2200" b="1" i="1" u="sng" dirty="0">
                <a:latin typeface="Cambria" panose="02040503050406030204" pitchFamily="18" charset="0"/>
                <a:ea typeface="Cambria" panose="02040503050406030204" pitchFamily="18" charset="0"/>
              </a:rPr>
              <a:t>prohibition order </a:t>
            </a:r>
            <a:r>
              <a:rPr lang="en-US" sz="2200" i="1" u="sng" dirty="0">
                <a:latin typeface="Cambria" panose="02040503050406030204" pitchFamily="18" charset="0"/>
                <a:ea typeface="Cambria" panose="02040503050406030204" pitchFamily="18" charset="0"/>
              </a:rPr>
              <a:t>preventing him</a:t>
            </a:r>
            <a:r>
              <a:rPr lang="en-US" sz="2200" i="1" dirty="0">
                <a:latin typeface="Cambria" panose="02040503050406030204" pitchFamily="18" charset="0"/>
                <a:ea typeface="Cambria" panose="02040503050406030204" pitchFamily="18" charset="0"/>
              </a:rPr>
              <a:t> from practicing in such capacity.”</a:t>
            </a: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41</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(Sec.  190A)</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2200370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483021"/>
            <a:ext cx="11900384" cy="5238454"/>
          </a:xfrm>
        </p:spPr>
        <p:txBody>
          <a:bodyPr>
            <a:noAutofit/>
          </a:bodyPr>
          <a:lstStyle/>
          <a:p>
            <a:pPr indent="-569913" algn="just">
              <a:lnSpc>
                <a:spcPct val="100000"/>
              </a:lnSpc>
              <a:tabLst>
                <a:tab pos="404813" algn="l"/>
                <a:tab pos="11369675" algn="l"/>
              </a:tabLst>
            </a:pPr>
            <a:r>
              <a:rPr lang="en-US" sz="2200" b="1" dirty="0">
                <a:solidFill>
                  <a:srgbClr val="FF0000"/>
                </a:solidFill>
                <a:latin typeface="Cambria" panose="02040503050406030204" pitchFamily="18" charset="0"/>
                <a:ea typeface="Cambria" panose="02040503050406030204" pitchFamily="18" charset="0"/>
              </a:rPr>
              <a:t>Related Issues with this proposed amendment; </a:t>
            </a:r>
            <a:r>
              <a:rPr lang="en-US" sz="2200" b="1" dirty="0">
                <a:solidFill>
                  <a:srgbClr val="FF0000"/>
                </a:solidFill>
                <a:highlight>
                  <a:srgbClr val="FFFF00"/>
                </a:highlight>
                <a:latin typeface="Cambria" panose="02040503050406030204" pitchFamily="18" charset="0"/>
                <a:ea typeface="Cambria" panose="02040503050406030204" pitchFamily="18" charset="0"/>
              </a:rPr>
              <a:t>(These issues are covered with the F/R Cases filed with S/Court where the determination is issued on 07.04.2021– </a:t>
            </a:r>
            <a:r>
              <a:rPr lang="en-US" sz="2200" b="1" dirty="0">
                <a:highlight>
                  <a:srgbClr val="FFFF00"/>
                </a:highlight>
                <a:latin typeface="Cambria" panose="02040503050406030204" pitchFamily="18" charset="0"/>
                <a:ea typeface="Cambria" panose="02040503050406030204" pitchFamily="18" charset="0"/>
              </a:rPr>
              <a:t>See slide No. 45</a:t>
            </a:r>
            <a:r>
              <a:rPr lang="en-US" sz="2200" b="1" dirty="0">
                <a:solidFill>
                  <a:srgbClr val="FF0000"/>
                </a:solidFill>
                <a:highlight>
                  <a:srgbClr val="FFFF00"/>
                </a:highlight>
                <a:latin typeface="Cambria" panose="02040503050406030204" pitchFamily="18" charset="0"/>
                <a:ea typeface="Cambria" panose="02040503050406030204" pitchFamily="18" charset="0"/>
              </a:rPr>
              <a:t>)</a:t>
            </a:r>
          </a:p>
          <a:p>
            <a:pPr indent="-569913"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a:t>
            </a:r>
            <a:r>
              <a:rPr lang="en-US" dirty="0" err="1">
                <a:solidFill>
                  <a:srgbClr val="FF0000"/>
                </a:solidFill>
                <a:latin typeface="Cambria" panose="02040503050406030204" pitchFamily="18" charset="0"/>
                <a:ea typeface="Cambria" panose="02040503050406030204" pitchFamily="18" charset="0"/>
              </a:rPr>
              <a:t>i</a:t>
            </a:r>
            <a:r>
              <a:rPr lang="en-US" dirty="0">
                <a:solidFill>
                  <a:srgbClr val="FF0000"/>
                </a:solidFill>
                <a:latin typeface="Cambria" panose="02040503050406030204" pitchFamily="18" charset="0"/>
                <a:ea typeface="Cambria" panose="02040503050406030204" pitchFamily="18" charset="0"/>
              </a:rPr>
              <a:t>)	Is the loading of such responsibilities to an auditor, tax practitioner, tax advisor or approved accountant fair, and correct?</a:t>
            </a:r>
          </a:p>
          <a:p>
            <a:pPr marL="974725" indent="-569913"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(ii)	Can it be done under the Constitution of the country?</a:t>
            </a:r>
          </a:p>
          <a:p>
            <a:pPr marL="974725" indent="-569913"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(iii)	Who is a tax practitioner and/or a tax advisor? (not defined)</a:t>
            </a:r>
          </a:p>
          <a:p>
            <a:pPr marL="974725" indent="-569913"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(iv)	Who is paying to these listed persons?</a:t>
            </a:r>
          </a:p>
          <a:p>
            <a:pPr marL="974725" indent="-569913"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(v)	To whom they should provide services?</a:t>
            </a:r>
          </a:p>
          <a:p>
            <a:pPr marL="974725" indent="-569913"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(vi)	Is the Government ready to pay for the additional services (verification) expecting from these persons by this amendment?</a:t>
            </a:r>
          </a:p>
          <a:p>
            <a:pPr marL="974725" indent="-569913"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42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(Sec.  190A </a:t>
            </a:r>
            <a:r>
              <a:rPr lang="en-US" sz="3200" b="1" dirty="0" err="1">
                <a:latin typeface="Cambria" panose="02040503050406030204" pitchFamily="18" charset="0"/>
              </a:rPr>
              <a:t>Contd</a:t>
            </a:r>
            <a:r>
              <a:rPr lang="en-US" sz="32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88380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483021"/>
            <a:ext cx="11590081" cy="5238454"/>
          </a:xfrm>
        </p:spPr>
        <p:txBody>
          <a:bodyPr>
            <a:noAutofit/>
          </a:bodyPr>
          <a:lstStyle/>
          <a:p>
            <a:pPr marL="1035050" indent="-630238" algn="just">
              <a:lnSpc>
                <a:spcPct val="100000"/>
              </a:lnSpc>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(vii)	Can any of these listed persons take the responsibility of the information not verified by themselves?</a:t>
            </a:r>
          </a:p>
          <a:p>
            <a:pPr marL="1035050" indent="-630238"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(viii) Which law requires him to verify those information?</a:t>
            </a:r>
          </a:p>
          <a:p>
            <a:pPr marL="1035050" indent="-630238"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(ix)	If so, why the law expects a thing which cannot be done obviously?</a:t>
            </a:r>
          </a:p>
          <a:p>
            <a:pPr marL="1035050" indent="-630238"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	Is the section 190A drafted properly &amp; legally to cover the expected goals?</a:t>
            </a:r>
          </a:p>
          <a:p>
            <a:pPr marL="1035050" indent="-630238"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(xi)	Isn’t it create a tax fear which will adversely affect to the application of the tax Law? </a:t>
            </a:r>
          </a:p>
          <a:p>
            <a:pPr marL="1035050" indent="-630238" algn="just">
              <a:lnSpc>
                <a:spcPct val="100000"/>
              </a:lnSpc>
              <a:spcBef>
                <a:spcPts val="18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(xii)	Does it want to create a fear among the professionals not to provide services in relation to appealing &amp; objections?</a:t>
            </a:r>
          </a:p>
          <a:p>
            <a:pPr marL="974725" indent="-569913"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43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(Sec.  190A </a:t>
            </a:r>
            <a:r>
              <a:rPr lang="en-US" sz="3200" b="1" dirty="0" err="1">
                <a:latin typeface="Cambria" panose="02040503050406030204" pitchFamily="18" charset="0"/>
              </a:rPr>
              <a:t>Contd</a:t>
            </a:r>
            <a:r>
              <a:rPr lang="en-US" sz="32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3566218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754219"/>
            <a:ext cx="11590081" cy="4967256"/>
          </a:xfrm>
        </p:spPr>
        <p:txBody>
          <a:bodyPr>
            <a:noAutofit/>
          </a:bodyPr>
          <a:lstStyle/>
          <a:p>
            <a:pPr marL="1035050" indent="-630238" algn="just">
              <a:lnSpc>
                <a:spcPct val="100000"/>
              </a:lnSpc>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(xiii) By using the words intentionally, fraudulently, deliberately misinterprets, is there any assurance that some tax officials may not misuse those?</a:t>
            </a:r>
          </a:p>
          <a:p>
            <a:pPr marL="1035050" indent="-630238" algn="just">
              <a:lnSpc>
                <a:spcPct val="100000"/>
              </a:lnSpc>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(xiv)	If misused, isn’t it result the wasting of the taxpayers’ money &amp; productive time in challenging with the courts?</a:t>
            </a:r>
          </a:p>
          <a:p>
            <a:pPr marL="1035050" indent="-630238" algn="just">
              <a:lnSpc>
                <a:spcPct val="100000"/>
              </a:lnSpc>
              <a:spcBef>
                <a:spcPts val="24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(xv)	How come any other Act covers with it &amp; if it is possible, is it fair?</a:t>
            </a:r>
          </a:p>
          <a:p>
            <a:pPr marL="1035050" indent="-630238" algn="just">
              <a:lnSpc>
                <a:spcPct val="100000"/>
              </a:lnSpc>
              <a:spcBef>
                <a:spcPts val="24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(xvi)	 Who has granted the practicing license &amp; who could restrict it?</a:t>
            </a:r>
          </a:p>
          <a:p>
            <a:pPr marL="1035050" indent="-630238" algn="just">
              <a:lnSpc>
                <a:spcPct val="100000"/>
              </a:lnSpc>
              <a:spcBef>
                <a:spcPts val="2400"/>
              </a:spcBef>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(xvii) With the above restrictions what the use of having professional bodies?</a:t>
            </a:r>
          </a:p>
          <a:p>
            <a:pPr marL="1035050" indent="-630238" algn="just">
              <a:lnSpc>
                <a:spcPct val="100000"/>
              </a:lnSpc>
              <a:spcBef>
                <a:spcPts val="2400"/>
              </a:spcBef>
              <a:tabLst>
                <a:tab pos="404813" algn="l"/>
                <a:tab pos="11369675" algn="l"/>
              </a:tabLst>
            </a:pPr>
            <a:endParaRPr lang="en-US" dirty="0">
              <a:solidFill>
                <a:srgbClr val="FF0000"/>
              </a:solidFill>
              <a:latin typeface="Cambria" panose="02040503050406030204" pitchFamily="18" charset="0"/>
              <a:ea typeface="Cambria" panose="02040503050406030204" pitchFamily="18" charset="0"/>
            </a:endParaRPr>
          </a:p>
          <a:p>
            <a:pPr marL="1708150" indent="-1708150" algn="just">
              <a:lnSpc>
                <a:spcPct val="100000"/>
              </a:lnSpc>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44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(Sec.  190A </a:t>
            </a:r>
            <a:r>
              <a:rPr lang="en-US" sz="3200" b="1" dirty="0" err="1">
                <a:latin typeface="Cambria" panose="02040503050406030204" pitchFamily="18" charset="0"/>
              </a:rPr>
              <a:t>Contd</a:t>
            </a:r>
            <a:r>
              <a:rPr lang="en-US" sz="32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3027839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06086" y="1483021"/>
            <a:ext cx="11590081" cy="5238454"/>
          </a:xfrm>
        </p:spPr>
        <p:txBody>
          <a:bodyPr>
            <a:noAutofit/>
          </a:bodyPr>
          <a:lstStyle/>
          <a:p>
            <a:pPr algn="just">
              <a:lnSpc>
                <a:spcPct val="100000"/>
              </a:lnSpc>
              <a:spcBef>
                <a:spcPts val="600"/>
              </a:spcBef>
              <a:spcAft>
                <a:spcPts val="600"/>
              </a:spcAft>
              <a:tabLst>
                <a:tab pos="404813" algn="l"/>
                <a:tab pos="11369675" algn="l"/>
              </a:tabLst>
            </a:pPr>
            <a:r>
              <a:rPr lang="en-US" dirty="0">
                <a:latin typeface="Cambria" panose="02040503050406030204" pitchFamily="18" charset="0"/>
                <a:ea typeface="Cambria" panose="02040503050406030204" pitchFamily="18" charset="0"/>
              </a:rPr>
              <a:t>The appellants of the F/R cases filed against the Bill expect the amendment to be read as follows;</a:t>
            </a:r>
          </a:p>
          <a:p>
            <a:pPr marL="396875" indent="-396875" algn="just">
              <a:lnSpc>
                <a:spcPct val="100000"/>
              </a:lnSpc>
              <a:spcBef>
                <a:spcPts val="60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190A</a:t>
            </a:r>
            <a:r>
              <a:rPr lang="en-US" i="1" dirty="0">
                <a:latin typeface="Cambria" panose="02040503050406030204" pitchFamily="18" charset="0"/>
                <a:ea typeface="Cambria" panose="02040503050406030204" pitchFamily="18" charset="0"/>
              </a:rPr>
              <a:t>. – </a:t>
            </a:r>
            <a:r>
              <a:rPr lang="en-US" b="1" i="1" u="sng" dirty="0">
                <a:latin typeface="Cambria" panose="02040503050406030204" pitchFamily="18" charset="0"/>
                <a:ea typeface="Cambria" panose="02040503050406030204" pitchFamily="18" charset="0"/>
              </a:rPr>
              <a:t>Any person</a:t>
            </a:r>
            <a:r>
              <a:rPr lang="en-US" b="1" i="1"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who </a:t>
            </a:r>
            <a:r>
              <a:rPr lang="en-US" b="1" i="1" u="sng" dirty="0">
                <a:latin typeface="Cambria" panose="02040503050406030204" pitchFamily="18" charset="0"/>
                <a:ea typeface="Cambria" panose="02040503050406030204" pitchFamily="18" charset="0"/>
              </a:rPr>
              <a:t>fraudulently</a:t>
            </a:r>
            <a:r>
              <a:rPr lang="en-US" i="1" dirty="0">
                <a:latin typeface="Cambria" panose="02040503050406030204" pitchFamily="18" charset="0"/>
                <a:ea typeface="Cambria" panose="02040503050406030204" pitchFamily="18" charset="0"/>
              </a:rPr>
              <a:t>;</a:t>
            </a:r>
          </a:p>
          <a:p>
            <a:pPr marL="396875" indent="63500" algn="just">
              <a:lnSpc>
                <a:spcPct val="100000"/>
              </a:lnSpc>
              <a:spcBef>
                <a:spcPts val="60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(a) </a:t>
            </a:r>
            <a:r>
              <a:rPr lang="en-US" b="1" i="1" baseline="30000" dirty="0">
                <a:solidFill>
                  <a:srgbClr val="FF0000"/>
                </a:solidFill>
                <a:latin typeface="Calibri" panose="020F0502020204030204" pitchFamily="34" charset="0"/>
                <a:cs typeface="Times New Roman" panose="02020603050405020304" pitchFamily="18" charset="0"/>
              </a:rPr>
              <a:t>1</a:t>
            </a:r>
            <a:r>
              <a:rPr lang="en-US" b="1" i="1" u="sng" dirty="0">
                <a:latin typeface="Cambria" panose="02040503050406030204" pitchFamily="18" charset="0"/>
                <a:ea typeface="Cambria" panose="02040503050406030204" pitchFamily="18" charset="0"/>
              </a:rPr>
              <a:t>prepares</a:t>
            </a:r>
            <a:r>
              <a:rPr lang="en-US" i="1" dirty="0">
                <a:latin typeface="Cambria" panose="02040503050406030204" pitchFamily="18" charset="0"/>
                <a:ea typeface="Cambria" panose="02040503050406030204" pitchFamily="18" charset="0"/>
              </a:rPr>
              <a:t>, </a:t>
            </a:r>
            <a:r>
              <a:rPr lang="en-US" i="1" u="sng" dirty="0">
                <a:latin typeface="Cambria" panose="02040503050406030204" pitchFamily="18" charset="0"/>
                <a:ea typeface="Cambria" panose="02040503050406030204" pitchFamily="18" charset="0"/>
              </a:rPr>
              <a:t>any documents</a:t>
            </a:r>
            <a:r>
              <a:rPr lang="en-US" i="1" dirty="0">
                <a:latin typeface="Cambria" panose="02040503050406030204" pitchFamily="18" charset="0"/>
                <a:ea typeface="Cambria" panose="02040503050406030204" pitchFamily="18" charset="0"/>
              </a:rPr>
              <a:t> or </a:t>
            </a:r>
            <a:r>
              <a:rPr lang="en-US" i="1" u="sng" dirty="0">
                <a:latin typeface="Cambria" panose="02040503050406030204" pitchFamily="18" charset="0"/>
                <a:ea typeface="Cambria" panose="02040503050406030204" pitchFamily="18" charset="0"/>
              </a:rPr>
              <a:t>information,</a:t>
            </a:r>
          </a:p>
          <a:p>
            <a:pPr marL="460375" indent="454025" algn="just">
              <a:lnSpc>
                <a:spcPct val="100000"/>
              </a:lnSpc>
              <a:spcBef>
                <a:spcPts val="60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 or</a:t>
            </a:r>
          </a:p>
          <a:p>
            <a:pPr marL="460375" algn="just">
              <a:lnSpc>
                <a:spcPct val="100000"/>
              </a:lnSpc>
              <a:spcBef>
                <a:spcPts val="60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(b) </a:t>
            </a:r>
            <a:r>
              <a:rPr lang="en-US" b="1" i="1" baseline="30000" dirty="0">
                <a:solidFill>
                  <a:srgbClr val="FF0000"/>
                </a:solidFill>
                <a:latin typeface="Calibri" panose="020F0502020204030204" pitchFamily="34" charset="0"/>
                <a:cs typeface="Times New Roman" panose="02020603050405020304" pitchFamily="18" charset="0"/>
              </a:rPr>
              <a:t>2</a:t>
            </a:r>
            <a:r>
              <a:rPr lang="en-US" b="1" i="1" u="sng" dirty="0">
                <a:latin typeface="Cambria" panose="02040503050406030204" pitchFamily="18" charset="0"/>
                <a:ea typeface="Cambria" panose="02040503050406030204" pitchFamily="18" charset="0"/>
              </a:rPr>
              <a:t>certifies</a:t>
            </a:r>
            <a:r>
              <a:rPr lang="en-US" i="1" dirty="0">
                <a:latin typeface="Cambria" panose="02040503050406030204" pitchFamily="18" charset="0"/>
                <a:ea typeface="Cambria" panose="02040503050406030204" pitchFamily="18" charset="0"/>
              </a:rPr>
              <a:t> a </a:t>
            </a:r>
            <a:r>
              <a:rPr lang="en-US" i="1" u="sng" dirty="0">
                <a:latin typeface="Cambria" panose="02040503050406030204" pitchFamily="18" charset="0"/>
                <a:ea typeface="Cambria" panose="02040503050406030204" pitchFamily="18" charset="0"/>
              </a:rPr>
              <a:t>document</a:t>
            </a:r>
            <a:r>
              <a:rPr lang="en-US" i="1" dirty="0">
                <a:latin typeface="Cambria" panose="02040503050406030204" pitchFamily="18" charset="0"/>
                <a:ea typeface="Cambria" panose="02040503050406030204" pitchFamily="18" charset="0"/>
              </a:rPr>
              <a:t> </a:t>
            </a:r>
          </a:p>
          <a:p>
            <a:pPr marL="460375" algn="just">
              <a:lnSpc>
                <a:spcPct val="100000"/>
              </a:lnSpc>
              <a:spcBef>
                <a:spcPts val="600"/>
              </a:spcBef>
              <a:spcAft>
                <a:spcPts val="600"/>
              </a:spcAft>
              <a:tabLst>
                <a:tab pos="404813" algn="l"/>
                <a:tab pos="11369675" algn="l"/>
              </a:tabLst>
            </a:pPr>
            <a:r>
              <a:rPr lang="en-US" i="1" dirty="0">
                <a:latin typeface="Cambria" panose="02040503050406030204" pitchFamily="18" charset="0"/>
                <a:ea typeface="Cambria" panose="02040503050406030204" pitchFamily="18" charset="0"/>
              </a:rPr>
              <a:t>to be furnished to the Commissioner-General, commits an offence under this Act, and on conviction after summary trial before a Magistrate, </a:t>
            </a:r>
            <a:r>
              <a:rPr lang="en-US" i="1" u="sng" dirty="0">
                <a:latin typeface="Cambria" panose="02040503050406030204" pitchFamily="18" charset="0"/>
                <a:ea typeface="Cambria" panose="02040503050406030204" pitchFamily="18" charset="0"/>
              </a:rPr>
              <a:t>be liable to</a:t>
            </a:r>
            <a:r>
              <a:rPr lang="en-US" i="1" dirty="0">
                <a:latin typeface="Cambria" panose="02040503050406030204" pitchFamily="18" charset="0"/>
                <a:ea typeface="Cambria" panose="02040503050406030204" pitchFamily="18" charset="0"/>
              </a:rPr>
              <a:t> </a:t>
            </a:r>
            <a:r>
              <a:rPr lang="en-US" b="1" i="1" baseline="30000" dirty="0">
                <a:solidFill>
                  <a:srgbClr val="FF0000"/>
                </a:solidFill>
                <a:latin typeface="Calibri" panose="020F0502020204030204" pitchFamily="34" charset="0"/>
                <a:cs typeface="Times New Roman" panose="02020603050405020304" pitchFamily="18" charset="0"/>
              </a:rPr>
              <a:t>1</a:t>
            </a:r>
            <a:r>
              <a:rPr lang="en-US" i="1" u="sng" dirty="0">
                <a:latin typeface="Cambria" panose="02040503050406030204" pitchFamily="18" charset="0"/>
                <a:ea typeface="Cambria" panose="02040503050406030204" pitchFamily="18" charset="0"/>
              </a:rPr>
              <a:t>a fine not exceeding one million rupees</a:t>
            </a:r>
            <a:r>
              <a:rPr lang="en-US" i="1" dirty="0">
                <a:latin typeface="Cambria" panose="02040503050406030204" pitchFamily="18" charset="0"/>
                <a:ea typeface="Cambria" panose="02040503050406030204" pitchFamily="18" charset="0"/>
              </a:rPr>
              <a:t> or to </a:t>
            </a:r>
            <a:r>
              <a:rPr lang="en-US" b="1" i="1" baseline="30000" dirty="0">
                <a:solidFill>
                  <a:srgbClr val="FF0000"/>
                </a:solidFill>
                <a:latin typeface="Calibri" panose="020F0502020204030204" pitchFamily="34" charset="0"/>
                <a:cs typeface="Times New Roman" panose="02020603050405020304" pitchFamily="18" charset="0"/>
              </a:rPr>
              <a:t>2</a:t>
            </a:r>
            <a:r>
              <a:rPr lang="en-US" b="1" i="1" dirty="0">
                <a:latin typeface="Cambria" panose="02040503050406030204" pitchFamily="18" charset="0"/>
                <a:ea typeface="Cambria" panose="02040503050406030204" pitchFamily="18" charset="0"/>
              </a:rPr>
              <a:t>i</a:t>
            </a:r>
            <a:r>
              <a:rPr lang="en-US" b="1" i="1" u="sng" dirty="0">
                <a:latin typeface="Cambria" panose="02040503050406030204" pitchFamily="18" charset="0"/>
                <a:ea typeface="Cambria" panose="02040503050406030204" pitchFamily="18" charset="0"/>
              </a:rPr>
              <a:t>mprisonment</a:t>
            </a:r>
            <a:r>
              <a:rPr lang="en-US" i="1" dirty="0">
                <a:latin typeface="Cambria" panose="02040503050406030204" pitchFamily="18" charset="0"/>
                <a:ea typeface="Cambria" panose="02040503050406030204" pitchFamily="18" charset="0"/>
              </a:rPr>
              <a:t> of either description for a term not exceeding </a:t>
            </a:r>
            <a:r>
              <a:rPr lang="en-US" i="1" u="sng" dirty="0">
                <a:latin typeface="Cambria" panose="02040503050406030204" pitchFamily="18" charset="0"/>
                <a:ea typeface="Cambria" panose="02040503050406030204" pitchFamily="18" charset="0"/>
              </a:rPr>
              <a:t>six months.</a:t>
            </a:r>
            <a:endParaRPr lang="en-US" i="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45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(Sec.  190A </a:t>
            </a:r>
            <a:r>
              <a:rPr lang="en-US" sz="3200" b="1" dirty="0" err="1">
                <a:latin typeface="Cambria" panose="02040503050406030204" pitchFamily="18" charset="0"/>
              </a:rPr>
              <a:t>Contd</a:t>
            </a:r>
            <a:r>
              <a:rPr lang="en-US" sz="3200" b="1" dirty="0">
                <a:latin typeface="Cambria" panose="02040503050406030204" pitchFamily="18" charset="0"/>
              </a:rPr>
              <a:t>…)</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1336857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64706" y="1483021"/>
            <a:ext cx="11790648" cy="5238454"/>
          </a:xfrm>
        </p:spPr>
        <p:txBody>
          <a:bodyPr>
            <a:noAutofit/>
          </a:bodyPr>
          <a:lstStyle/>
          <a:p>
            <a:pPr marL="1708150" indent="-1708150" algn="just">
              <a:lnSpc>
                <a:spcPct val="100000"/>
              </a:lnSpc>
              <a:spcBef>
                <a:spcPts val="0"/>
              </a:spcBef>
              <a:tabLst>
                <a:tab pos="404813" algn="l"/>
                <a:tab pos="11369675" algn="l"/>
              </a:tabLst>
            </a:pPr>
            <a:r>
              <a:rPr lang="en-US" b="1" dirty="0">
                <a:latin typeface="Cambria" panose="02040503050406030204" pitchFamily="18" charset="0"/>
                <a:ea typeface="Cambria" panose="02040503050406030204" pitchFamily="18" charset="0"/>
              </a:rPr>
              <a:t>Sec 195 – Interpretations </a:t>
            </a:r>
            <a:r>
              <a:rPr lang="en-US" dirty="0">
                <a:latin typeface="Cambria" panose="02040503050406030204" pitchFamily="18" charset="0"/>
                <a:ea typeface="Cambria" panose="02040503050406030204" pitchFamily="18" charset="0"/>
              </a:rPr>
              <a:t>– Some new interpretations are included;</a:t>
            </a:r>
          </a:p>
          <a:p>
            <a:pPr marL="284163" indent="-284163" algn="just">
              <a:lnSpc>
                <a:spcPct val="100000"/>
              </a:lnSpc>
              <a:spcBef>
                <a:spcPts val="1200"/>
              </a:spcBef>
              <a:spcAft>
                <a:spcPts val="600"/>
              </a:spcAft>
              <a:buFont typeface="Arial" panose="020B0604020202020204" pitchFamily="34" charset="0"/>
              <a:buChar char="•"/>
              <a:tabLst>
                <a:tab pos="404813" algn="l"/>
                <a:tab pos="11369675" algn="l"/>
              </a:tabLst>
            </a:pPr>
            <a:r>
              <a:rPr lang="en-US" b="1" dirty="0">
                <a:latin typeface="Cambria" panose="02040503050406030204" pitchFamily="18" charset="0"/>
                <a:ea typeface="Cambria" panose="02040503050406030204" pitchFamily="18" charset="0"/>
              </a:rPr>
              <a:t>Agricultural Business </a:t>
            </a:r>
            <a:r>
              <a:rPr lang="en-US" dirty="0">
                <a:latin typeface="Cambria" panose="02040503050406030204" pitchFamily="18" charset="0"/>
                <a:ea typeface="Cambria" panose="02040503050406030204" pitchFamily="18" charset="0"/>
              </a:rPr>
              <a:t>(w.e.f. 01.04.2019)</a:t>
            </a:r>
          </a:p>
          <a:p>
            <a:pPr marL="914400" algn="just">
              <a:lnSpc>
                <a:spcPct val="100000"/>
              </a:lnSpc>
              <a:spcBef>
                <a:spcPts val="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“agricultural business” means </a:t>
            </a:r>
            <a:r>
              <a:rPr lang="en-US" i="1" dirty="0">
                <a:latin typeface="Cambria" panose="02040503050406030204" pitchFamily="18" charset="0"/>
                <a:ea typeface="Cambria" panose="02040503050406030204" pitchFamily="18" charset="0"/>
              </a:rPr>
              <a:t>the business of </a:t>
            </a:r>
            <a:r>
              <a:rPr lang="en-US" sz="2400" b="1" i="1" baseline="30000" dirty="0">
                <a:solidFill>
                  <a:srgbClr val="FF0000"/>
                </a:solidFill>
                <a:latin typeface="Calibri" panose="020F0502020204030204" pitchFamily="34" charset="0"/>
                <a:cs typeface="Times New Roman" panose="02020603050405020304" pitchFamily="18" charset="0"/>
              </a:rPr>
              <a:t>1</a:t>
            </a:r>
            <a:r>
              <a:rPr lang="en-US" i="1" u="sng" dirty="0">
                <a:latin typeface="Cambria" panose="02040503050406030204" pitchFamily="18" charset="0"/>
                <a:ea typeface="Cambria" panose="02040503050406030204" pitchFamily="18" charset="0"/>
              </a:rPr>
              <a:t>agro farming</a:t>
            </a:r>
            <a:r>
              <a:rPr lang="en-US" i="1" dirty="0">
                <a:latin typeface="Cambria" panose="02040503050406030204" pitchFamily="18" charset="0"/>
                <a:ea typeface="Cambria" panose="02040503050406030204" pitchFamily="18" charset="0"/>
              </a:rPr>
              <a:t> or </a:t>
            </a:r>
            <a:r>
              <a:rPr lang="en-US" sz="2400" b="1" i="1" baseline="30000" dirty="0">
                <a:solidFill>
                  <a:srgbClr val="FF0000"/>
                </a:solidFill>
                <a:latin typeface="Calibri" panose="020F0502020204030204" pitchFamily="34" charset="0"/>
                <a:cs typeface="Times New Roman" panose="02020603050405020304" pitchFamily="18" charset="0"/>
              </a:rPr>
              <a:t>2</a:t>
            </a:r>
            <a:r>
              <a:rPr lang="en-US" i="1" u="sng" dirty="0">
                <a:latin typeface="Cambria" panose="02040503050406030204" pitchFamily="18" charset="0"/>
                <a:ea typeface="Cambria" panose="02040503050406030204" pitchFamily="18" charset="0"/>
              </a:rPr>
              <a:t>agro processing</a:t>
            </a:r>
            <a:r>
              <a:rPr lang="en-US" i="1" dirty="0">
                <a:latin typeface="Cambria" panose="02040503050406030204" pitchFamily="18" charset="0"/>
                <a:ea typeface="Cambria" panose="02040503050406030204" pitchFamily="18" charset="0"/>
              </a:rPr>
              <a:t>, but excludes farming of, or processing of liquor or tobacco produces or products,”</a:t>
            </a:r>
          </a:p>
          <a:p>
            <a:pPr marL="284163" indent="-284163" algn="just">
              <a:lnSpc>
                <a:spcPct val="100000"/>
              </a:lnSpc>
              <a:spcBef>
                <a:spcPts val="1200"/>
              </a:spcBef>
              <a:spcAft>
                <a:spcPts val="600"/>
              </a:spcAft>
              <a:buFont typeface="Arial" panose="020B0604020202020204" pitchFamily="34" charset="0"/>
              <a:buChar char="•"/>
              <a:tabLst>
                <a:tab pos="404813" algn="l"/>
                <a:tab pos="11369675" algn="l"/>
              </a:tabLst>
            </a:pPr>
            <a:r>
              <a:rPr lang="en-US" b="1" dirty="0" err="1">
                <a:latin typeface="Cambria" panose="02040503050406030204" pitchFamily="18" charset="0"/>
                <a:ea typeface="Cambria" panose="02040503050406030204" pitchFamily="18" charset="0"/>
              </a:rPr>
              <a:t>Agro</a:t>
            </a:r>
            <a:r>
              <a:rPr lang="en-US" b="1" dirty="0">
                <a:latin typeface="Cambria" panose="02040503050406030204" pitchFamily="18" charset="0"/>
                <a:ea typeface="Cambria" panose="02040503050406030204" pitchFamily="18" charset="0"/>
              </a:rPr>
              <a:t> Farming </a:t>
            </a:r>
            <a:r>
              <a:rPr lang="en-US" dirty="0">
                <a:latin typeface="Cambria" panose="02040503050406030204" pitchFamily="18" charset="0"/>
                <a:ea typeface="Cambria" panose="02040503050406030204" pitchFamily="18" charset="0"/>
              </a:rPr>
              <a:t>(w.e.f. 01.04.2019)</a:t>
            </a:r>
          </a:p>
          <a:p>
            <a:pPr marL="914400" algn="just">
              <a:lnSpc>
                <a:spcPct val="100000"/>
              </a:lnSpc>
              <a:spcBef>
                <a:spcPts val="0"/>
              </a:spcBef>
              <a:spcAft>
                <a:spcPts val="600"/>
              </a:spcAft>
              <a:tabLst>
                <a:tab pos="404813" algn="l"/>
                <a:tab pos="11369675" algn="l"/>
              </a:tabLst>
            </a:pPr>
            <a:r>
              <a:rPr lang="en-US" sz="2400" b="1" i="1" baseline="30000" dirty="0">
                <a:solidFill>
                  <a:srgbClr val="FF0000"/>
                </a:solidFill>
                <a:latin typeface="Calibri" panose="020F0502020204030204" pitchFamily="34" charset="0"/>
                <a:cs typeface="Times New Roman" panose="02020603050405020304" pitchFamily="18" charset="0"/>
              </a:rPr>
              <a:t>1</a:t>
            </a:r>
            <a:r>
              <a:rPr lang="en-US" b="1" i="1" dirty="0">
                <a:latin typeface="Cambria" panose="02040503050406030204" pitchFamily="18" charset="0"/>
                <a:ea typeface="Cambria" panose="02040503050406030204" pitchFamily="18" charset="0"/>
              </a:rPr>
              <a:t>“agro farming” means</a:t>
            </a:r>
          </a:p>
          <a:p>
            <a:pPr marL="1028700" algn="just">
              <a:lnSpc>
                <a:spcPct val="100000"/>
              </a:lnSpc>
              <a:spcBef>
                <a:spcPts val="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(a) </a:t>
            </a:r>
            <a:r>
              <a:rPr lang="en-US" i="1" dirty="0">
                <a:latin typeface="Cambria" panose="02040503050406030204" pitchFamily="18" charset="0"/>
                <a:ea typeface="Cambria" panose="02040503050406030204" pitchFamily="18" charset="0"/>
              </a:rPr>
              <a:t>the tillage of the soil and </a:t>
            </a:r>
            <a:r>
              <a:rPr lang="en-US" i="1" u="sng" dirty="0">
                <a:latin typeface="Cambria" panose="02040503050406030204" pitchFamily="18" charset="0"/>
                <a:ea typeface="Cambria" panose="02040503050406030204" pitchFamily="18" charset="0"/>
              </a:rPr>
              <a:t>cultivation</a:t>
            </a:r>
            <a:r>
              <a:rPr lang="en-US" i="1" dirty="0">
                <a:latin typeface="Cambria" panose="02040503050406030204" pitchFamily="18" charset="0"/>
                <a:ea typeface="Cambria" panose="02040503050406030204" pitchFamily="18" charset="0"/>
              </a:rPr>
              <a:t> of land with plants of </a:t>
            </a:r>
            <a:r>
              <a:rPr lang="en-US" i="1" u="sng" dirty="0">
                <a:latin typeface="Cambria" panose="02040503050406030204" pitchFamily="18" charset="0"/>
                <a:ea typeface="Cambria" panose="02040503050406030204" pitchFamily="18" charset="0"/>
              </a:rPr>
              <a:t>any</a:t>
            </a:r>
            <a:r>
              <a:rPr lang="en-US" i="1" dirty="0">
                <a:latin typeface="Cambria" panose="02040503050406030204" pitchFamily="18" charset="0"/>
                <a:ea typeface="Cambria" panose="02040503050406030204" pitchFamily="18" charset="0"/>
              </a:rPr>
              <a:t> description, </a:t>
            </a:r>
            <a:r>
              <a:rPr lang="en-US" i="1" u="sng" dirty="0">
                <a:latin typeface="Cambria" panose="02040503050406030204" pitchFamily="18" charset="0"/>
                <a:ea typeface="Cambria" panose="02040503050406030204" pitchFamily="18" charset="0"/>
              </a:rPr>
              <a:t>cultivation</a:t>
            </a:r>
            <a:r>
              <a:rPr lang="en-US" i="1" dirty="0">
                <a:latin typeface="Cambria" panose="02040503050406030204" pitchFamily="18" charset="0"/>
                <a:ea typeface="Cambria" panose="02040503050406030204" pitchFamily="18" charset="0"/>
              </a:rPr>
              <a:t> in green house, </a:t>
            </a:r>
            <a:r>
              <a:rPr lang="en-US" i="1" u="sng" dirty="0">
                <a:latin typeface="Cambria" panose="02040503050406030204" pitchFamily="18" charset="0"/>
                <a:ea typeface="Cambria" panose="02040503050406030204" pitchFamily="18" charset="0"/>
              </a:rPr>
              <a:t>bee-keeping</a:t>
            </a:r>
            <a:r>
              <a:rPr lang="en-US" i="1" dirty="0">
                <a:latin typeface="Cambria" panose="02040503050406030204" pitchFamily="18" charset="0"/>
                <a:ea typeface="Cambria" panose="02040503050406030204" pitchFamily="18" charset="0"/>
              </a:rPr>
              <a:t>, </a:t>
            </a:r>
            <a:r>
              <a:rPr lang="en-US" i="1" u="sng" dirty="0">
                <a:latin typeface="Cambria" panose="02040503050406030204" pitchFamily="18" charset="0"/>
                <a:ea typeface="Cambria" panose="02040503050406030204" pitchFamily="18" charset="0"/>
              </a:rPr>
              <a:t>rearing of fish</a:t>
            </a:r>
            <a:r>
              <a:rPr lang="en-US" i="1" dirty="0">
                <a:latin typeface="Cambria" panose="02040503050406030204" pitchFamily="18" charset="0"/>
                <a:ea typeface="Cambria" panose="02040503050406030204" pitchFamily="18" charset="0"/>
              </a:rPr>
              <a:t>, </a:t>
            </a:r>
            <a:r>
              <a:rPr lang="en-US" i="1" u="sng" dirty="0">
                <a:latin typeface="Cambria" panose="02040503050406030204" pitchFamily="18" charset="0"/>
                <a:ea typeface="Cambria" panose="02040503050406030204" pitchFamily="18" charset="0"/>
              </a:rPr>
              <a:t>shrimp farming</a:t>
            </a:r>
            <a:r>
              <a:rPr lang="en-US" i="1" dirty="0">
                <a:latin typeface="Cambria" panose="02040503050406030204" pitchFamily="18" charset="0"/>
                <a:ea typeface="Cambria" panose="02040503050406030204" pitchFamily="18" charset="0"/>
              </a:rPr>
              <a:t> or </a:t>
            </a:r>
            <a:r>
              <a:rPr lang="en-US" i="1" u="sng" dirty="0">
                <a:latin typeface="Cambria" panose="02040503050406030204" pitchFamily="18" charset="0"/>
                <a:ea typeface="Cambria" panose="02040503050406030204" pitchFamily="18" charset="0"/>
              </a:rPr>
              <a:t>animal husbandry</a:t>
            </a:r>
            <a:r>
              <a:rPr lang="en-US" i="1" dirty="0">
                <a:latin typeface="Cambria" panose="02040503050406030204" pitchFamily="18" charset="0"/>
                <a:ea typeface="Cambria" panose="02040503050406030204" pitchFamily="18" charset="0"/>
              </a:rPr>
              <a:t>, </a:t>
            </a:r>
            <a:r>
              <a:rPr lang="en-US" i="1" u="sng" dirty="0">
                <a:latin typeface="Cambria" panose="02040503050406030204" pitchFamily="18" charset="0"/>
                <a:ea typeface="Cambria" panose="02040503050406030204" pitchFamily="18" charset="0"/>
              </a:rPr>
              <a:t>poultry farms</a:t>
            </a:r>
            <a:r>
              <a:rPr lang="en-US" i="1" dirty="0">
                <a:latin typeface="Cambria" panose="02040503050406030204" pitchFamily="18" charset="0"/>
                <a:ea typeface="Cambria" panose="02040503050406030204" pitchFamily="18" charset="0"/>
              </a:rPr>
              <a:t>, </a:t>
            </a:r>
            <a:r>
              <a:rPr lang="en-US" i="1" u="sng" dirty="0">
                <a:latin typeface="Cambria" panose="02040503050406030204" pitchFamily="18" charset="0"/>
                <a:ea typeface="Cambria" panose="02040503050406030204" pitchFamily="18" charset="0"/>
              </a:rPr>
              <a:t>hatchery</a:t>
            </a:r>
            <a:r>
              <a:rPr lang="en-US" i="1" dirty="0">
                <a:latin typeface="Cambria" panose="02040503050406030204" pitchFamily="18" charset="0"/>
                <a:ea typeface="Cambria" panose="02040503050406030204" pitchFamily="18" charset="0"/>
              </a:rPr>
              <a:t>, </a:t>
            </a:r>
            <a:r>
              <a:rPr lang="en-US" i="1" u="sng" dirty="0">
                <a:latin typeface="Cambria" panose="02040503050406030204" pitchFamily="18" charset="0"/>
                <a:ea typeface="Cambria" panose="02040503050406030204" pitchFamily="18" charset="0"/>
              </a:rPr>
              <a:t>veterinary</a:t>
            </a:r>
            <a:r>
              <a:rPr lang="en-US" i="1" dirty="0">
                <a:latin typeface="Cambria" panose="02040503050406030204" pitchFamily="18" charset="0"/>
                <a:ea typeface="Cambria" panose="02040503050406030204" pitchFamily="18" charset="0"/>
              </a:rPr>
              <a:t> or </a:t>
            </a:r>
            <a:r>
              <a:rPr lang="en-US" i="1" u="sng" dirty="0">
                <a:latin typeface="Cambria" panose="02040503050406030204" pitchFamily="18" charset="0"/>
                <a:ea typeface="Cambria" panose="02040503050406030204" pitchFamily="18" charset="0"/>
              </a:rPr>
              <a:t>artificial insemination</a:t>
            </a:r>
            <a:r>
              <a:rPr lang="en-US" i="1" dirty="0">
                <a:latin typeface="Cambria" panose="02040503050406030204" pitchFamily="18" charset="0"/>
                <a:ea typeface="Cambria" panose="02040503050406030204" pitchFamily="18" charset="0"/>
              </a:rPr>
              <a:t> services;</a:t>
            </a:r>
          </a:p>
          <a:p>
            <a:pPr marL="1768475" algn="r">
              <a:lnSpc>
                <a:spcPct val="100000"/>
              </a:lnSpc>
              <a:spcBef>
                <a:spcPts val="0"/>
              </a:spcBef>
              <a:spcAft>
                <a:spcPts val="600"/>
              </a:spcAft>
              <a:tabLst>
                <a:tab pos="404813" algn="l"/>
                <a:tab pos="11369675" algn="l"/>
              </a:tabLst>
            </a:pPr>
            <a:r>
              <a:rPr lang="en-US" dirty="0">
                <a:solidFill>
                  <a:srgbClr val="FF0000"/>
                </a:solidFill>
                <a:latin typeface="Cambria" panose="02040503050406030204" pitchFamily="18" charset="0"/>
                <a:ea typeface="Cambria" panose="02040503050406030204" pitchFamily="18" charset="0"/>
              </a:rPr>
              <a:t>The above part (a) is specific &amp; clear.</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r>
              <a:rPr lang="en-US" dirty="0"/>
              <a:t> </a:t>
            </a:r>
            <a:fld id="{B911D3BB-F4F1-4E3A-A10C-FC6C006EB99A}" type="slidenum">
              <a:rPr lang="en-US" smtClean="0"/>
              <a:t>46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2575788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64706" y="1390524"/>
            <a:ext cx="11819046" cy="5330951"/>
          </a:xfrm>
        </p:spPr>
        <p:txBody>
          <a:bodyPr>
            <a:noAutofit/>
          </a:bodyPr>
          <a:lstStyle/>
          <a:p>
            <a:pPr marL="1028700" algn="just">
              <a:lnSpc>
                <a:spcPct val="100000"/>
              </a:lnSpc>
              <a:spcBef>
                <a:spcPts val="0"/>
              </a:spcBef>
              <a:spcAft>
                <a:spcPts val="600"/>
              </a:spcAft>
              <a:tabLst>
                <a:tab pos="404813" algn="l"/>
                <a:tab pos="11369675" algn="l"/>
              </a:tabLst>
            </a:pPr>
            <a:r>
              <a:rPr lang="en-US" sz="2300" b="1" i="1" dirty="0">
                <a:latin typeface="Cambria" panose="02040503050406030204" pitchFamily="18" charset="0"/>
                <a:ea typeface="Cambria" panose="02040503050406030204" pitchFamily="18" charset="0"/>
              </a:rPr>
              <a:t>(b) </a:t>
            </a:r>
            <a:r>
              <a:rPr lang="en-US" sz="2300" i="1" dirty="0">
                <a:latin typeface="Cambria" panose="02040503050406030204" pitchFamily="18" charset="0"/>
                <a:ea typeface="Cambria" panose="02040503050406030204" pitchFamily="18" charset="0"/>
              </a:rPr>
              <a:t>the </a:t>
            </a:r>
            <a:r>
              <a:rPr lang="en-US" sz="2300" i="1" u="sng" dirty="0">
                <a:latin typeface="Cambria" panose="02040503050406030204" pitchFamily="18" charset="0"/>
                <a:ea typeface="Cambria" panose="02040503050406030204" pitchFamily="18" charset="0"/>
              </a:rPr>
              <a:t>cleaning</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sizing</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sorting</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grading</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cutting</a:t>
            </a:r>
            <a:r>
              <a:rPr lang="en-US" sz="2300" i="1" dirty="0">
                <a:latin typeface="Cambria" panose="02040503050406030204" pitchFamily="18" charset="0"/>
                <a:ea typeface="Cambria" panose="02040503050406030204" pitchFamily="18" charset="0"/>
              </a:rPr>
              <a:t> or </a:t>
            </a:r>
            <a:r>
              <a:rPr lang="en-US" sz="2300" i="1" u="sng" dirty="0">
                <a:latin typeface="Cambria" panose="02040503050406030204" pitchFamily="18" charset="0"/>
                <a:ea typeface="Cambria" panose="02040503050406030204" pitchFamily="18" charset="0"/>
              </a:rPr>
              <a:t>chilling</a:t>
            </a:r>
            <a:r>
              <a:rPr lang="en-US" sz="2300" i="1" dirty="0">
                <a:latin typeface="Cambria" panose="02040503050406030204" pitchFamily="18" charset="0"/>
                <a:ea typeface="Cambria" panose="02040503050406030204" pitchFamily="18" charset="0"/>
              </a:rPr>
              <a:t> of any produce produced </a:t>
            </a:r>
            <a:r>
              <a:rPr lang="en-US" sz="2300" i="1" u="sng" dirty="0">
                <a:latin typeface="Cambria" panose="02040503050406030204" pitchFamily="18" charset="0"/>
                <a:ea typeface="Cambria" panose="02040503050406030204" pitchFamily="18" charset="0"/>
              </a:rPr>
              <a:t>out of any activity referred to in paragraph (a)</a:t>
            </a:r>
            <a:r>
              <a:rPr lang="en-US" sz="2300" i="1" dirty="0">
                <a:latin typeface="Cambria" panose="02040503050406030204" pitchFamily="18" charset="0"/>
                <a:ea typeface="Cambria" panose="02040503050406030204" pitchFamily="18" charset="0"/>
              </a:rPr>
              <a:t> by any person who is engaged in </a:t>
            </a:r>
            <a:r>
              <a:rPr lang="en-US" sz="2300" i="1" u="sng" dirty="0">
                <a:latin typeface="Cambria" panose="02040503050406030204" pitchFamily="18" charset="0"/>
                <a:ea typeface="Cambria" panose="02040503050406030204" pitchFamily="18" charset="0"/>
              </a:rPr>
              <a:t>any such activity</a:t>
            </a:r>
            <a:r>
              <a:rPr lang="en-US" sz="2300" i="1" dirty="0">
                <a:latin typeface="Cambria" panose="02040503050406030204" pitchFamily="18" charset="0"/>
                <a:ea typeface="Cambria" panose="02040503050406030204" pitchFamily="18" charset="0"/>
              </a:rPr>
              <a:t>, in preparation of such produce </a:t>
            </a:r>
            <a:r>
              <a:rPr lang="en-US" sz="2300" i="1" u="sng" dirty="0">
                <a:latin typeface="Cambria" panose="02040503050406030204" pitchFamily="18" charset="0"/>
                <a:ea typeface="Cambria" panose="02040503050406030204" pitchFamily="18" charset="0"/>
              </a:rPr>
              <a:t>for the market</a:t>
            </a:r>
            <a:r>
              <a:rPr lang="en-US" sz="2300" i="1" dirty="0">
                <a:latin typeface="Cambria" panose="02040503050406030204" pitchFamily="18" charset="0"/>
                <a:ea typeface="Cambria" panose="02040503050406030204" pitchFamily="18" charset="0"/>
              </a:rPr>
              <a:t> but </a:t>
            </a:r>
            <a:r>
              <a:rPr lang="en-US" sz="2300" b="1" i="1" u="sng" dirty="0">
                <a:latin typeface="Cambria" panose="02040503050406030204" pitchFamily="18" charset="0"/>
                <a:ea typeface="Cambria" panose="02040503050406030204" pitchFamily="18" charset="0"/>
              </a:rPr>
              <a:t>excludes</a:t>
            </a:r>
            <a:r>
              <a:rPr lang="en-US" sz="2300" i="1" u="sng" dirty="0">
                <a:latin typeface="Cambria" panose="02040503050406030204" pitchFamily="18" charset="0"/>
                <a:ea typeface="Cambria" panose="02040503050406030204" pitchFamily="18" charset="0"/>
              </a:rPr>
              <a:t> the </a:t>
            </a:r>
            <a:r>
              <a:rPr lang="en-US" sz="2300" i="1" u="sng" dirty="0" err="1">
                <a:latin typeface="Cambria" panose="02040503050406030204" pitchFamily="18" charset="0"/>
                <a:ea typeface="Cambria" panose="02040503050406030204" pitchFamily="18" charset="0"/>
              </a:rPr>
              <a:t>agro</a:t>
            </a:r>
            <a:r>
              <a:rPr lang="en-US" sz="2300" i="1" u="sng" dirty="0">
                <a:latin typeface="Cambria" panose="02040503050406030204" pitchFamily="18" charset="0"/>
                <a:ea typeface="Cambria" panose="02040503050406030204" pitchFamily="18" charset="0"/>
              </a:rPr>
              <a:t> or food processing</a:t>
            </a:r>
            <a:r>
              <a:rPr lang="en-US" sz="2300" i="1" dirty="0">
                <a:latin typeface="Cambria" panose="02040503050406030204" pitchFamily="18" charset="0"/>
                <a:ea typeface="Cambria" panose="02040503050406030204" pitchFamily="18" charset="0"/>
              </a:rPr>
              <a:t>;</a:t>
            </a:r>
          </a:p>
          <a:p>
            <a:pPr marL="1422400" indent="-342900" algn="just">
              <a:lnSpc>
                <a:spcPct val="100000"/>
              </a:lnSpc>
              <a:spcBef>
                <a:spcPts val="0"/>
              </a:spcBef>
              <a:buFont typeface="Arial" panose="020B0604020202020204" pitchFamily="34" charset="0"/>
              <a:buChar char="•"/>
              <a:tabLst>
                <a:tab pos="404813" algn="l"/>
                <a:tab pos="11369675" algn="l"/>
              </a:tabLst>
            </a:pPr>
            <a:r>
              <a:rPr lang="en-US" sz="2300" dirty="0">
                <a:solidFill>
                  <a:srgbClr val="FF0000"/>
                </a:solidFill>
                <a:latin typeface="Cambria" panose="02040503050406030204" pitchFamily="18" charset="0"/>
                <a:ea typeface="Cambria" panose="02040503050406030204" pitchFamily="18" charset="0"/>
              </a:rPr>
              <a:t>The term </a:t>
            </a:r>
            <a:r>
              <a:rPr lang="en-US" sz="2300" b="1" dirty="0">
                <a:solidFill>
                  <a:srgbClr val="FF0000"/>
                </a:solidFill>
                <a:latin typeface="Cambria" panose="02040503050406030204" pitchFamily="18" charset="0"/>
                <a:ea typeface="Cambria" panose="02040503050406030204" pitchFamily="18" charset="0"/>
              </a:rPr>
              <a:t>“</a:t>
            </a:r>
            <a:r>
              <a:rPr lang="en-US" sz="2300" b="1" u="sng" dirty="0">
                <a:solidFill>
                  <a:srgbClr val="FF0000"/>
                </a:solidFill>
                <a:latin typeface="Cambria" panose="02040503050406030204" pitchFamily="18" charset="0"/>
                <a:ea typeface="Cambria" panose="02040503050406030204" pitchFamily="18" charset="0"/>
              </a:rPr>
              <a:t>Food Processing</a:t>
            </a:r>
            <a:r>
              <a:rPr lang="en-US" sz="2300" b="1" dirty="0">
                <a:solidFill>
                  <a:srgbClr val="FF0000"/>
                </a:solidFill>
                <a:latin typeface="Cambria" panose="02040503050406030204" pitchFamily="18" charset="0"/>
                <a:ea typeface="Cambria" panose="02040503050406030204" pitchFamily="18" charset="0"/>
              </a:rPr>
              <a:t>” </a:t>
            </a:r>
            <a:r>
              <a:rPr lang="en-US" sz="2300" dirty="0">
                <a:solidFill>
                  <a:srgbClr val="FF0000"/>
                </a:solidFill>
                <a:latin typeface="Cambria" panose="02040503050406030204" pitchFamily="18" charset="0"/>
                <a:ea typeface="Cambria" panose="02040503050406030204" pitchFamily="18" charset="0"/>
              </a:rPr>
              <a:t>is not interpreted?</a:t>
            </a:r>
          </a:p>
          <a:p>
            <a:pPr marL="1422400" indent="-342900" algn="just">
              <a:lnSpc>
                <a:spcPct val="100000"/>
              </a:lnSpc>
              <a:spcBef>
                <a:spcPts val="0"/>
              </a:spcBef>
              <a:spcAft>
                <a:spcPts val="1800"/>
              </a:spcAft>
              <a:buFont typeface="Arial" panose="020B0604020202020204" pitchFamily="34" charset="0"/>
              <a:buChar char="•"/>
              <a:tabLst>
                <a:tab pos="404813" algn="l"/>
                <a:tab pos="11369675" algn="l"/>
              </a:tabLst>
            </a:pPr>
            <a:r>
              <a:rPr lang="en-US" sz="2300" dirty="0">
                <a:solidFill>
                  <a:srgbClr val="FF0000"/>
                </a:solidFill>
                <a:latin typeface="Cambria" panose="02040503050406030204" pitchFamily="18" charset="0"/>
                <a:ea typeface="Cambria" panose="02040503050406030204" pitchFamily="18" charset="0"/>
              </a:rPr>
              <a:t>By trying to made some liable at 14% certain obvious &amp; </a:t>
            </a:r>
            <a:r>
              <a:rPr lang="en-US" sz="2300" dirty="0" err="1">
                <a:solidFill>
                  <a:srgbClr val="FF0000"/>
                </a:solidFill>
                <a:latin typeface="Cambria" panose="02040503050406030204" pitchFamily="18" charset="0"/>
                <a:ea typeface="Cambria" panose="02040503050406030204" pitchFamily="18" charset="0"/>
              </a:rPr>
              <a:t>mandertory</a:t>
            </a:r>
            <a:r>
              <a:rPr lang="en-US" sz="2300" dirty="0">
                <a:solidFill>
                  <a:srgbClr val="FF0000"/>
                </a:solidFill>
                <a:latin typeface="Cambria" panose="02040503050406030204" pitchFamily="18" charset="0"/>
                <a:ea typeface="Cambria" panose="02040503050406030204" pitchFamily="18" charset="0"/>
              </a:rPr>
              <a:t> primary activities are missing in the above resulting some types of cultivations (farming)/ might be badly affected?</a:t>
            </a:r>
          </a:p>
          <a:p>
            <a:pPr marL="342900" indent="-342900" algn="just">
              <a:lnSpc>
                <a:spcPct val="100000"/>
              </a:lnSpc>
              <a:spcBef>
                <a:spcPts val="0"/>
              </a:spcBef>
              <a:buFont typeface="Arial" panose="020B0604020202020204" pitchFamily="34" charset="0"/>
              <a:buChar char="•"/>
              <a:tabLst>
                <a:tab pos="404813" algn="l"/>
                <a:tab pos="11369675" algn="l"/>
              </a:tabLst>
            </a:pPr>
            <a:r>
              <a:rPr lang="en-US" sz="2300" b="1" dirty="0" err="1">
                <a:latin typeface="Cambria" panose="02040503050406030204" pitchFamily="18" charset="0"/>
                <a:ea typeface="Cambria" panose="02040503050406030204" pitchFamily="18" charset="0"/>
              </a:rPr>
              <a:t>Agro</a:t>
            </a:r>
            <a:r>
              <a:rPr lang="en-US" sz="2300" b="1" dirty="0">
                <a:latin typeface="Cambria" panose="02040503050406030204" pitchFamily="18" charset="0"/>
                <a:ea typeface="Cambria" panose="02040503050406030204" pitchFamily="18" charset="0"/>
              </a:rPr>
              <a:t> Processing </a:t>
            </a:r>
            <a:r>
              <a:rPr lang="en-US" sz="2300" dirty="0">
                <a:latin typeface="Cambria" panose="02040503050406030204" pitchFamily="18" charset="0"/>
                <a:ea typeface="Cambria" panose="02040503050406030204" pitchFamily="18" charset="0"/>
              </a:rPr>
              <a:t>(w.e.f. 01.04.2019)</a:t>
            </a:r>
          </a:p>
          <a:p>
            <a:pPr marL="971550" algn="just">
              <a:lnSpc>
                <a:spcPct val="100000"/>
              </a:lnSpc>
              <a:spcBef>
                <a:spcPts val="0"/>
              </a:spcBef>
              <a:spcAft>
                <a:spcPts val="600"/>
              </a:spcAft>
              <a:tabLst>
                <a:tab pos="404813" algn="l"/>
                <a:tab pos="11369675" algn="l"/>
              </a:tabLst>
            </a:pPr>
            <a:r>
              <a:rPr lang="en-US" sz="2300" b="1" i="1" baseline="30000" dirty="0">
                <a:solidFill>
                  <a:srgbClr val="FF0000"/>
                </a:solidFill>
                <a:latin typeface="Calibri" panose="020F0502020204030204" pitchFamily="34" charset="0"/>
                <a:cs typeface="Times New Roman" panose="02020603050405020304" pitchFamily="18" charset="0"/>
              </a:rPr>
              <a:t>2</a:t>
            </a:r>
            <a:r>
              <a:rPr lang="en-US" sz="2300" b="1" i="1" dirty="0">
                <a:latin typeface="Cambria" panose="02040503050406030204" pitchFamily="18" charset="0"/>
                <a:ea typeface="Cambria" panose="02040503050406030204" pitchFamily="18" charset="0"/>
              </a:rPr>
              <a:t>“agro processing” means</a:t>
            </a:r>
            <a:r>
              <a:rPr lang="en-US" sz="2300" i="1" dirty="0">
                <a:latin typeface="Cambria" panose="02040503050406030204" pitchFamily="18" charset="0"/>
                <a:ea typeface="Cambria" panose="02040503050406030204" pitchFamily="18" charset="0"/>
              </a:rPr>
              <a:t> the processing of any locally produced agricultural, fishing, or animal product and </a:t>
            </a:r>
            <a:r>
              <a:rPr lang="en-US" sz="2300" b="1" i="1" dirty="0">
                <a:latin typeface="Cambria" panose="02040503050406030204" pitchFamily="18" charset="0"/>
                <a:ea typeface="Cambria" panose="02040503050406030204" pitchFamily="18" charset="0"/>
              </a:rPr>
              <a:t>includes</a:t>
            </a:r>
            <a:r>
              <a:rPr lang="en-US" sz="2300" i="1" dirty="0">
                <a:latin typeface="Cambria" panose="02040503050406030204" pitchFamily="18" charset="0"/>
                <a:ea typeface="Cambria" panose="02040503050406030204" pitchFamily="18" charset="0"/>
              </a:rPr>
              <a:t> an undertaking for the </a:t>
            </a:r>
            <a:r>
              <a:rPr lang="en-US" sz="2300" i="1" u="sng" dirty="0">
                <a:latin typeface="Cambria" panose="02040503050406030204" pitchFamily="18" charset="0"/>
                <a:ea typeface="Cambria" panose="02040503050406030204" pitchFamily="18" charset="0"/>
              </a:rPr>
              <a:t>dehydrating</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milling</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packaging</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canning</a:t>
            </a:r>
            <a:r>
              <a:rPr lang="en-US" sz="2300" i="1" dirty="0">
                <a:latin typeface="Cambria" panose="02040503050406030204" pitchFamily="18" charset="0"/>
                <a:ea typeface="Cambria" panose="02040503050406030204" pitchFamily="18" charset="0"/>
              </a:rPr>
              <a:t> for the purpose of changing the </a:t>
            </a:r>
            <a:r>
              <a:rPr lang="en-US" sz="2300" i="1" u="sng" dirty="0">
                <a:latin typeface="Cambria" panose="02040503050406030204" pitchFamily="18" charset="0"/>
                <a:ea typeface="Cambria" panose="02040503050406030204" pitchFamily="18" charset="0"/>
              </a:rPr>
              <a:t>form</a:t>
            </a:r>
            <a:r>
              <a:rPr lang="en-US" sz="2300" i="1" dirty="0">
                <a:latin typeface="Cambria" panose="02040503050406030204" pitchFamily="18" charset="0"/>
                <a:ea typeface="Cambria" panose="02040503050406030204" pitchFamily="18" charset="0"/>
              </a:rPr>
              <a:t>, </a:t>
            </a:r>
            <a:r>
              <a:rPr lang="en-US" sz="2300" i="1" u="sng" dirty="0">
                <a:latin typeface="Cambria" panose="02040503050406030204" pitchFamily="18" charset="0"/>
                <a:ea typeface="Cambria" panose="02040503050406030204" pitchFamily="18" charset="0"/>
              </a:rPr>
              <a:t>contour</a:t>
            </a:r>
            <a:r>
              <a:rPr lang="en-US" sz="2300" i="1" dirty="0">
                <a:latin typeface="Cambria" panose="02040503050406030204" pitchFamily="18" charset="0"/>
                <a:ea typeface="Cambria" panose="02040503050406030204" pitchFamily="18" charset="0"/>
              </a:rPr>
              <a:t> or physical </a:t>
            </a:r>
            <a:r>
              <a:rPr lang="en-US" sz="2300" i="1" u="sng" dirty="0">
                <a:latin typeface="Cambria" panose="02040503050406030204" pitchFamily="18" charset="0"/>
                <a:ea typeface="Cambria" panose="02040503050406030204" pitchFamily="18" charset="0"/>
              </a:rPr>
              <a:t>appearance</a:t>
            </a:r>
            <a:r>
              <a:rPr lang="en-US" sz="2300" i="1" dirty="0">
                <a:latin typeface="Cambria" panose="02040503050406030204" pitchFamily="18" charset="0"/>
                <a:ea typeface="Cambria" panose="02040503050406030204" pitchFamily="18" charset="0"/>
              </a:rPr>
              <a:t> of such product in preparation </a:t>
            </a:r>
            <a:r>
              <a:rPr lang="en-US" sz="2300" i="1" u="sng" dirty="0">
                <a:latin typeface="Cambria" panose="02040503050406030204" pitchFamily="18" charset="0"/>
                <a:ea typeface="Cambria" panose="02040503050406030204" pitchFamily="18" charset="0"/>
              </a:rPr>
              <a:t>for the market</a:t>
            </a:r>
            <a:r>
              <a:rPr lang="en-US" sz="2300" i="1" dirty="0">
                <a:latin typeface="Cambria" panose="02040503050406030204" pitchFamily="18" charset="0"/>
                <a:ea typeface="Cambria" panose="02040503050406030204" pitchFamily="18" charset="0"/>
              </a:rPr>
              <a:t> but </a:t>
            </a:r>
            <a:r>
              <a:rPr lang="en-US" sz="2300" b="1" i="1" dirty="0">
                <a:latin typeface="Cambria" panose="02040503050406030204" pitchFamily="18" charset="0"/>
                <a:ea typeface="Cambria" panose="02040503050406030204" pitchFamily="18" charset="0"/>
              </a:rPr>
              <a:t>excludes</a:t>
            </a:r>
            <a:r>
              <a:rPr lang="en-US" sz="2300" i="1" dirty="0">
                <a:latin typeface="Cambria" panose="02040503050406030204" pitchFamily="18" charset="0"/>
                <a:ea typeface="Cambria" panose="02040503050406030204" pitchFamily="18" charset="0"/>
              </a:rPr>
              <a:t> an undertaking of </a:t>
            </a:r>
            <a:r>
              <a:rPr lang="en-US" sz="2300" i="1" u="sng" dirty="0">
                <a:latin typeface="Cambria" panose="02040503050406030204" pitchFamily="18" charset="0"/>
                <a:ea typeface="Cambria" panose="02040503050406030204" pitchFamily="18" charset="0"/>
              </a:rPr>
              <a:t>deep-sea fishing</a:t>
            </a:r>
            <a:r>
              <a:rPr lang="en-US" sz="2300" i="1" dirty="0">
                <a:latin typeface="Cambria" panose="02040503050406030204" pitchFamily="18" charset="0"/>
                <a:ea typeface="Cambria" panose="02040503050406030204" pitchFamily="18" charset="0"/>
              </a:rPr>
              <a:t> or </a:t>
            </a:r>
            <a:r>
              <a:rPr lang="en-US" sz="2300" i="1" u="sng" dirty="0">
                <a:latin typeface="Cambria" panose="02040503050406030204" pitchFamily="18" charset="0"/>
                <a:ea typeface="Cambria" panose="02040503050406030204" pitchFamily="18" charset="0"/>
              </a:rPr>
              <a:t>manufacturing</a:t>
            </a:r>
            <a:r>
              <a:rPr lang="en-US" sz="2300" i="1" dirty="0">
                <a:latin typeface="Cambria" panose="02040503050406030204" pitchFamily="18" charset="0"/>
                <a:ea typeface="Cambria" panose="02040503050406030204" pitchFamily="18" charset="0"/>
              </a:rPr>
              <a:t>;”</a:t>
            </a:r>
          </a:p>
          <a:p>
            <a:pPr marL="1079500" algn="just">
              <a:lnSpc>
                <a:spcPct val="100000"/>
              </a:lnSpc>
              <a:spcBef>
                <a:spcPts val="0"/>
              </a:spcBef>
              <a:spcAft>
                <a:spcPts val="600"/>
              </a:spcAft>
              <a:tabLst>
                <a:tab pos="404813" algn="l"/>
                <a:tab pos="11369675" algn="l"/>
              </a:tabLst>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r>
              <a:rPr lang="en-US" dirty="0"/>
              <a:t> </a:t>
            </a:r>
            <a:fld id="{B911D3BB-F4F1-4E3A-A10C-FC6C006EB99A}" type="slidenum">
              <a:rPr lang="en-US" smtClean="0"/>
              <a:t>47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3618267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70384" y="1483021"/>
            <a:ext cx="11830406" cy="5238454"/>
          </a:xfrm>
        </p:spPr>
        <p:txBody>
          <a:bodyPr>
            <a:noAutofit/>
          </a:bodyPr>
          <a:lstStyle/>
          <a:p>
            <a:pPr marL="284163" indent="-284163" algn="just">
              <a:lnSpc>
                <a:spcPct val="100000"/>
              </a:lnSpc>
              <a:spcBef>
                <a:spcPts val="0"/>
              </a:spcBef>
              <a:spcAft>
                <a:spcPts val="600"/>
              </a:spcAft>
              <a:buFont typeface="Arial" panose="020B0604020202020204" pitchFamily="34" charset="0"/>
              <a:buChar char="•"/>
              <a:tabLst>
                <a:tab pos="404813" algn="l"/>
                <a:tab pos="11369675" algn="l"/>
              </a:tabLst>
            </a:pPr>
            <a:r>
              <a:rPr lang="en-US" b="1" dirty="0">
                <a:latin typeface="Cambria" panose="02040503050406030204" pitchFamily="18" charset="0"/>
                <a:ea typeface="Cambria" panose="02040503050406030204" pitchFamily="18" charset="0"/>
              </a:rPr>
              <a:t>Manufacture</a:t>
            </a:r>
          </a:p>
          <a:p>
            <a:pPr marL="1198563" indent="-223838" algn="just">
              <a:lnSpc>
                <a:spcPct val="100000"/>
              </a:lnSpc>
              <a:spcBef>
                <a:spcPts val="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“manufacture” means </a:t>
            </a:r>
            <a:r>
              <a:rPr lang="en-US" i="1" dirty="0">
                <a:latin typeface="Cambria" panose="02040503050406030204" pitchFamily="18" charset="0"/>
                <a:ea typeface="Cambria" panose="02040503050406030204" pitchFamily="18" charset="0"/>
              </a:rPr>
              <a:t>a change in a non-living physical object, article or thing-</a:t>
            </a:r>
          </a:p>
          <a:p>
            <a:pPr marL="1708150" indent="-404813" algn="just">
              <a:lnSpc>
                <a:spcPct val="100000"/>
              </a:lnSpc>
              <a:spcBef>
                <a:spcPts val="0"/>
              </a:spcBef>
              <a:spcAft>
                <a:spcPts val="600"/>
              </a:spcAft>
              <a:buAutoNum type="alphaLcParenBoth"/>
              <a:tabLst>
                <a:tab pos="404813" algn="l"/>
                <a:tab pos="11369675" algn="l"/>
              </a:tabLst>
            </a:pPr>
            <a:r>
              <a:rPr lang="en-US" i="1" dirty="0">
                <a:latin typeface="Cambria" panose="02040503050406030204" pitchFamily="18" charset="0"/>
                <a:ea typeface="Cambria" panose="02040503050406030204" pitchFamily="18" charset="0"/>
              </a:rPr>
              <a:t>resulting in </a:t>
            </a:r>
            <a:r>
              <a:rPr lang="en-US" i="1" u="sng" dirty="0">
                <a:latin typeface="Cambria" panose="02040503050406030204" pitchFamily="18" charset="0"/>
                <a:ea typeface="Cambria" panose="02040503050406030204" pitchFamily="18" charset="0"/>
              </a:rPr>
              <a:t>transformation</a:t>
            </a:r>
            <a:r>
              <a:rPr lang="en-US" i="1" dirty="0">
                <a:latin typeface="Cambria" panose="02040503050406030204" pitchFamily="18" charset="0"/>
                <a:ea typeface="Cambria" panose="02040503050406030204" pitchFamily="18" charset="0"/>
              </a:rPr>
              <a:t> of such object, article or thing into a new and distinct object, article or thing </a:t>
            </a:r>
            <a:r>
              <a:rPr lang="en-US" i="1" u="sng" dirty="0">
                <a:latin typeface="Cambria" panose="02040503050406030204" pitchFamily="18" charset="0"/>
                <a:ea typeface="Cambria" panose="02040503050406030204" pitchFamily="18" charset="0"/>
              </a:rPr>
              <a:t>having a different name</a:t>
            </a:r>
            <a:r>
              <a:rPr lang="en-US" i="1" dirty="0">
                <a:latin typeface="Cambria" panose="02040503050406030204" pitchFamily="18" charset="0"/>
                <a:ea typeface="Cambria" panose="02040503050406030204" pitchFamily="18" charset="0"/>
              </a:rPr>
              <a:t>, </a:t>
            </a:r>
            <a:r>
              <a:rPr lang="en-US" i="1" u="sng" dirty="0">
                <a:latin typeface="Cambria" panose="02040503050406030204" pitchFamily="18" charset="0"/>
                <a:ea typeface="Cambria" panose="02040503050406030204" pitchFamily="18" charset="0"/>
              </a:rPr>
              <a:t>character</a:t>
            </a:r>
            <a:r>
              <a:rPr lang="en-US" i="1" dirty="0">
                <a:latin typeface="Cambria" panose="02040503050406030204" pitchFamily="18" charset="0"/>
                <a:ea typeface="Cambria" panose="02040503050406030204" pitchFamily="18" charset="0"/>
              </a:rPr>
              <a:t> or </a:t>
            </a:r>
            <a:r>
              <a:rPr lang="en-US" i="1" u="sng" dirty="0">
                <a:latin typeface="Cambria" panose="02040503050406030204" pitchFamily="18" charset="0"/>
                <a:ea typeface="Cambria" panose="02040503050406030204" pitchFamily="18" charset="0"/>
              </a:rPr>
              <a:t>use</a:t>
            </a:r>
            <a:r>
              <a:rPr lang="en-US" i="1" dirty="0">
                <a:latin typeface="Cambria" panose="02040503050406030204" pitchFamily="18" charset="0"/>
                <a:ea typeface="Cambria" panose="02040503050406030204" pitchFamily="18" charset="0"/>
              </a:rPr>
              <a:t>; or</a:t>
            </a:r>
          </a:p>
          <a:p>
            <a:pPr marL="1708150" indent="-404813" algn="just">
              <a:lnSpc>
                <a:spcPct val="100000"/>
              </a:lnSpc>
              <a:spcBef>
                <a:spcPts val="0"/>
              </a:spcBef>
              <a:spcAft>
                <a:spcPts val="600"/>
              </a:spcAft>
              <a:buAutoNum type="alphaLcParenBoth"/>
              <a:tabLst>
                <a:tab pos="404813" algn="l"/>
                <a:tab pos="11369675" algn="l"/>
              </a:tabLst>
            </a:pPr>
            <a:r>
              <a:rPr lang="en-US" i="1" u="sng" dirty="0">
                <a:latin typeface="Cambria" panose="02040503050406030204" pitchFamily="18" charset="0"/>
                <a:ea typeface="Cambria" panose="02040503050406030204" pitchFamily="18" charset="0"/>
              </a:rPr>
              <a:t>bringing into existence</a:t>
            </a:r>
            <a:r>
              <a:rPr lang="en-US" i="1" dirty="0">
                <a:latin typeface="Cambria" panose="02040503050406030204" pitchFamily="18" charset="0"/>
                <a:ea typeface="Cambria" panose="02040503050406030204" pitchFamily="18" charset="0"/>
              </a:rPr>
              <a:t> of a new and distinct object, article or thing with a different chemical composition or integral structure;”;</a:t>
            </a:r>
          </a:p>
          <a:p>
            <a:pPr marL="342900" indent="-342900" algn="just">
              <a:lnSpc>
                <a:spcPct val="100000"/>
              </a:lnSpc>
              <a:spcBef>
                <a:spcPts val="1200"/>
              </a:spcBef>
              <a:spcAft>
                <a:spcPts val="600"/>
              </a:spcAft>
              <a:buFont typeface="Arial" panose="020B0604020202020204" pitchFamily="34" charset="0"/>
              <a:buChar char="•"/>
              <a:tabLst>
                <a:tab pos="404813" algn="l"/>
                <a:tab pos="11369675" algn="l"/>
              </a:tabLst>
            </a:pPr>
            <a:r>
              <a:rPr lang="en-US" b="1" dirty="0">
                <a:latin typeface="Cambria" panose="02040503050406030204" pitchFamily="18" charset="0"/>
                <a:ea typeface="Cambria" panose="02040503050406030204" pitchFamily="18" charset="0"/>
              </a:rPr>
              <a:t>Sri Lankan Permanent Establishment</a:t>
            </a:r>
          </a:p>
          <a:p>
            <a:pPr marL="974725" algn="just">
              <a:lnSpc>
                <a:spcPct val="100000"/>
              </a:lnSpc>
              <a:spcBef>
                <a:spcPts val="1200"/>
              </a:spcBef>
              <a:spcAft>
                <a:spcPts val="600"/>
              </a:spcAft>
              <a:tabLst>
                <a:tab pos="404813" algn="l"/>
                <a:tab pos="11369675" algn="l"/>
              </a:tabLst>
            </a:pPr>
            <a:r>
              <a:rPr lang="en-US" b="1" i="1" dirty="0">
                <a:latin typeface="Cambria" panose="02040503050406030204" pitchFamily="18" charset="0"/>
                <a:ea typeface="Cambria" panose="02040503050406030204" pitchFamily="18" charset="0"/>
              </a:rPr>
              <a:t>“Sri Lankan permanent establishment” means </a:t>
            </a:r>
            <a:r>
              <a:rPr lang="en-US" i="1" u="sng" dirty="0">
                <a:latin typeface="Cambria" panose="02040503050406030204" pitchFamily="18" charset="0"/>
                <a:ea typeface="Cambria" panose="02040503050406030204" pitchFamily="18" charset="0"/>
              </a:rPr>
              <a:t>any business connection</a:t>
            </a:r>
            <a:r>
              <a:rPr lang="en-US" i="1" dirty="0">
                <a:latin typeface="Cambria" panose="02040503050406030204" pitchFamily="18" charset="0"/>
                <a:ea typeface="Cambria" panose="02040503050406030204" pitchFamily="18" charset="0"/>
              </a:rPr>
              <a:t> or </a:t>
            </a:r>
            <a:r>
              <a:rPr lang="en-US" i="1" u="sng" dirty="0">
                <a:latin typeface="Cambria" panose="02040503050406030204" pitchFamily="18" charset="0"/>
                <a:ea typeface="Cambria" panose="02040503050406030204" pitchFamily="18" charset="0"/>
              </a:rPr>
              <a:t>fixed place of business</a:t>
            </a:r>
            <a:r>
              <a:rPr lang="en-US" i="1" dirty="0">
                <a:latin typeface="Cambria" panose="02040503050406030204" pitchFamily="18" charset="0"/>
                <a:ea typeface="Cambria" panose="02040503050406030204" pitchFamily="18" charset="0"/>
              </a:rPr>
              <a:t> through which the business of the enterprise is wholly or partly carried out, irrespective of the number of days of such business being </a:t>
            </a:r>
            <a:r>
              <a:rPr lang="en-US" i="1" u="sng" dirty="0">
                <a:latin typeface="Cambria" panose="02040503050406030204" pitchFamily="18" charset="0"/>
                <a:ea typeface="Cambria" panose="02040503050406030204" pitchFamily="18" charset="0"/>
              </a:rPr>
              <a:t>carried out in Sri Lanka</a:t>
            </a:r>
            <a:r>
              <a:rPr lang="en-US" i="1" dirty="0">
                <a:latin typeface="Cambria" panose="02040503050406030204" pitchFamily="18" charset="0"/>
                <a:ea typeface="Cambria" panose="02040503050406030204" pitchFamily="18" charset="0"/>
              </a:rPr>
              <a:t>;”</a:t>
            </a:r>
          </a:p>
          <a:p>
            <a:pPr marL="1198563" indent="-404813" algn="just">
              <a:lnSpc>
                <a:spcPct val="100000"/>
              </a:lnSpc>
              <a:spcBef>
                <a:spcPts val="0"/>
              </a:spcBef>
              <a:spcAft>
                <a:spcPts val="600"/>
              </a:spcAft>
              <a:buAutoNum type="alphaLcParenBoth"/>
              <a:tabLst>
                <a:tab pos="404813" algn="l"/>
                <a:tab pos="11369675" algn="l"/>
              </a:tabLst>
            </a:pPr>
            <a:endParaRPr lang="en-US" dirty="0">
              <a:latin typeface="Cambria" panose="02040503050406030204" pitchFamily="18" charset="0"/>
              <a:ea typeface="Cambria" panose="02040503050406030204" pitchFamily="18" charset="0"/>
            </a:endParaRPr>
          </a:p>
          <a:p>
            <a:pPr marL="793750" algn="just">
              <a:lnSpc>
                <a:spcPct val="100000"/>
              </a:lnSpc>
              <a:spcBef>
                <a:spcPts val="0"/>
              </a:spcBef>
              <a:spcAft>
                <a:spcPts val="600"/>
              </a:spcAft>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r>
              <a:rPr lang="en-US" dirty="0"/>
              <a:t> </a:t>
            </a:r>
            <a:fld id="{B911D3BB-F4F1-4E3A-A10C-FC6C006EB99A}" type="slidenum">
              <a:rPr lang="en-US" smtClean="0"/>
              <a:t>48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581412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98783" y="1483021"/>
            <a:ext cx="11819046" cy="5238454"/>
          </a:xfrm>
        </p:spPr>
        <p:txBody>
          <a:bodyPr>
            <a:noAutofit/>
          </a:bodyPr>
          <a:lstStyle/>
          <a:p>
            <a:pPr marL="284163" indent="-284163" algn="just">
              <a:lnSpc>
                <a:spcPct val="100000"/>
              </a:lnSpc>
              <a:spcBef>
                <a:spcPts val="0"/>
              </a:spcBef>
              <a:spcAft>
                <a:spcPts val="600"/>
              </a:spcAft>
              <a:buFont typeface="Arial" panose="020B0604020202020204" pitchFamily="34" charset="0"/>
              <a:buChar char="•"/>
              <a:tabLst>
                <a:tab pos="404813" algn="l"/>
                <a:tab pos="11369675" algn="l"/>
              </a:tabLst>
            </a:pPr>
            <a:r>
              <a:rPr lang="en-US" dirty="0">
                <a:latin typeface="Cambria" panose="02040503050406030204" pitchFamily="18" charset="0"/>
                <a:ea typeface="Cambria" panose="02040503050406030204" pitchFamily="18" charset="0"/>
              </a:rPr>
              <a:t>Tertiary and Vocational Education Commission</a:t>
            </a:r>
          </a:p>
          <a:p>
            <a:pPr marL="914400" algn="just">
              <a:lnSpc>
                <a:spcPct val="100000"/>
              </a:lnSpc>
              <a:spcBef>
                <a:spcPts val="0"/>
              </a:spcBef>
              <a:spcAft>
                <a:spcPts val="600"/>
              </a:spcAft>
              <a:tabLst>
                <a:tab pos="404813" algn="l"/>
                <a:tab pos="11369675" algn="l"/>
              </a:tabLst>
            </a:pPr>
            <a:r>
              <a:rPr lang="en-US" sz="2400" b="1" i="1" dirty="0">
                <a:latin typeface="Cambria" panose="02040503050406030204" pitchFamily="18" charset="0"/>
                <a:ea typeface="Cambria" panose="02040503050406030204" pitchFamily="18" charset="0"/>
              </a:rPr>
              <a:t>“Tertiary and Vocational Education Commission” means </a:t>
            </a:r>
            <a:r>
              <a:rPr lang="en-US" sz="2400" i="1" dirty="0">
                <a:latin typeface="Cambria" panose="02040503050406030204" pitchFamily="18" charset="0"/>
                <a:ea typeface="Cambria" panose="02040503050406030204" pitchFamily="18" charset="0"/>
              </a:rPr>
              <a:t>the Tertiary and Vocational Education Commission established under the Tertiary and Vocational Education Act, No. 20 of 1990;”.</a:t>
            </a:r>
          </a:p>
          <a:p>
            <a:pPr marL="284163" indent="-284163" algn="just">
              <a:lnSpc>
                <a:spcPct val="100000"/>
              </a:lnSpc>
              <a:spcBef>
                <a:spcPts val="0"/>
              </a:spcBef>
              <a:spcAft>
                <a:spcPts val="600"/>
              </a:spcAft>
              <a:buFont typeface="Arial" panose="020B0604020202020204" pitchFamily="34" charset="0"/>
              <a:buChar char="•"/>
              <a:tabLst>
                <a:tab pos="404813" algn="l"/>
                <a:tab pos="11369675" algn="l"/>
              </a:tabLst>
            </a:pPr>
            <a:endParaRPr lang="en-US" dirty="0">
              <a:latin typeface="Cambria" panose="02040503050406030204" pitchFamily="18" charset="0"/>
              <a:ea typeface="Cambria" panose="02040503050406030204" pitchFamily="18" charset="0"/>
            </a:endParaRPr>
          </a:p>
          <a:p>
            <a:pPr marL="1484313" indent="-1484313" algn="just">
              <a:lnSpc>
                <a:spcPct val="100000"/>
              </a:lnSpc>
              <a:spcBef>
                <a:spcPts val="1200"/>
              </a:spcBef>
              <a:spcAft>
                <a:spcPts val="600"/>
              </a:spcAft>
              <a:tabLst>
                <a:tab pos="404813" algn="l"/>
                <a:tab pos="11369675" algn="l"/>
              </a:tabLst>
            </a:pPr>
            <a:r>
              <a:rPr lang="en-US" b="1" dirty="0">
                <a:latin typeface="Cambria" panose="02040503050406030204" pitchFamily="18" charset="0"/>
                <a:ea typeface="Cambria" panose="02040503050406030204" pitchFamily="18" charset="0"/>
              </a:rPr>
              <a:t>Sec 201 – Temporary Concessions - </a:t>
            </a:r>
            <a:r>
              <a:rPr lang="en-US" dirty="0">
                <a:latin typeface="Cambria" panose="02040503050406030204" pitchFamily="18" charset="0"/>
                <a:ea typeface="Cambria" panose="02040503050406030204" pitchFamily="18" charset="0"/>
              </a:rPr>
              <a:t>Sixth schedule validity period extended from 5 years to 7 years.</a:t>
            </a:r>
          </a:p>
          <a:p>
            <a:pPr algn="just">
              <a:lnSpc>
                <a:spcPct val="100000"/>
              </a:lnSpc>
              <a:spcBef>
                <a:spcPts val="1200"/>
              </a:spcBef>
              <a:spcAft>
                <a:spcPts val="600"/>
              </a:spcAft>
              <a:tabLst>
                <a:tab pos="404813" algn="l"/>
                <a:tab pos="1487488" algn="l"/>
                <a:tab pos="11369675" algn="l"/>
              </a:tabLst>
            </a:pPr>
            <a:r>
              <a:rPr lang="en-US" b="1" dirty="0">
                <a:latin typeface="Cambria" panose="02040503050406030204" pitchFamily="18" charset="0"/>
                <a:ea typeface="Cambria" panose="02040503050406030204" pitchFamily="18" charset="0"/>
              </a:rPr>
              <a:t>Sec 203 – 	Transitional Provisions – </a:t>
            </a:r>
            <a:r>
              <a:rPr lang="en-US" dirty="0">
                <a:latin typeface="Cambria" panose="02040503050406030204" pitchFamily="18" charset="0"/>
                <a:ea typeface="Cambria" panose="02040503050406030204" pitchFamily="18" charset="0"/>
              </a:rPr>
              <a:t>Sub paragraph (5) amends.</a:t>
            </a:r>
          </a:p>
          <a:p>
            <a:pPr algn="just">
              <a:lnSpc>
                <a:spcPct val="100000"/>
              </a:lnSpc>
              <a:tabLst>
                <a:tab pos="404813" algn="l"/>
                <a:tab pos="11369675" algn="l"/>
              </a:tabLst>
            </a:pPr>
            <a:endParaRPr lang="en-US" sz="2200" b="1"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r>
              <a:rPr lang="en-US" sz="2200" b="1" dirty="0">
                <a:latin typeface="Cambria" panose="02040503050406030204" pitchFamily="18" charset="0"/>
                <a:ea typeface="Cambria" panose="02040503050406030204" pitchFamily="18" charset="0"/>
              </a:rPr>
              <a:t>Schedules to the Act – All six schedules are also amending.</a:t>
            </a:r>
          </a:p>
          <a:p>
            <a:pPr marL="284163" indent="-284163" algn="just">
              <a:lnSpc>
                <a:spcPct val="100000"/>
              </a:lnSpc>
              <a:buFont typeface="Arial" panose="020B0604020202020204" pitchFamily="34" charset="0"/>
              <a:buChar char="•"/>
              <a:tabLst>
                <a:tab pos="404813" algn="l"/>
                <a:tab pos="11369675" algn="l"/>
              </a:tabLst>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r>
              <a:rPr lang="en-US" dirty="0"/>
              <a:t> </a:t>
            </a:r>
            <a:fld id="{B911D3BB-F4F1-4E3A-A10C-FC6C006EB99A}" type="slidenum">
              <a:rPr lang="en-US" smtClean="0"/>
              <a:t>49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300959" y="49616"/>
            <a:ext cx="10731800" cy="1160387"/>
          </a:xfrm>
        </p:spPr>
        <p:txBody>
          <a:bodyPr vert="horz" lIns="91440" tIns="45720" rIns="91440" bIns="45720" rtlCol="0" anchor="ctr">
            <a:noAutofit/>
          </a:bodyPr>
          <a:lstStyle/>
          <a:p>
            <a:pPr algn="l">
              <a:lnSpc>
                <a:spcPct val="150000"/>
              </a:lnSpc>
            </a:pPr>
            <a:r>
              <a:rPr lang="en-US" sz="225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5.  Other Changes (Contd.)</a:t>
            </a:r>
            <a:endParaRPr lang="en-US" sz="30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286777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8"/>
            <a:ext cx="11590081" cy="5133047"/>
          </a:xfrm>
        </p:spPr>
        <p:txBody>
          <a:bodyPr>
            <a:noAutofit/>
          </a:bodyPr>
          <a:lstStyle/>
          <a:p>
            <a:pPr marL="1708150" indent="-1708150" algn="just">
              <a:lnSpc>
                <a:spcPct val="150000"/>
              </a:lnSpc>
              <a:spcBef>
                <a:spcPts val="3000"/>
              </a:spcBef>
              <a:tabLst>
                <a:tab pos="2173288" algn="l"/>
                <a:tab pos="2233613" algn="l"/>
                <a:tab pos="11369675" algn="l"/>
              </a:tabLst>
            </a:pPr>
            <a:r>
              <a:rPr lang="en-US" sz="2450" b="1" dirty="0">
                <a:latin typeface="Cambria" panose="02040503050406030204" pitchFamily="18" charset="0"/>
                <a:ea typeface="Cambria" panose="02040503050406030204" pitchFamily="18" charset="0"/>
              </a:rPr>
              <a:t>Sec. 9(3) – </a:t>
            </a:r>
            <a:r>
              <a:rPr lang="en-US" sz="2450" dirty="0">
                <a:latin typeface="Cambria" panose="02040503050406030204" pitchFamily="18" charset="0"/>
                <a:ea typeface="Cambria" panose="02040503050406030204" pitchFamily="18" charset="0"/>
              </a:rPr>
              <a:t>Amending to accommodate any tax exemptions giving under </a:t>
            </a:r>
            <a:r>
              <a:rPr lang="en-US" sz="2450" b="1" u="sng" dirty="0">
                <a:latin typeface="Cambria" panose="02040503050406030204" pitchFamily="18" charset="0"/>
                <a:ea typeface="Cambria" panose="02040503050406030204" pitchFamily="18" charset="0"/>
              </a:rPr>
              <a:t>Strategic Development Project Act</a:t>
            </a:r>
            <a:r>
              <a:rPr lang="en-US" sz="2450" b="1" dirty="0">
                <a:latin typeface="Cambria" panose="02040503050406030204" pitchFamily="18" charset="0"/>
                <a:ea typeface="Cambria" panose="02040503050406030204" pitchFamily="18" charset="0"/>
              </a:rPr>
              <a:t> No. 14 of 2008 (SDPA) </a:t>
            </a:r>
            <a:r>
              <a:rPr lang="en-US" sz="2450" dirty="0">
                <a:latin typeface="Cambria" panose="02040503050406030204" pitchFamily="18" charset="0"/>
                <a:ea typeface="Cambria" panose="02040503050406030204" pitchFamily="18" charset="0"/>
              </a:rPr>
              <a:t>by superseding the IR Act limitations. (SDPA was inactive for several years).</a:t>
            </a:r>
          </a:p>
          <a:p>
            <a:pPr marL="1993900" indent="-1993900" algn="just">
              <a:lnSpc>
                <a:spcPct val="150000"/>
              </a:lnSpc>
              <a:spcBef>
                <a:spcPts val="3000"/>
              </a:spcBef>
              <a:tabLst>
                <a:tab pos="2173288" algn="l"/>
                <a:tab pos="2233613" algn="l"/>
                <a:tab pos="11369675" algn="l"/>
              </a:tabLst>
            </a:pPr>
            <a:r>
              <a:rPr lang="en-US" sz="2450" b="1" dirty="0">
                <a:latin typeface="Cambria" panose="02040503050406030204" pitchFamily="18" charset="0"/>
                <a:ea typeface="Cambria" panose="02040503050406030204" pitchFamily="18" charset="0"/>
              </a:rPr>
              <a:t>Third Schedule (Exemptions) – New Additions;</a:t>
            </a:r>
          </a:p>
          <a:p>
            <a:pPr marL="739775" indent="-739775" algn="just">
              <a:lnSpc>
                <a:spcPct val="150000"/>
              </a:lnSpc>
              <a:spcBef>
                <a:spcPts val="600"/>
              </a:spcBef>
              <a:tabLst>
                <a:tab pos="404813" algn="l"/>
                <a:tab pos="11369675" algn="l"/>
              </a:tabLst>
            </a:pPr>
            <a:r>
              <a:rPr lang="en-US" b="1" dirty="0">
                <a:latin typeface="Cambria" panose="02040503050406030204" pitchFamily="18" charset="0"/>
                <a:ea typeface="Cambria" panose="02040503050406030204" pitchFamily="18" charset="0"/>
              </a:rPr>
              <a:t>(</a:t>
            </a:r>
            <a:r>
              <a:rPr lang="en-US" b="1" dirty="0" err="1">
                <a:latin typeface="Cambria" panose="02040503050406030204" pitchFamily="18" charset="0"/>
                <a:ea typeface="Cambria" panose="02040503050406030204" pitchFamily="18" charset="0"/>
              </a:rPr>
              <a:t>hh</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 gain made by a person </a:t>
            </a:r>
            <a:r>
              <a:rPr lang="en-US" b="1" dirty="0">
                <a:latin typeface="Cambria" panose="02040503050406030204" pitchFamily="18" charset="0"/>
                <a:ea typeface="Cambria" panose="02040503050406030204" pitchFamily="18" charset="0"/>
              </a:rPr>
              <a:t>on or after 1</a:t>
            </a:r>
            <a:r>
              <a:rPr lang="en-US" b="1" baseline="30000" dirty="0">
                <a:latin typeface="Cambria" panose="02040503050406030204" pitchFamily="18" charset="0"/>
                <a:ea typeface="Cambria" panose="02040503050406030204" pitchFamily="18" charset="0"/>
              </a:rPr>
              <a:t>st</a:t>
            </a:r>
            <a:r>
              <a:rPr lang="en-US" b="1" dirty="0">
                <a:latin typeface="Cambria" panose="02040503050406030204" pitchFamily="18" charset="0"/>
                <a:ea typeface="Cambria" panose="02040503050406030204" pitchFamily="18" charset="0"/>
              </a:rPr>
              <a:t> April 2021</a:t>
            </a:r>
            <a:r>
              <a:rPr lang="en-US" dirty="0">
                <a:latin typeface="Cambria" panose="02040503050406030204" pitchFamily="18" charset="0"/>
                <a:ea typeface="Cambria" panose="02040503050406030204" pitchFamily="18" charset="0"/>
              </a:rPr>
              <a:t> from the </a:t>
            </a:r>
            <a:r>
              <a:rPr lang="en-US" u="sng" dirty="0">
                <a:latin typeface="Cambria" panose="02040503050406030204" pitchFamily="18" charset="0"/>
                <a:ea typeface="Cambria" panose="02040503050406030204" pitchFamily="18" charset="0"/>
              </a:rPr>
              <a:t>realisation of land or building which was sold</a:t>
            </a:r>
            <a:r>
              <a:rPr lang="en-US" dirty="0">
                <a:latin typeface="Cambria" panose="02040503050406030204" pitchFamily="18" charset="0"/>
                <a:ea typeface="Cambria" panose="02040503050406030204" pitchFamily="18" charset="0"/>
              </a:rPr>
              <a:t>, exchanged or transferred </a:t>
            </a:r>
            <a:r>
              <a:rPr lang="en-US" u="sng" dirty="0">
                <a:latin typeface="Cambria" panose="02040503050406030204" pitchFamily="18" charset="0"/>
                <a:ea typeface="Cambria" panose="02040503050406030204" pitchFamily="18" charset="0"/>
              </a:rPr>
              <a:t>to a </a:t>
            </a:r>
            <a:r>
              <a:rPr lang="en-US" b="1" u="sng" dirty="0">
                <a:latin typeface="Cambria" panose="02040503050406030204" pitchFamily="18" charset="0"/>
                <a:ea typeface="Cambria" panose="02040503050406030204" pitchFamily="18" charset="0"/>
              </a:rPr>
              <a:t>Real Estate Investment Trust</a:t>
            </a:r>
            <a:r>
              <a:rPr lang="en-US" u="sng" dirty="0">
                <a:latin typeface="Cambria" panose="02040503050406030204" pitchFamily="18" charset="0"/>
                <a:ea typeface="Cambria" panose="02040503050406030204" pitchFamily="18" charset="0"/>
              </a:rPr>
              <a:t> listed in the Colombo Stock Exchange</a:t>
            </a:r>
            <a:r>
              <a:rPr lang="en-US" dirty="0">
                <a:latin typeface="Cambria" panose="02040503050406030204" pitchFamily="18" charset="0"/>
                <a:ea typeface="Cambria" panose="02040503050406030204" pitchFamily="18" charset="0"/>
              </a:rPr>
              <a:t> and licensed by the Securities and Exchange Commission of Sri Lanka;</a:t>
            </a:r>
          </a:p>
          <a:p>
            <a:pPr algn="just">
              <a:lnSpc>
                <a:spcPct val="100000"/>
              </a:lnSpc>
              <a:spcBef>
                <a:spcPts val="3000"/>
              </a:spcBef>
              <a:tabLst>
                <a:tab pos="404813" algn="l"/>
                <a:tab pos="11369675" algn="l"/>
              </a:tabLst>
            </a:pPr>
            <a:endParaRPr lang="en-US"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Tree>
    <p:extLst>
      <p:ext uri="{BB962C8B-B14F-4D97-AF65-F5344CB8AC3E}">
        <p14:creationId xmlns:p14="http://schemas.microsoft.com/office/powerpoint/2010/main" val="615940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11644E-A480-471C-93E4-00C64A475545}"/>
              </a:ext>
            </a:extLst>
          </p:cNvPr>
          <p:cNvSpPr>
            <a:spLocks noGrp="1"/>
          </p:cNvSpPr>
          <p:nvPr>
            <p:ph type="sldNum" sz="quarter" idx="12"/>
          </p:nvPr>
        </p:nvSpPr>
        <p:spPr/>
        <p:txBody>
          <a:bodyPr/>
          <a:lstStyle/>
          <a:p>
            <a:fld id="{B911D3BB-F4F1-4E3A-A10C-FC6C006EB99A}" type="slidenum">
              <a:rPr lang="en-US" smtClean="0"/>
              <a:t>50</a:t>
            </a:fld>
            <a:endParaRPr lang="en-US"/>
          </a:p>
        </p:txBody>
      </p:sp>
      <p:sp>
        <p:nvSpPr>
          <p:cNvPr id="3" name="Rectangle 2">
            <a:extLst>
              <a:ext uri="{FF2B5EF4-FFF2-40B4-BE49-F238E27FC236}">
                <a16:creationId xmlns:a16="http://schemas.microsoft.com/office/drawing/2014/main" id="{360A2741-7C18-45E5-9EAD-0D2661DDFA9D}"/>
              </a:ext>
            </a:extLst>
          </p:cNvPr>
          <p:cNvSpPr/>
          <p:nvPr/>
        </p:nvSpPr>
        <p:spPr>
          <a:xfrm>
            <a:off x="5668144" y="2021903"/>
            <a:ext cx="6336431" cy="2554545"/>
          </a:xfrm>
          <a:prstGeom prst="rect">
            <a:avLst/>
          </a:prstGeom>
        </p:spPr>
        <p:txBody>
          <a:bodyPr wrap="square">
            <a:spAutoFit/>
          </a:bodyPr>
          <a:lstStyle/>
          <a:p>
            <a:br>
              <a:rPr lang="en-GB" sz="2400" b="1" i="1" dirty="0">
                <a:latin typeface="Cambria" panose="02040503050406030204" pitchFamily="18" charset="0"/>
                <a:ea typeface="Cambria" panose="02040503050406030204" pitchFamily="18" charset="0"/>
              </a:rPr>
            </a:br>
            <a:r>
              <a:rPr lang="en-GB" sz="2400" b="1" i="1" dirty="0">
                <a:latin typeface="Cambria" panose="02040503050406030204" pitchFamily="18" charset="0"/>
                <a:ea typeface="Cambria" panose="02040503050406030204" pitchFamily="18" charset="0"/>
              </a:rPr>
              <a:t> </a:t>
            </a:r>
            <a:endParaRPr lang="en-GB" sz="1600" b="1" i="1" dirty="0">
              <a:latin typeface="Cambria" panose="02040503050406030204" pitchFamily="18" charset="0"/>
              <a:ea typeface="Cambria" panose="02040503050406030204" pitchFamily="18" charset="0"/>
            </a:endParaRPr>
          </a:p>
          <a:p>
            <a:r>
              <a:rPr lang="en-GB" sz="1600" b="1" dirty="0">
                <a:latin typeface="Cambria" panose="02040503050406030204" pitchFamily="18" charset="0"/>
                <a:ea typeface="Cambria" panose="02040503050406030204" pitchFamily="18" charset="0"/>
              </a:rPr>
              <a:t>ATHULA RANAWEERA (BSc., FCA, FCMA, FMAAT)</a:t>
            </a:r>
            <a:br>
              <a:rPr lang="en-GB" sz="1600" i="1" dirty="0">
                <a:latin typeface="Cambria" panose="02040503050406030204" pitchFamily="18" charset="0"/>
                <a:ea typeface="Cambria" panose="02040503050406030204" pitchFamily="18" charset="0"/>
              </a:rPr>
            </a:br>
            <a:r>
              <a:rPr lang="en-GB" sz="1600" b="1" i="1" dirty="0">
                <a:latin typeface="Cambria" panose="02040503050406030204" pitchFamily="18" charset="0"/>
                <a:ea typeface="Cambria" panose="02040503050406030204" pitchFamily="18" charset="0"/>
              </a:rPr>
              <a:t>Managing Partner: </a:t>
            </a:r>
            <a:r>
              <a:rPr lang="en-GB" sz="1600" b="1" i="1" dirty="0" err="1">
                <a:latin typeface="Cambria" panose="02040503050406030204" pitchFamily="18" charset="0"/>
                <a:ea typeface="Cambria" panose="02040503050406030204" pitchFamily="18" charset="0"/>
              </a:rPr>
              <a:t>Ranaweera</a:t>
            </a:r>
            <a:r>
              <a:rPr lang="en-GB" sz="1600" b="1" i="1" dirty="0">
                <a:latin typeface="Cambria" panose="02040503050406030204" pitchFamily="18" charset="0"/>
                <a:ea typeface="Cambria" panose="02040503050406030204" pitchFamily="18" charset="0"/>
              </a:rPr>
              <a:t> Associates (Chartered Accountants) </a:t>
            </a:r>
          </a:p>
          <a:p>
            <a:r>
              <a:rPr lang="en-GB" sz="1600" b="1" i="1" dirty="0">
                <a:latin typeface="Cambria" panose="02040503050406030204" pitchFamily="18" charset="0"/>
                <a:ea typeface="Cambria" panose="02040503050406030204" pitchFamily="18" charset="0"/>
              </a:rPr>
              <a:t>Managing Director -</a:t>
            </a:r>
            <a:r>
              <a:rPr lang="en-GB" sz="1600" i="1" dirty="0">
                <a:latin typeface="Cambria" panose="02040503050406030204" pitchFamily="18" charset="0"/>
                <a:ea typeface="Cambria" panose="02040503050406030204" pitchFamily="18" charset="0"/>
              </a:rPr>
              <a:t> </a:t>
            </a:r>
            <a:r>
              <a:rPr lang="en-GB" sz="1600" b="1" i="1" dirty="0">
                <a:latin typeface="Cambria" panose="02040503050406030204" pitchFamily="18" charset="0"/>
                <a:ea typeface="Cambria" panose="02040503050406030204" pitchFamily="18" charset="0"/>
              </a:rPr>
              <a:t>Assent Advisory Partners (Pvt) Ltd.</a:t>
            </a:r>
          </a:p>
          <a:p>
            <a:r>
              <a:rPr lang="en-GB" sz="1600" b="1" i="1" dirty="0">
                <a:latin typeface="Cambria" panose="02040503050406030204" pitchFamily="18" charset="0"/>
                <a:ea typeface="Cambria" panose="02040503050406030204" pitchFamily="18" charset="0"/>
              </a:rPr>
              <a:t>Assent Secretarial Consultants (Pvt) Ltd.</a:t>
            </a:r>
          </a:p>
          <a:p>
            <a:endParaRPr lang="en-GB" sz="1600" b="1" i="1" dirty="0">
              <a:latin typeface="Cambria" panose="02040503050406030204" pitchFamily="18" charset="0"/>
              <a:ea typeface="Cambria" panose="02040503050406030204" pitchFamily="18" charset="0"/>
            </a:endParaRPr>
          </a:p>
          <a:p>
            <a:r>
              <a:rPr lang="en-GB" sz="1600" b="1" i="1" dirty="0">
                <a:latin typeface="Cambria" panose="02040503050406030204" pitchFamily="18" charset="0"/>
                <a:ea typeface="Cambria" panose="02040503050406030204" pitchFamily="18" charset="0"/>
              </a:rPr>
              <a:t>+94 777 305 123, </a:t>
            </a:r>
          </a:p>
          <a:p>
            <a:r>
              <a:rPr lang="en-GB" sz="1600" b="1" i="1" dirty="0">
                <a:latin typeface="Cambria" panose="02040503050406030204" pitchFamily="18" charset="0"/>
                <a:ea typeface="Cambria" panose="02040503050406030204" pitchFamily="18" charset="0"/>
                <a:hlinkClick r:id="rId2"/>
              </a:rPr>
              <a:t>athula@ranaweeraasso.lk</a:t>
            </a:r>
            <a:r>
              <a:rPr lang="en-GB" sz="1600" b="1" i="1" dirty="0">
                <a:latin typeface="Cambria" panose="02040503050406030204" pitchFamily="18" charset="0"/>
                <a:ea typeface="Cambria" panose="02040503050406030204" pitchFamily="18" charset="0"/>
              </a:rPr>
              <a:t>	</a:t>
            </a:r>
            <a:r>
              <a:rPr lang="en-GB" sz="1600" b="1" dirty="0">
                <a:latin typeface="Cambria" panose="02040503050406030204" pitchFamily="18" charset="0"/>
                <a:ea typeface="Cambria" panose="02040503050406030204" pitchFamily="18" charset="0"/>
                <a:hlinkClick r:id="rId3"/>
              </a:rPr>
              <a:t> </a:t>
            </a:r>
            <a:r>
              <a:rPr lang="en-GB" sz="1600" b="1" i="1" dirty="0">
                <a:latin typeface="Cambria" panose="02040503050406030204" pitchFamily="18" charset="0"/>
                <a:ea typeface="Cambria" panose="02040503050406030204" pitchFamily="18" charset="0"/>
                <a:hlinkClick r:id="rId3"/>
              </a:rPr>
              <a:t>athula@assentadvisory.lk</a:t>
            </a:r>
            <a:endParaRPr lang="en-US" sz="1600" i="1" dirty="0">
              <a:latin typeface="Cambria" panose="02040503050406030204" pitchFamily="18" charset="0"/>
              <a:ea typeface="Cambria" panose="02040503050406030204" pitchFamily="18" charset="0"/>
            </a:endParaRPr>
          </a:p>
        </p:txBody>
      </p:sp>
      <p:pic>
        <p:nvPicPr>
          <p:cNvPr id="4" name="Picture 3" descr="C:\Users\athula.ranaweera\AppData\Local\Microsoft\Windows\INetCache\Content.Word\Logo - Assent advisory JPG.JPG">
            <a:extLst>
              <a:ext uri="{FF2B5EF4-FFF2-40B4-BE49-F238E27FC236}">
                <a16:creationId xmlns:a16="http://schemas.microsoft.com/office/drawing/2014/main" id="{D8A4D744-2249-4252-B8A6-58823E28DE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58" y="5149805"/>
            <a:ext cx="1951746" cy="1475334"/>
          </a:xfrm>
          <a:prstGeom prst="rect">
            <a:avLst/>
          </a:prstGeom>
          <a:noFill/>
          <a:ln>
            <a:noFill/>
          </a:ln>
        </p:spPr>
      </p:pic>
      <p:pic>
        <p:nvPicPr>
          <p:cNvPr id="5" name="Content Placeholder 18">
            <a:extLst>
              <a:ext uri="{FF2B5EF4-FFF2-40B4-BE49-F238E27FC236}">
                <a16:creationId xmlns:a16="http://schemas.microsoft.com/office/drawing/2014/main" id="{0144BC29-0A55-4CCF-AB73-9B7BAB8CD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8636" y="5149804"/>
            <a:ext cx="1885595" cy="1475335"/>
          </a:xfrm>
          <a:prstGeom prst="rect">
            <a:avLst/>
          </a:prstGeom>
        </p:spPr>
      </p:pic>
      <p:pic>
        <p:nvPicPr>
          <p:cNvPr id="6" name="Picture 5">
            <a:extLst>
              <a:ext uri="{FF2B5EF4-FFF2-40B4-BE49-F238E27FC236}">
                <a16:creationId xmlns:a16="http://schemas.microsoft.com/office/drawing/2014/main" id="{9B6AC65E-370D-492C-BB91-6912CA5C5A7F}"/>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5325035" y="5361451"/>
            <a:ext cx="2743200" cy="1192696"/>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15E43077-3D81-4F6B-AF30-B9DEC636ACC1}"/>
              </a:ext>
            </a:extLst>
          </p:cNvPr>
          <p:cNvSpPr/>
          <p:nvPr/>
        </p:nvSpPr>
        <p:spPr>
          <a:xfrm>
            <a:off x="0" y="0"/>
            <a:ext cx="12192000" cy="174418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3654AF27-1374-4BF1-BFB1-21A2AA4A0A26}"/>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56EC772-860A-48D1-8C30-E49FEC64DEFC}"/>
              </a:ext>
            </a:extLst>
          </p:cNvPr>
          <p:cNvSpPr txBox="1">
            <a:spLocks/>
          </p:cNvSpPr>
          <p:nvPr/>
        </p:nvSpPr>
        <p:spPr>
          <a:xfrm>
            <a:off x="374848" y="-43356"/>
            <a:ext cx="9413730" cy="1569839"/>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atin typeface="Cambria" panose="02040503050406030204" pitchFamily="18" charset="0"/>
              <a:ea typeface="Cambria" panose="02040503050406030204" pitchFamily="18" charset="0"/>
              <a:cs typeface="Nirmala UI" panose="020B0502040204020203" pitchFamily="34" charset="0"/>
            </a:endParaRPr>
          </a:p>
          <a:p>
            <a:pPr>
              <a:lnSpc>
                <a:spcPct val="150000"/>
              </a:lnSpc>
            </a:pPr>
            <a:r>
              <a:rPr lang="en-US" sz="3200" b="1" dirty="0">
                <a:latin typeface="Cambria" panose="02040503050406030204" pitchFamily="18" charset="0"/>
                <a:ea typeface="Cambria" panose="02040503050406030204" pitchFamily="18" charset="0"/>
                <a:cs typeface="Nirmala UI" panose="020B0502040204020203" pitchFamily="34" charset="0"/>
              </a:rPr>
              <a:t>FOR  FURTHER  CLARIFICATIONS  PLEASE COMMUNICATE  WITH  US</a:t>
            </a:r>
            <a:r>
              <a:rPr lang="si-LK" sz="3200" b="1" dirty="0">
                <a:latin typeface="Cambria" panose="02040503050406030204" pitchFamily="18" charset="0"/>
                <a:ea typeface="Cambria" panose="02040503050406030204" pitchFamily="18" charset="0"/>
                <a:cs typeface="Nirmala UI" panose="020B0502040204020203" pitchFamily="34" charset="0"/>
              </a:rPr>
              <a:t> </a:t>
            </a:r>
            <a:r>
              <a:rPr lang="en-US" sz="3200" b="1" dirty="0">
                <a:latin typeface="Cambria" panose="02040503050406030204" pitchFamily="18" charset="0"/>
                <a:ea typeface="Cambria" panose="02040503050406030204" pitchFamily="18" charset="0"/>
                <a:cs typeface="Nirmala UI" panose="020B0502040204020203" pitchFamily="34" charset="0"/>
              </a:rPr>
              <a:t>………</a:t>
            </a:r>
          </a:p>
          <a:p>
            <a:endParaRPr lang="en-US" b="1" dirty="0">
              <a:latin typeface="Cambria" panose="02040503050406030204" pitchFamily="18" charset="0"/>
              <a:ea typeface="Cambria" panose="02040503050406030204" pitchFamily="18" charset="0"/>
            </a:endParaRPr>
          </a:p>
        </p:txBody>
      </p:sp>
      <p:pic>
        <p:nvPicPr>
          <p:cNvPr id="11" name="Picture 10" descr="Text&#10;&#10;Description automatically generated">
            <a:extLst>
              <a:ext uri="{FF2B5EF4-FFF2-40B4-BE49-F238E27FC236}">
                <a16:creationId xmlns:a16="http://schemas.microsoft.com/office/drawing/2014/main" id="{C68EC0F4-DC9C-4D92-BA3E-196971FF20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1708" y="-37819"/>
            <a:ext cx="1865148" cy="1744183"/>
          </a:xfrm>
          <a:prstGeom prst="rect">
            <a:avLst/>
          </a:prstGeom>
        </p:spPr>
      </p:pic>
      <p:pic>
        <p:nvPicPr>
          <p:cNvPr id="12" name="Picture 11">
            <a:extLst>
              <a:ext uri="{FF2B5EF4-FFF2-40B4-BE49-F238E27FC236}">
                <a16:creationId xmlns:a16="http://schemas.microsoft.com/office/drawing/2014/main" id="{317CEB30-7AD4-4BE4-B59B-C1F7E586D1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425" y="1921916"/>
            <a:ext cx="5054756" cy="3064688"/>
          </a:xfrm>
          <a:prstGeom prst="rect">
            <a:avLst/>
          </a:prstGeom>
        </p:spPr>
      </p:pic>
    </p:spTree>
    <p:extLst>
      <p:ext uri="{BB962C8B-B14F-4D97-AF65-F5344CB8AC3E}">
        <p14:creationId xmlns:p14="http://schemas.microsoft.com/office/powerpoint/2010/main" val="308803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algn="just">
              <a:lnSpc>
                <a:spcPct val="100000"/>
              </a:lnSpc>
              <a:spcBef>
                <a:spcPts val="3000"/>
              </a:spcBef>
              <a:tabLst>
                <a:tab pos="404813" algn="l"/>
                <a:tab pos="11369675" algn="l"/>
              </a:tabLst>
            </a:pPr>
            <a:r>
              <a:rPr lang="en-US" sz="2450" dirty="0">
                <a:latin typeface="Cambria" panose="02040503050406030204" pitchFamily="18" charset="0"/>
                <a:ea typeface="Cambria" panose="02040503050406030204" pitchFamily="18" charset="0"/>
              </a:rPr>
              <a:t>	</a:t>
            </a: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7" name="TextBox 6"/>
          <p:cNvSpPr txBox="1"/>
          <p:nvPr/>
        </p:nvSpPr>
        <p:spPr>
          <a:xfrm>
            <a:off x="300959" y="1854200"/>
            <a:ext cx="11357641" cy="4162678"/>
          </a:xfrm>
          <a:prstGeom prst="rect">
            <a:avLst/>
          </a:prstGeom>
          <a:noFill/>
        </p:spPr>
        <p:txBody>
          <a:bodyPr wrap="square" rtlCol="0">
            <a:spAutoFit/>
          </a:bodyPr>
          <a:lstStyle/>
          <a:p>
            <a:pPr marL="511175" indent="-511175" algn="just"/>
            <a:r>
              <a:rPr lang="en-US" sz="2400" b="1" dirty="0">
                <a:latin typeface="Cambria" panose="02040503050406030204" pitchFamily="18" charset="0"/>
              </a:rPr>
              <a:t>(ll)  </a:t>
            </a:r>
            <a:r>
              <a:rPr lang="en-US" sz="2400" dirty="0">
                <a:latin typeface="Cambria" panose="02040503050406030204" pitchFamily="18" charset="0"/>
              </a:rPr>
              <a:t>a gain from the realisation of Sri Lanka </a:t>
            </a:r>
            <a:r>
              <a:rPr lang="en-US" sz="2400" b="1" u="sng" dirty="0">
                <a:latin typeface="Cambria" panose="02040503050406030204" pitchFamily="18" charset="0"/>
              </a:rPr>
              <a:t>international sovereign bonds</a:t>
            </a:r>
            <a:r>
              <a:rPr lang="en-US" sz="2400" b="1" dirty="0">
                <a:latin typeface="Cambria" panose="02040503050406030204" pitchFamily="18" charset="0"/>
              </a:rPr>
              <a:t> </a:t>
            </a:r>
            <a:r>
              <a:rPr lang="en-US" sz="2400" dirty="0">
                <a:latin typeface="Cambria" panose="02040503050406030204" pitchFamily="18" charset="0"/>
              </a:rPr>
              <a:t>issued by or on behalf of the Government of Sri Lanka and received or derived by a commercial bank or authorized dealer who made an aggregate </a:t>
            </a:r>
            <a:r>
              <a:rPr lang="en-US" sz="2400" u="sng" dirty="0">
                <a:latin typeface="Cambria" panose="02040503050406030204" pitchFamily="18" charset="0"/>
              </a:rPr>
              <a:t>investment not less than USD 100 million</a:t>
            </a:r>
            <a:r>
              <a:rPr lang="en-US" sz="2400" dirty="0">
                <a:latin typeface="Cambria" panose="02040503050406030204" pitchFamily="18" charset="0"/>
              </a:rPr>
              <a:t> in such bonds </a:t>
            </a:r>
            <a:r>
              <a:rPr lang="en-US" sz="2400" u="sng" dirty="0">
                <a:latin typeface="Cambria" panose="02040503050406030204" pitchFamily="18" charset="0"/>
              </a:rPr>
              <a:t>on or after 1</a:t>
            </a:r>
            <a:r>
              <a:rPr lang="en-US" sz="2400" u="sng" baseline="30000" dirty="0">
                <a:latin typeface="Cambria" panose="02040503050406030204" pitchFamily="18" charset="0"/>
              </a:rPr>
              <a:t>st</a:t>
            </a:r>
            <a:r>
              <a:rPr lang="en-US" sz="2400" u="sng" dirty="0">
                <a:latin typeface="Cambria" panose="02040503050406030204" pitchFamily="18" charset="0"/>
              </a:rPr>
              <a:t> April 2021</a:t>
            </a:r>
          </a:p>
          <a:p>
            <a:pPr marL="511175" indent="-511175" algn="just"/>
            <a:endParaRPr lang="en-US" sz="2400" dirty="0">
              <a:latin typeface="Cambria" panose="02040503050406030204" pitchFamily="18" charset="0"/>
            </a:endParaRPr>
          </a:p>
          <a:p>
            <a:pPr marL="511175" indent="-511175" algn="just"/>
            <a:r>
              <a:rPr lang="en-US" sz="2400" b="1" dirty="0">
                <a:latin typeface="Cambria" panose="02040503050406030204" pitchFamily="18" charset="0"/>
              </a:rPr>
              <a:t>(lll) </a:t>
            </a:r>
            <a:r>
              <a:rPr lang="en-US" sz="2400" b="1" u="sng" dirty="0">
                <a:latin typeface="Cambria" panose="02040503050406030204" pitchFamily="18" charset="0"/>
              </a:rPr>
              <a:t>interest or discount</a:t>
            </a:r>
            <a:r>
              <a:rPr lang="en-US" sz="2400" b="1" dirty="0">
                <a:latin typeface="Cambria" panose="02040503050406030204" pitchFamily="18" charset="0"/>
              </a:rPr>
              <a:t> </a:t>
            </a:r>
            <a:r>
              <a:rPr lang="en-US" sz="2400" dirty="0">
                <a:latin typeface="Cambria" panose="02040503050406030204" pitchFamily="18" charset="0"/>
              </a:rPr>
              <a:t>accrued or derived on or after 1</a:t>
            </a:r>
            <a:r>
              <a:rPr lang="en-US" sz="2400" baseline="30000" dirty="0">
                <a:latin typeface="Cambria" panose="02040503050406030204" pitchFamily="18" charset="0"/>
              </a:rPr>
              <a:t>st</a:t>
            </a:r>
            <a:r>
              <a:rPr lang="en-US" sz="2400" dirty="0">
                <a:latin typeface="Cambria" panose="02040503050406030204" pitchFamily="18" charset="0"/>
              </a:rPr>
              <a:t> April 2021 </a:t>
            </a:r>
            <a:r>
              <a:rPr lang="en-US" sz="2400" b="1" u="sng" dirty="0">
                <a:latin typeface="Cambria" panose="02040503050406030204" pitchFamily="18" charset="0"/>
              </a:rPr>
              <a:t>by any </a:t>
            </a:r>
            <a:r>
              <a:rPr lang="en-US" sz="2400" b="1" u="sng" dirty="0" err="1">
                <a:latin typeface="Cambria" panose="02040503050406030204" pitchFamily="18" charset="0"/>
              </a:rPr>
              <a:t>Samurdhi</a:t>
            </a:r>
            <a:r>
              <a:rPr lang="en-US" sz="2400" b="1" u="sng" dirty="0">
                <a:latin typeface="Cambria" panose="02040503050406030204" pitchFamily="18" charset="0"/>
              </a:rPr>
              <a:t> community-based banks</a:t>
            </a:r>
            <a:r>
              <a:rPr lang="en-US" sz="2400" dirty="0">
                <a:latin typeface="Cambria" panose="02040503050406030204" pitchFamily="18" charset="0"/>
              </a:rPr>
              <a:t> established under the Department of </a:t>
            </a:r>
            <a:r>
              <a:rPr lang="en-US" sz="2400" dirty="0" err="1">
                <a:latin typeface="Cambria" panose="02040503050406030204" pitchFamily="18" charset="0"/>
              </a:rPr>
              <a:t>Samurdhi</a:t>
            </a:r>
            <a:r>
              <a:rPr lang="en-US" sz="2400" dirty="0">
                <a:latin typeface="Cambria" panose="02040503050406030204" pitchFamily="18" charset="0"/>
              </a:rPr>
              <a:t> Development from security or treasury bonds under the Registered Stocks and Securities Ordinance (Chapter 420) or treasury bills under the Local Treasury Bills Ordinance (Chapter 417)</a:t>
            </a:r>
          </a:p>
          <a:p>
            <a:pPr algn="just"/>
            <a:endParaRPr lang="en-US" sz="2450" dirty="0"/>
          </a:p>
        </p:txBody>
      </p:sp>
    </p:spTree>
    <p:extLst>
      <p:ext uri="{BB962C8B-B14F-4D97-AF65-F5344CB8AC3E}">
        <p14:creationId xmlns:p14="http://schemas.microsoft.com/office/powerpoint/2010/main" val="126123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7" name="TextBox 6"/>
          <p:cNvSpPr txBox="1"/>
          <p:nvPr/>
        </p:nvSpPr>
        <p:spPr>
          <a:xfrm>
            <a:off x="146105" y="1317646"/>
            <a:ext cx="11843326" cy="6994222"/>
          </a:xfrm>
          <a:prstGeom prst="rect">
            <a:avLst/>
          </a:prstGeom>
          <a:noFill/>
        </p:spPr>
        <p:txBody>
          <a:bodyPr wrap="square" rtlCol="0">
            <a:spAutoFit/>
          </a:bodyPr>
          <a:lstStyle/>
          <a:p>
            <a:pPr marL="635000" indent="-635000">
              <a:spcAft>
                <a:spcPts val="1200"/>
              </a:spcAft>
            </a:pPr>
            <a:r>
              <a:rPr lang="en-US" sz="2400" b="1" dirty="0">
                <a:latin typeface="Cambria" panose="02040503050406030204" pitchFamily="18" charset="0"/>
              </a:rPr>
              <a:t>(</a:t>
            </a:r>
            <a:r>
              <a:rPr lang="en-US" sz="2400" b="1" dirty="0" err="1">
                <a:latin typeface="Cambria" panose="02040503050406030204" pitchFamily="18" charset="0"/>
              </a:rPr>
              <a:t>oo</a:t>
            </a:r>
            <a:r>
              <a:rPr lang="en-US" sz="2400" b="1" dirty="0">
                <a:latin typeface="Cambria" panose="02040503050406030204" pitchFamily="18" charset="0"/>
              </a:rPr>
              <a:t>) </a:t>
            </a:r>
            <a:r>
              <a:rPr lang="en-US" sz="2400" dirty="0">
                <a:latin typeface="Cambria" panose="02040503050406030204" pitchFamily="18" charset="0"/>
              </a:rPr>
              <a:t>on or after 1</a:t>
            </a:r>
            <a:r>
              <a:rPr lang="en-US" sz="2400" baseline="30000" dirty="0">
                <a:latin typeface="Cambria" panose="02040503050406030204" pitchFamily="18" charset="0"/>
              </a:rPr>
              <a:t>st</a:t>
            </a:r>
            <a:r>
              <a:rPr lang="en-US" sz="2400" dirty="0">
                <a:latin typeface="Cambria" panose="02040503050406030204" pitchFamily="18" charset="0"/>
              </a:rPr>
              <a:t> January 2020, a </a:t>
            </a:r>
            <a:r>
              <a:rPr lang="en-US" sz="2400" b="1" u="sng" dirty="0">
                <a:latin typeface="Cambria" panose="02040503050406030204" pitchFamily="18" charset="0"/>
              </a:rPr>
              <a:t>dividend</a:t>
            </a:r>
            <a:r>
              <a:rPr lang="en-US" sz="2400" u="sng" dirty="0">
                <a:latin typeface="Cambria" panose="02040503050406030204" pitchFamily="18" charset="0"/>
              </a:rPr>
              <a:t> paid by a resident company;</a:t>
            </a:r>
          </a:p>
          <a:p>
            <a:pPr marL="914400" indent="-454025" algn="just"/>
            <a:r>
              <a:rPr lang="en-US" sz="2400" dirty="0">
                <a:latin typeface="Cambria" panose="02040503050406030204" pitchFamily="18" charset="0"/>
              </a:rPr>
              <a:t> </a:t>
            </a:r>
            <a:r>
              <a:rPr lang="en-US" sz="2400" b="1" dirty="0">
                <a:latin typeface="Cambria" panose="02040503050406030204" pitchFamily="18" charset="0"/>
              </a:rPr>
              <a:t>(</a:t>
            </a:r>
            <a:r>
              <a:rPr lang="en-US" sz="2400" b="1" dirty="0" err="1">
                <a:latin typeface="Cambria" panose="02040503050406030204" pitchFamily="18" charset="0"/>
              </a:rPr>
              <a:t>i</a:t>
            </a:r>
            <a:r>
              <a:rPr lang="en-US" sz="2400" b="1" dirty="0">
                <a:latin typeface="Cambria" panose="02040503050406030204" pitchFamily="18" charset="0"/>
              </a:rPr>
              <a:t>)</a:t>
            </a:r>
            <a:r>
              <a:rPr lang="en-US" sz="2400" b="1" u="sng" dirty="0">
                <a:latin typeface="Cambria" panose="02040503050406030204" pitchFamily="18" charset="0"/>
              </a:rPr>
              <a:t>to a member</a:t>
            </a:r>
            <a:r>
              <a:rPr lang="en-US" sz="2400" b="1" dirty="0">
                <a:latin typeface="Cambria" panose="02040503050406030204" pitchFamily="18" charset="0"/>
              </a:rPr>
              <a:t> </a:t>
            </a:r>
            <a:r>
              <a:rPr lang="en-US" sz="2400" dirty="0">
                <a:latin typeface="Cambria" panose="02040503050406030204" pitchFamily="18" charset="0"/>
              </a:rPr>
              <a:t>to the extent that such dividend payment is attributable to, or derived from, </a:t>
            </a:r>
            <a:r>
              <a:rPr lang="en-US" sz="2400" u="sng" dirty="0">
                <a:latin typeface="Cambria" panose="02040503050406030204" pitchFamily="18" charset="0"/>
              </a:rPr>
              <a:t>gains and profits </a:t>
            </a:r>
            <a:r>
              <a:rPr lang="en-US" sz="2400" b="1" u="sng" dirty="0">
                <a:latin typeface="Cambria" panose="02040503050406030204" pitchFamily="18" charset="0"/>
              </a:rPr>
              <a:t>from dividend received</a:t>
            </a:r>
            <a:r>
              <a:rPr lang="en-US" sz="2400" b="1" dirty="0">
                <a:latin typeface="Cambria" panose="02040503050406030204" pitchFamily="18" charset="0"/>
              </a:rPr>
              <a:t> </a:t>
            </a:r>
            <a:r>
              <a:rPr lang="en-US" sz="2400" dirty="0">
                <a:latin typeface="Cambria" panose="02040503050406030204" pitchFamily="18" charset="0"/>
              </a:rPr>
              <a:t>by that resident company.</a:t>
            </a:r>
          </a:p>
          <a:p>
            <a:pPr marL="914400" indent="-57150" algn="just">
              <a:spcAft>
                <a:spcPts val="1200"/>
              </a:spcAft>
            </a:pPr>
            <a:r>
              <a:rPr lang="en-US" sz="2400" dirty="0">
                <a:latin typeface="Cambria" panose="02040503050406030204" pitchFamily="18" charset="0"/>
              </a:rPr>
              <a:t>(here the, “gains and profits from dividend” means the dividend received by that company after the deduction of expenses or losses, if any, subject to the provisions of this Act &amp; income tax paid/payable on such dividend received by that company)</a:t>
            </a:r>
          </a:p>
          <a:p>
            <a:pPr marL="517525" indent="-57150" algn="just">
              <a:spcAft>
                <a:spcPts val="1200"/>
              </a:spcAft>
            </a:pPr>
            <a:r>
              <a:rPr lang="en-US" sz="2400" b="1" dirty="0">
                <a:latin typeface="Cambria" panose="02040503050406030204" pitchFamily="18" charset="0"/>
              </a:rPr>
              <a:t>(ii) </a:t>
            </a:r>
            <a:r>
              <a:rPr lang="en-US" sz="2400" b="1" u="sng" dirty="0">
                <a:latin typeface="Cambria" panose="02040503050406030204" pitchFamily="18" charset="0"/>
              </a:rPr>
              <a:t>to a non-resident</a:t>
            </a:r>
            <a:r>
              <a:rPr lang="en-US" sz="2400" b="1" dirty="0">
                <a:latin typeface="Cambria" panose="02040503050406030204" pitchFamily="18" charset="0"/>
              </a:rPr>
              <a:t> </a:t>
            </a:r>
            <a:r>
              <a:rPr lang="en-US" sz="2400" dirty="0">
                <a:latin typeface="Cambria" panose="02040503050406030204" pitchFamily="18" charset="0"/>
              </a:rPr>
              <a:t>member.</a:t>
            </a:r>
          </a:p>
          <a:p>
            <a:pPr marL="857250" indent="-396875" algn="just">
              <a:spcAft>
                <a:spcPts val="1200"/>
              </a:spcAft>
            </a:pPr>
            <a:r>
              <a:rPr lang="en-US" sz="2400" b="1" dirty="0">
                <a:latin typeface="Cambria" panose="02040503050406030204" pitchFamily="18" charset="0"/>
                <a:ea typeface="Cambria" panose="02040503050406030204" pitchFamily="18" charset="0"/>
              </a:rPr>
              <a:t>(iii)</a:t>
            </a:r>
            <a:r>
              <a:rPr lang="en-US" sz="2400" dirty="0">
                <a:latin typeface="Cambria" panose="02040503050406030204" pitchFamily="18" charset="0"/>
                <a:ea typeface="Cambria" panose="02040503050406030204" pitchFamily="18" charset="0"/>
              </a:rPr>
              <a:t>which is engaged in any one or more of the </a:t>
            </a:r>
            <a:r>
              <a:rPr lang="en-US" sz="2400" b="1" u="sng" dirty="0">
                <a:latin typeface="Cambria" panose="02040503050406030204" pitchFamily="18" charset="0"/>
                <a:ea typeface="Cambria" panose="02040503050406030204" pitchFamily="18" charset="0"/>
              </a:rPr>
              <a:t>following businesses</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in accordance with the provisions of Part IV of the Finance Act, No. 12 of 2012 and which has entered into an agreement with the Board of Investment of Sri Lanka established under the Board of Investment of Sri Lanka Law No. 4 of 1978:</a:t>
            </a:r>
          </a:p>
          <a:p>
            <a:pPr marL="460375" indent="396875" algn="just">
              <a:spcAft>
                <a:spcPts val="1200"/>
              </a:spcAft>
            </a:pP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iiia</a:t>
            </a:r>
            <a:r>
              <a:rPr lang="en-US" sz="2400" dirty="0">
                <a:latin typeface="Cambria" panose="02040503050406030204" pitchFamily="18" charset="0"/>
                <a:ea typeface="Cambria" panose="02040503050406030204" pitchFamily="18" charset="0"/>
              </a:rPr>
              <a:t>) </a:t>
            </a:r>
            <a:r>
              <a:rPr lang="en-US" sz="2400" b="1" u="sng" dirty="0">
                <a:latin typeface="Cambria" panose="02040503050406030204" pitchFamily="18" charset="0"/>
                <a:ea typeface="Cambria" panose="02040503050406030204" pitchFamily="18" charset="0"/>
              </a:rPr>
              <a:t>entrepot trade</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involving import, minor processing and re-export;</a:t>
            </a:r>
          </a:p>
          <a:p>
            <a:pPr marL="974725" indent="-514350" algn="just">
              <a:spcAft>
                <a:spcPts val="1200"/>
              </a:spcAft>
              <a:buAutoNum type="romanLcParenBoth" startAt="3"/>
            </a:pPr>
            <a:endParaRPr lang="en-US" sz="2400" dirty="0">
              <a:latin typeface="Cambria" panose="02040503050406030204" pitchFamily="18" charset="0"/>
              <a:ea typeface="Cambria" panose="02040503050406030204" pitchFamily="18" charset="0"/>
            </a:endParaRPr>
          </a:p>
          <a:p>
            <a:pPr marL="517525" indent="-57150" algn="just">
              <a:spcAft>
                <a:spcPts val="1200"/>
              </a:spcAft>
            </a:pPr>
            <a:endParaRPr lang="en-US" sz="2400" dirty="0">
              <a:latin typeface="Cambria" panose="02040503050406030204" pitchFamily="18" charset="0"/>
            </a:endParaRPr>
          </a:p>
          <a:p>
            <a:pPr marL="914400" indent="-914400"/>
            <a:endParaRPr lang="en-US" sz="2450" dirty="0">
              <a:latin typeface="Cambria" panose="02040503050406030204" pitchFamily="18" charset="0"/>
            </a:endParaRPr>
          </a:p>
          <a:p>
            <a:endParaRPr lang="en-US" dirty="0"/>
          </a:p>
        </p:txBody>
      </p:sp>
    </p:spTree>
    <p:extLst>
      <p:ext uri="{BB962C8B-B14F-4D97-AF65-F5344CB8AC3E}">
        <p14:creationId xmlns:p14="http://schemas.microsoft.com/office/powerpoint/2010/main" val="86985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7" name="TextBox 6"/>
          <p:cNvSpPr txBox="1"/>
          <p:nvPr/>
        </p:nvSpPr>
        <p:spPr>
          <a:xfrm>
            <a:off x="170385" y="1501902"/>
            <a:ext cx="11841764" cy="5062924"/>
          </a:xfrm>
          <a:prstGeom prst="rect">
            <a:avLst/>
          </a:prstGeom>
          <a:noFill/>
        </p:spPr>
        <p:txBody>
          <a:bodyPr wrap="square" rtlCol="0">
            <a:spAutoFit/>
          </a:bodyPr>
          <a:lstStyle/>
          <a:p>
            <a:pPr marL="1084263" indent="-741363" algn="just">
              <a:spcBef>
                <a:spcPts val="600"/>
              </a:spcBef>
              <a:spcAft>
                <a:spcPts val="600"/>
              </a:spcAft>
            </a:pPr>
            <a:r>
              <a:rPr lang="en-US" sz="2400" dirty="0">
                <a:latin typeface="Cambria" panose="02040503050406030204" pitchFamily="18" charset="0"/>
              </a:rPr>
              <a:t>(</a:t>
            </a:r>
            <a:r>
              <a:rPr lang="en-US" sz="2400" dirty="0" err="1">
                <a:latin typeface="Cambria" panose="02040503050406030204" pitchFamily="18" charset="0"/>
              </a:rPr>
              <a:t>iiib</a:t>
            </a:r>
            <a:r>
              <a:rPr lang="en-US" sz="2400" dirty="0">
                <a:latin typeface="Cambria" panose="02040503050406030204" pitchFamily="18" charset="0"/>
              </a:rPr>
              <a:t>) </a:t>
            </a:r>
            <a:r>
              <a:rPr lang="en-US" sz="2400" b="1" u="sng" dirty="0">
                <a:latin typeface="Cambria" panose="02040503050406030204" pitchFamily="18" charset="0"/>
              </a:rPr>
              <a:t>offshore</a:t>
            </a:r>
            <a:r>
              <a:rPr lang="en-US" sz="2400" dirty="0">
                <a:latin typeface="Cambria" panose="02040503050406030204" pitchFamily="18" charset="0"/>
              </a:rPr>
              <a:t> business where goods can be procured from one country or manufactured in one country and shipped to another country without bringing the same into Sri Lanka.</a:t>
            </a:r>
          </a:p>
          <a:p>
            <a:pPr marL="1257300" indent="-914400" algn="just">
              <a:spcBef>
                <a:spcPts val="600"/>
              </a:spcBef>
              <a:spcAft>
                <a:spcPts val="600"/>
              </a:spcAft>
            </a:pPr>
            <a:r>
              <a:rPr lang="en-US" sz="2400" dirty="0">
                <a:latin typeface="Cambria" panose="02040503050406030204" pitchFamily="18" charset="0"/>
              </a:rPr>
              <a:t>(</a:t>
            </a:r>
            <a:r>
              <a:rPr lang="en-US" sz="2400" dirty="0" err="1">
                <a:latin typeface="Cambria" panose="02040503050406030204" pitchFamily="18" charset="0"/>
              </a:rPr>
              <a:t>iiic</a:t>
            </a:r>
            <a:r>
              <a:rPr lang="en-US" sz="2400" dirty="0">
                <a:latin typeface="Cambria" panose="02040503050406030204" pitchFamily="18" charset="0"/>
              </a:rPr>
              <a:t>)  providing </a:t>
            </a:r>
            <a:r>
              <a:rPr lang="en-US" sz="2400" b="1" u="sng" dirty="0">
                <a:latin typeface="Cambria" panose="02040503050406030204" pitchFamily="18" charset="0"/>
              </a:rPr>
              <a:t>front-end services</a:t>
            </a:r>
            <a:r>
              <a:rPr lang="en-US" sz="2400" b="1" dirty="0">
                <a:latin typeface="Cambria" panose="02040503050406030204" pitchFamily="18" charset="0"/>
              </a:rPr>
              <a:t> </a:t>
            </a:r>
            <a:r>
              <a:rPr lang="en-US" sz="2400" dirty="0">
                <a:latin typeface="Cambria" panose="02040503050406030204" pitchFamily="18" charset="0"/>
              </a:rPr>
              <a:t>to clients abroad.</a:t>
            </a:r>
          </a:p>
          <a:p>
            <a:pPr marL="1084263" indent="-741363" algn="just">
              <a:spcBef>
                <a:spcPts val="600"/>
              </a:spcBef>
              <a:spcAft>
                <a:spcPts val="600"/>
              </a:spcAft>
              <a:tabLst>
                <a:tab pos="1084263" algn="l"/>
              </a:tabLst>
            </a:pPr>
            <a:r>
              <a:rPr lang="en-US" sz="2400" dirty="0">
                <a:latin typeface="Cambria" panose="02040503050406030204" pitchFamily="18" charset="0"/>
              </a:rPr>
              <a:t>(</a:t>
            </a:r>
            <a:r>
              <a:rPr lang="en-US" sz="2400" dirty="0" err="1">
                <a:latin typeface="Cambria" panose="02040503050406030204" pitchFamily="18" charset="0"/>
              </a:rPr>
              <a:t>iiid</a:t>
            </a:r>
            <a:r>
              <a:rPr lang="en-US" sz="2400" dirty="0">
                <a:latin typeface="Cambria" panose="02040503050406030204" pitchFamily="18" charset="0"/>
              </a:rPr>
              <a:t>) </a:t>
            </a:r>
            <a:r>
              <a:rPr lang="en-US" sz="2400" b="1" u="sng" dirty="0">
                <a:latin typeface="Cambria" panose="02040503050406030204" pitchFamily="18" charset="0"/>
              </a:rPr>
              <a:t>headquarters operations</a:t>
            </a:r>
            <a:r>
              <a:rPr lang="en-US" sz="2400" b="1" dirty="0">
                <a:latin typeface="Cambria" panose="02040503050406030204" pitchFamily="18" charset="0"/>
              </a:rPr>
              <a:t> </a:t>
            </a:r>
            <a:r>
              <a:rPr lang="en-US" sz="2400" dirty="0">
                <a:latin typeface="Cambria" panose="02040503050406030204" pitchFamily="18" charset="0"/>
              </a:rPr>
              <a:t>of leading buyers for management of financial supply chain and billing operations.</a:t>
            </a:r>
          </a:p>
          <a:p>
            <a:pPr marL="1084263" indent="-741363" algn="just">
              <a:spcBef>
                <a:spcPts val="600"/>
              </a:spcBef>
              <a:spcAft>
                <a:spcPts val="600"/>
              </a:spcAft>
            </a:pPr>
            <a:r>
              <a:rPr lang="en-US" sz="2400" dirty="0">
                <a:latin typeface="Cambria" panose="02040503050406030204" pitchFamily="18" charset="0"/>
              </a:rPr>
              <a:t>(</a:t>
            </a:r>
            <a:r>
              <a:rPr lang="en-US" sz="2400" dirty="0" err="1">
                <a:latin typeface="Cambria" panose="02040503050406030204" pitchFamily="18" charset="0"/>
              </a:rPr>
              <a:t>iiie</a:t>
            </a:r>
            <a:r>
              <a:rPr lang="en-US" sz="2400" dirty="0">
                <a:latin typeface="Cambria" panose="02040503050406030204" pitchFamily="18" charset="0"/>
              </a:rPr>
              <a:t>)  </a:t>
            </a:r>
            <a:r>
              <a:rPr lang="en-US" sz="2400" b="1" u="sng" dirty="0">
                <a:latin typeface="Cambria" panose="02040503050406030204" pitchFamily="18" charset="0"/>
              </a:rPr>
              <a:t>logistics services</a:t>
            </a:r>
            <a:r>
              <a:rPr lang="en-US" sz="2400" b="1" dirty="0">
                <a:latin typeface="Cambria" panose="02040503050406030204" pitchFamily="18" charset="0"/>
              </a:rPr>
              <a:t> </a:t>
            </a:r>
            <a:r>
              <a:rPr lang="en-US" sz="2400" dirty="0">
                <a:latin typeface="Cambria" panose="02040503050406030204" pitchFamily="18" charset="0"/>
              </a:rPr>
              <a:t>including bonded warehouse or </a:t>
            </a:r>
            <a:r>
              <a:rPr lang="en-US" sz="2400" dirty="0" err="1">
                <a:latin typeface="Cambria" panose="02040503050406030204" pitchFamily="18" charset="0"/>
              </a:rPr>
              <a:t>multicountry</a:t>
            </a:r>
            <a:r>
              <a:rPr lang="en-US" sz="2400" dirty="0">
                <a:latin typeface="Cambria" panose="02040503050406030204" pitchFamily="18" charset="0"/>
              </a:rPr>
              <a:t> consolidation in Sri Lanka.</a:t>
            </a:r>
          </a:p>
          <a:p>
            <a:pPr marL="630238" indent="-573088" algn="just">
              <a:spcAft>
                <a:spcPts val="1200"/>
              </a:spcAft>
            </a:pPr>
            <a:r>
              <a:rPr lang="en-US" sz="2400" b="1" dirty="0">
                <a:latin typeface="Cambria" panose="02040503050406030204" pitchFamily="18" charset="0"/>
              </a:rPr>
              <a:t>(</a:t>
            </a:r>
            <a:r>
              <a:rPr lang="en-US" sz="2400" b="1" dirty="0" err="1">
                <a:latin typeface="Cambria" panose="02040503050406030204" pitchFamily="18" charset="0"/>
              </a:rPr>
              <a:t>rr</a:t>
            </a:r>
            <a:r>
              <a:rPr lang="en-US" sz="2400" b="1" dirty="0">
                <a:latin typeface="Cambria" panose="02040503050406030204" pitchFamily="18" charset="0"/>
              </a:rPr>
              <a:t>) </a:t>
            </a:r>
            <a:r>
              <a:rPr lang="en-US" sz="2400" u="sng" dirty="0">
                <a:latin typeface="Cambria" panose="02040503050406030204" pitchFamily="18" charset="0"/>
              </a:rPr>
              <a:t>dividends</a:t>
            </a:r>
            <a:r>
              <a:rPr lang="en-US" sz="2400" dirty="0">
                <a:latin typeface="Cambria" panose="02040503050406030204" pitchFamily="18" charset="0"/>
              </a:rPr>
              <a:t> and </a:t>
            </a:r>
            <a:r>
              <a:rPr lang="en-US" sz="2400" u="sng" dirty="0">
                <a:latin typeface="Cambria" panose="02040503050406030204" pitchFamily="18" charset="0"/>
              </a:rPr>
              <a:t>gains on the </a:t>
            </a:r>
            <a:r>
              <a:rPr lang="en-US" sz="2400" u="sng" dirty="0" err="1">
                <a:latin typeface="Cambria" panose="02040503050406030204" pitchFamily="18" charset="0"/>
              </a:rPr>
              <a:t>realisation</a:t>
            </a:r>
            <a:r>
              <a:rPr lang="en-US" sz="2400" dirty="0">
                <a:latin typeface="Cambria" panose="02040503050406030204" pitchFamily="18" charset="0"/>
              </a:rPr>
              <a:t> of units or amounts derived as gains from the </a:t>
            </a:r>
            <a:r>
              <a:rPr lang="en-US" sz="2400" u="sng" dirty="0">
                <a:latin typeface="Cambria" panose="02040503050406030204" pitchFamily="18" charset="0"/>
              </a:rPr>
              <a:t>realization of capital assets</a:t>
            </a:r>
            <a:r>
              <a:rPr lang="en-US" sz="2400" dirty="0">
                <a:latin typeface="Cambria" panose="02040503050406030204" pitchFamily="18" charset="0"/>
              </a:rPr>
              <a:t> of a business or investment by a unit holder, </a:t>
            </a:r>
            <a:r>
              <a:rPr lang="en-US" sz="2400" b="1" dirty="0">
                <a:latin typeface="Cambria" panose="02040503050406030204" pitchFamily="18" charset="0"/>
              </a:rPr>
              <a:t>from Real Estate Investment Trust </a:t>
            </a:r>
            <a:r>
              <a:rPr lang="en-US" sz="2400" dirty="0">
                <a:latin typeface="Cambria" panose="02040503050406030204" pitchFamily="18" charset="0"/>
              </a:rPr>
              <a:t>listed in the Colombo Stock Exchange and licensed by the Securities and Exchange Commission of Sri Lanka.</a:t>
            </a:r>
            <a:endParaRPr lang="en-US" sz="2400" dirty="0"/>
          </a:p>
        </p:txBody>
      </p:sp>
    </p:spTree>
    <p:extLst>
      <p:ext uri="{BB962C8B-B14F-4D97-AF65-F5344CB8AC3E}">
        <p14:creationId xmlns:p14="http://schemas.microsoft.com/office/powerpoint/2010/main" val="274224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300959" y="1588429"/>
            <a:ext cx="11590081" cy="4681394"/>
          </a:xfrm>
        </p:spPr>
        <p:txBody>
          <a:bodyPr>
            <a:noAutofit/>
          </a:bodyPr>
          <a:lstStyle/>
          <a:p>
            <a:pPr marL="1708150" indent="-1708150" algn="just">
              <a:lnSpc>
                <a:spcPct val="150000"/>
              </a:lnSpc>
              <a:spcBef>
                <a:spcPts val="3000"/>
              </a:spcBef>
              <a:tabLst>
                <a:tab pos="2173288" algn="l"/>
                <a:tab pos="22336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spcBef>
                <a:spcPts val="3000"/>
              </a:spcBef>
              <a:tabLst>
                <a:tab pos="404813" algn="l"/>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404813" algn="l"/>
                <a:tab pos="11369675" algn="l"/>
              </a:tabLst>
            </a:pPr>
            <a:endParaRPr lang="en-US" sz="2050" dirty="0">
              <a:latin typeface="Cambria" panose="02040503050406030204" pitchFamily="18" charset="0"/>
              <a:ea typeface="Cambria" panose="02040503050406030204" pitchFamily="18" charset="0"/>
            </a:endParaRPr>
          </a:p>
          <a:p>
            <a:pPr marL="914400" indent="-914400"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just">
              <a:lnSpc>
                <a:spcPct val="100000"/>
              </a:lnSpc>
              <a:tabLst>
                <a:tab pos="11369675" algn="l"/>
              </a:tabLst>
            </a:pPr>
            <a:endParaRPr lang="en-US" sz="2450" dirty="0">
              <a:latin typeface="Cambria" panose="02040503050406030204" pitchFamily="18" charset="0"/>
              <a:ea typeface="Cambria" panose="02040503050406030204" pitchFamily="18" charset="0"/>
            </a:endParaRPr>
          </a:p>
          <a:p>
            <a:pPr algn="l"/>
            <a:endParaRPr lang="en-US" sz="245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202701"/>
            <a:ext cx="12192000" cy="158282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471399" y="-51115"/>
            <a:ext cx="9527040" cy="1160387"/>
          </a:xfrm>
        </p:spPr>
        <p:txBody>
          <a:bodyPr vert="horz" lIns="91440" tIns="45720" rIns="91440" bIns="45720" rtlCol="0" anchor="ctr">
            <a:noAutofit/>
          </a:bodyPr>
          <a:lstStyle/>
          <a:p>
            <a:pPr algn="l">
              <a:lnSpc>
                <a:spcPct val="150000"/>
              </a:lnSpc>
            </a:pPr>
            <a:r>
              <a:rPr lang="en-US" sz="2400" b="1" dirty="0">
                <a:effectLst/>
                <a:latin typeface="Cambria" panose="02040503050406030204" pitchFamily="18" charset="0"/>
                <a:ea typeface="Cambria" panose="02040503050406030204" pitchFamily="18" charset="0"/>
                <a:cs typeface="AngsanaUPC" panose="02020603050405020304" pitchFamily="18" charset="-34"/>
              </a:rPr>
              <a:t>INLAND REVENUE (AMENDMENT)  BILL </a:t>
            </a:r>
            <a:br>
              <a:rPr lang="en-US" sz="2800" dirty="0">
                <a:latin typeface="Monotype Corsiva" panose="03010101010201010101" pitchFamily="66" charset="0"/>
              </a:rPr>
            </a:br>
            <a:r>
              <a:rPr lang="en-US" sz="3200" b="1" dirty="0">
                <a:latin typeface="Cambria" panose="02040503050406030204" pitchFamily="18" charset="0"/>
              </a:rPr>
              <a:t>3. Exempt Income (Reference to Third Schedule)</a:t>
            </a:r>
            <a:endParaRPr lang="en-US" sz="36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748" y="-242281"/>
            <a:ext cx="1692107" cy="1744183"/>
          </a:xfrm>
          <a:prstGeom prst="rect">
            <a:avLst/>
          </a:prstGeom>
        </p:spPr>
      </p:pic>
      <p:sp>
        <p:nvSpPr>
          <p:cNvPr id="6" name="TextBox 5"/>
          <p:cNvSpPr txBox="1"/>
          <p:nvPr/>
        </p:nvSpPr>
        <p:spPr>
          <a:xfrm>
            <a:off x="102231" y="1501901"/>
            <a:ext cx="11904239" cy="5047536"/>
          </a:xfrm>
          <a:prstGeom prst="rect">
            <a:avLst/>
          </a:prstGeom>
          <a:noFill/>
        </p:spPr>
        <p:txBody>
          <a:bodyPr wrap="square" rtlCol="0">
            <a:spAutoFit/>
          </a:bodyPr>
          <a:lstStyle/>
          <a:p>
            <a:pPr marL="517525" lvl="1" indent="-517525" algn="just">
              <a:spcAft>
                <a:spcPts val="1200"/>
              </a:spcAft>
            </a:pPr>
            <a:r>
              <a:rPr lang="en-US" sz="2400" b="1" dirty="0">
                <a:latin typeface="Cambria" panose="02040503050406030204" pitchFamily="18" charset="0"/>
              </a:rPr>
              <a:t>(t) </a:t>
            </a:r>
            <a:r>
              <a:rPr lang="en-US" sz="2400" dirty="0">
                <a:latin typeface="Cambria" panose="02040503050406030204" pitchFamily="18" charset="0"/>
              </a:rPr>
              <a:t>any amount derived on or after 1</a:t>
            </a:r>
            <a:r>
              <a:rPr lang="en-US" sz="2400" baseline="30000" dirty="0">
                <a:latin typeface="Cambria" panose="02040503050406030204" pitchFamily="18" charset="0"/>
              </a:rPr>
              <a:t>st</a:t>
            </a:r>
            <a:r>
              <a:rPr lang="en-US" sz="2400" dirty="0">
                <a:latin typeface="Cambria" panose="02040503050406030204" pitchFamily="18" charset="0"/>
              </a:rPr>
              <a:t> April 2018, </a:t>
            </a:r>
            <a:r>
              <a:rPr lang="en-US" sz="2400" u="sng" dirty="0">
                <a:latin typeface="Cambria" panose="02040503050406030204" pitchFamily="18" charset="0"/>
              </a:rPr>
              <a:t>by any non-resident person</a:t>
            </a:r>
            <a:r>
              <a:rPr lang="en-US" sz="2400" dirty="0">
                <a:latin typeface="Cambria" panose="02040503050406030204" pitchFamily="18" charset="0"/>
              </a:rPr>
              <a:t> as any payment for </a:t>
            </a:r>
            <a:r>
              <a:rPr lang="en-US" sz="2400" b="1" u="sng" dirty="0">
                <a:latin typeface="Cambria" panose="02040503050406030204" pitchFamily="18" charset="0"/>
              </a:rPr>
              <a:t>aircraft</a:t>
            </a:r>
            <a:r>
              <a:rPr lang="en-US" sz="2400" u="sng" dirty="0">
                <a:latin typeface="Cambria" panose="02040503050406030204" pitchFamily="18" charset="0"/>
              </a:rPr>
              <a:t>, </a:t>
            </a:r>
            <a:r>
              <a:rPr lang="en-US" sz="2400" b="1" u="sng" dirty="0">
                <a:latin typeface="Cambria" panose="02040503050406030204" pitchFamily="18" charset="0"/>
              </a:rPr>
              <a:t>software licenses </a:t>
            </a:r>
            <a:r>
              <a:rPr lang="en-US" sz="2400" u="sng" dirty="0">
                <a:latin typeface="Cambria" panose="02040503050406030204" pitchFamily="18" charset="0"/>
              </a:rPr>
              <a:t>or as for </a:t>
            </a:r>
            <a:r>
              <a:rPr lang="en-US" sz="2400" b="1" u="sng" dirty="0">
                <a:latin typeface="Cambria" panose="02040503050406030204" pitchFamily="18" charset="0"/>
              </a:rPr>
              <a:t>other related services</a:t>
            </a:r>
            <a:r>
              <a:rPr lang="en-US" sz="2400" b="1" dirty="0">
                <a:latin typeface="Cambria" panose="02040503050406030204" pitchFamily="18" charset="0"/>
              </a:rPr>
              <a:t> </a:t>
            </a:r>
            <a:r>
              <a:rPr lang="en-US" sz="2400" dirty="0">
                <a:latin typeface="Cambria" panose="02040503050406030204" pitchFamily="18" charset="0"/>
              </a:rPr>
              <a:t>from the </a:t>
            </a:r>
            <a:r>
              <a:rPr lang="en-US" sz="2400" u="sng" dirty="0">
                <a:latin typeface="Cambria" panose="02040503050406030204" pitchFamily="18" charset="0"/>
              </a:rPr>
              <a:t>Sri Lankan Airlines Limited</a:t>
            </a:r>
            <a:r>
              <a:rPr lang="en-US" sz="2400" dirty="0">
                <a:latin typeface="Cambria" panose="02040503050406030204" pitchFamily="18" charset="0"/>
              </a:rPr>
              <a:t>.</a:t>
            </a:r>
          </a:p>
          <a:p>
            <a:pPr marL="0" lvl="1"/>
            <a:r>
              <a:rPr lang="en-US" sz="2400" b="1" dirty="0">
                <a:latin typeface="Cambria" panose="02040503050406030204" pitchFamily="18" charset="0"/>
              </a:rPr>
              <a:t>(u) </a:t>
            </a:r>
            <a:r>
              <a:rPr lang="en-US" sz="2400" dirty="0">
                <a:latin typeface="Cambria" panose="02040503050406030204" pitchFamily="18" charset="0"/>
              </a:rPr>
              <a:t>the gains and profits earned or derived by any person from-</a:t>
            </a:r>
          </a:p>
          <a:p>
            <a:pPr marL="857250" lvl="1" indent="-460375" algn="just">
              <a:buAutoNum type="romanLcParenBoth"/>
            </a:pPr>
            <a:r>
              <a:rPr lang="en-US" sz="2400" b="1" dirty="0">
                <a:latin typeface="Cambria" panose="02040503050406030204" pitchFamily="18" charset="0"/>
              </a:rPr>
              <a:t>the</a:t>
            </a:r>
            <a:r>
              <a:rPr lang="en-US" sz="2400" dirty="0">
                <a:latin typeface="Cambria" panose="02040503050406030204" pitchFamily="18" charset="0"/>
              </a:rPr>
              <a:t> </a:t>
            </a:r>
            <a:r>
              <a:rPr lang="en-US" sz="2400" b="1" dirty="0">
                <a:latin typeface="Cambria" panose="02040503050406030204" pitchFamily="18" charset="0"/>
              </a:rPr>
              <a:t>sale of produce from agro farming </a:t>
            </a:r>
            <a:r>
              <a:rPr lang="en-US" sz="2400" dirty="0">
                <a:latin typeface="Cambria" panose="02040503050406030204" pitchFamily="18" charset="0"/>
              </a:rPr>
              <a:t>of such person within the period of </a:t>
            </a:r>
            <a:r>
              <a:rPr lang="en-US" sz="2400" u="sng" dirty="0">
                <a:latin typeface="Cambria" panose="02040503050406030204" pitchFamily="18" charset="0"/>
              </a:rPr>
              <a:t>five years</a:t>
            </a:r>
            <a:r>
              <a:rPr lang="en-US" sz="2400" dirty="0">
                <a:latin typeface="Cambria" panose="02040503050406030204" pitchFamily="18" charset="0"/>
              </a:rPr>
              <a:t> of assessment commencing </a:t>
            </a:r>
            <a:r>
              <a:rPr lang="en-US" sz="2400" u="sng" dirty="0">
                <a:solidFill>
                  <a:srgbClr val="FF0000"/>
                </a:solidFill>
                <a:latin typeface="Cambria" panose="02040503050406030204" pitchFamily="18" charset="0"/>
              </a:rPr>
              <a:t>from</a:t>
            </a:r>
            <a:r>
              <a:rPr lang="en-US" sz="2400" u="sng" dirty="0">
                <a:latin typeface="Cambria" panose="02040503050406030204" pitchFamily="18" charset="0"/>
              </a:rPr>
              <a:t> 1</a:t>
            </a:r>
            <a:r>
              <a:rPr lang="en-US" sz="2400" u="sng" baseline="30000" dirty="0">
                <a:latin typeface="Cambria" panose="02040503050406030204" pitchFamily="18" charset="0"/>
              </a:rPr>
              <a:t>st</a:t>
            </a:r>
            <a:r>
              <a:rPr lang="en-US" sz="2400" u="sng" dirty="0">
                <a:latin typeface="Cambria" panose="02040503050406030204" pitchFamily="18" charset="0"/>
              </a:rPr>
              <a:t> April 2019</a:t>
            </a:r>
            <a:r>
              <a:rPr lang="en-US" sz="2400" dirty="0">
                <a:latin typeface="Cambria" panose="02040503050406030204" pitchFamily="18" charset="0"/>
              </a:rPr>
              <a:t>.</a:t>
            </a:r>
          </a:p>
          <a:p>
            <a:pPr marL="857250" indent="-857250" algn="just"/>
            <a:r>
              <a:rPr lang="en-US" sz="2400" dirty="0">
                <a:latin typeface="Cambria" panose="02040503050406030204" pitchFamily="18" charset="0"/>
              </a:rPr>
              <a:t>             Provided that in relation to an undertaking which consists of the production of agro farming produces and utilizing such produce to </a:t>
            </a:r>
            <a:r>
              <a:rPr lang="en-US" sz="2400" u="sng" dirty="0">
                <a:latin typeface="Cambria" panose="02040503050406030204" pitchFamily="18" charset="0"/>
              </a:rPr>
              <a:t>agro processing or manufacture</a:t>
            </a:r>
            <a:r>
              <a:rPr lang="en-US" sz="2400" dirty="0">
                <a:latin typeface="Cambria" panose="02040503050406030204" pitchFamily="18" charset="0"/>
              </a:rPr>
              <a:t> of any product, such produce shall be deemed to have been sold for the agro processor or manufacturer at the market price prevailing at the time of such deemed sale, and the gains and profits computed on the basis of such deemed sale in relation to the agro farming shall be considered as exempt gains and profits within the period of five years of assessment commencing </a:t>
            </a:r>
            <a:r>
              <a:rPr lang="en-US" sz="2400" dirty="0">
                <a:solidFill>
                  <a:srgbClr val="FF0000"/>
                </a:solidFill>
                <a:latin typeface="Cambria" panose="02040503050406030204" pitchFamily="18" charset="0"/>
              </a:rPr>
              <a:t>on</a:t>
            </a:r>
            <a:r>
              <a:rPr lang="en-US" sz="2400" dirty="0">
                <a:latin typeface="Cambria" panose="02040503050406030204" pitchFamily="18" charset="0"/>
              </a:rPr>
              <a:t> 1</a:t>
            </a:r>
            <a:r>
              <a:rPr lang="en-US" sz="2400" baseline="30000" dirty="0">
                <a:latin typeface="Cambria" panose="02040503050406030204" pitchFamily="18" charset="0"/>
              </a:rPr>
              <a:t>st</a:t>
            </a:r>
            <a:r>
              <a:rPr lang="en-US" sz="2400" dirty="0">
                <a:latin typeface="Cambria" panose="02040503050406030204" pitchFamily="18" charset="0"/>
              </a:rPr>
              <a:t> April 2019.</a:t>
            </a:r>
          </a:p>
        </p:txBody>
      </p:sp>
    </p:spTree>
    <p:extLst>
      <p:ext uri="{BB962C8B-B14F-4D97-AF65-F5344CB8AC3E}">
        <p14:creationId xmlns:p14="http://schemas.microsoft.com/office/powerpoint/2010/main" val="23115775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11975</TotalTime>
  <Words>6502</Words>
  <Application>Microsoft Office PowerPoint</Application>
  <PresentationFormat>Widescreen</PresentationFormat>
  <Paragraphs>485</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Bell MT</vt:lpstr>
      <vt:lpstr>Calibri</vt:lpstr>
      <vt:lpstr>Calibri Light</vt:lpstr>
      <vt:lpstr>Cambria</vt:lpstr>
      <vt:lpstr>Monotype Corsiva</vt:lpstr>
      <vt:lpstr>Office Theme</vt:lpstr>
      <vt:lpstr>  Professional Review on  INLAND REVENUE (AMENDMENT)  BILL                                                             </vt:lpstr>
      <vt:lpstr>INLAND REVENUE (AMENDMENT)  BILL  1. Introduction </vt:lpstr>
      <vt:lpstr>INLAND REVENUE (AMENDMENT)  BILL  1. Introduction (Contd.)</vt:lpstr>
      <vt:lpstr>INLAND REVENUE (AMENDMENT)  BILL  2. Employment Income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3. Exempt Income (Reference to Third Schedule)</vt:lpstr>
      <vt:lpstr>INLAND REVENUE (AMENDMENT)  BILL  4.  Allowable &amp; Disallowable Expenses, Outlays &amp; Losses</vt:lpstr>
      <vt:lpstr>INLAND REVENUE (AMENDMENT)  BILL  4.  Allowable &amp; Disallowable Expenses, Outlays &amp; Losses (Contd.)</vt:lpstr>
      <vt:lpstr>INLAND REVENUE (AMENDMENT)  BILL  4.  Allowable &amp; Disallowable Expenses, Outlays &amp; Losses (Contd.)</vt:lpstr>
      <vt:lpstr>INLAND REVENUE (AMENDMENT)  BILL  5. Other Changes</vt:lpstr>
      <vt:lpstr>INLAND REVENUE (AMENDMENT)  BILL  5.  Other Changes (Contd.)</vt:lpstr>
      <vt:lpstr>INLAND REVENUE (AMENDMENT)  BILL  5.  Other Changes (Contd.)</vt:lpstr>
      <vt:lpstr>INLAND REVENUE (AMENDMENT)  BILL  5.  Other Changes (Contd.)</vt:lpstr>
      <vt:lpstr>INLAND REVENUE (AMENDMENT)  BILL  5.  Other Changes (Contd.)</vt:lpstr>
      <vt:lpstr>INLAND REVENUE (AMENDMENT)  BILL  5.  Other Changes (Contd.)</vt:lpstr>
      <vt:lpstr>INLAND REVENUE (AMENDMENT)  BILL  5.  Other Changes (Contd.)</vt:lpstr>
      <vt:lpstr>INLAND REVENUE (AMENDMENT)  BILL  5.  Other Changes (Contd.)</vt:lpstr>
      <vt:lpstr>INLAND REVENUE (AMENDMENT)  BILL  5.  Other Changes (Contd.)</vt:lpstr>
      <vt:lpstr>INLAND REVENUE (AMENDMENT)  BILL  5.  Other Changes (Contd.)</vt:lpstr>
      <vt:lpstr>INLAND REVENUE (AMENDMENT)  BILL  5.  Other Changes (Contd.) (Sec. 120 &amp; 126)</vt:lpstr>
      <vt:lpstr>INLAND REVENUE (AMENDMENT)  BILL  5.  Other Changes (Sec.  126 Contd…)</vt:lpstr>
      <vt:lpstr>INLAND REVENUE (AMENDMENT)  BILL  5.  Other Changes (Sec.  126 Contd…)</vt:lpstr>
      <vt:lpstr>INLAND REVENUE (AMENDMENT)  BILL  </vt:lpstr>
      <vt:lpstr>INLAND REVENUE (AMENDMENT)  BILL  </vt:lpstr>
      <vt:lpstr>INLAND REVENUE (AMENDMENT)  BILL  5.  Other Changes (Sec.  126 Contd…)</vt:lpstr>
      <vt:lpstr>INLAND REVENUE (AMENDMENT)  BILL  5.  Other Changes (Sec.  126 Contd…)</vt:lpstr>
      <vt:lpstr>INLAND REVENUE (AMENDMENT)  BILL  5.  Other Changes (Contd.)</vt:lpstr>
      <vt:lpstr>INLAND REVENUE (AMENDMENT)  BILL  5.  Other Changes (Contd.) (Sec. 159 &amp; 190)</vt:lpstr>
      <vt:lpstr>INLAND REVENUE (AMENDMENT)  BILL  5.  Other Changes (Sec.  190 Contd…)</vt:lpstr>
      <vt:lpstr>INLAND REVENUE (AMENDMENT)  BILL  5.  Other Changes (Sec.  190 Contd…)</vt:lpstr>
      <vt:lpstr>INLAND REVENUE (AMENDMENT)  BILL  5.  Other Changes (Sec.  190A)</vt:lpstr>
      <vt:lpstr>INLAND REVENUE (AMENDMENT)  BILL  5.  Other Changes (Sec.  190A Contd…)</vt:lpstr>
      <vt:lpstr>INLAND REVENUE (AMENDMENT)  BILL  5.  Other Changes (Sec.  190A Contd…)</vt:lpstr>
      <vt:lpstr>INLAND REVENUE (AMENDMENT)  BILL  5.  Other Changes (Sec.  190A Contd…)</vt:lpstr>
      <vt:lpstr>INLAND REVENUE (AMENDMENT)  BILL  5.  Other Changes (Sec.  190A Contd…)</vt:lpstr>
      <vt:lpstr>INLAND REVENUE (AMENDMENT)  BILL  5.  Other Changes (Contd.)</vt:lpstr>
      <vt:lpstr>INLAND REVENUE (AMENDMENT)  BILL  5.  Other Changes (Contd.)</vt:lpstr>
      <vt:lpstr>INLAND REVENUE (AMENDMENT)  BILL  5.  Other Changes (Contd.)</vt:lpstr>
      <vt:lpstr>INLAND REVENUE (AMENDMENT)  BILL  5.  Other Changes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Pradeep</dc:creator>
  <cp:lastModifiedBy>MR Athula</cp:lastModifiedBy>
  <cp:revision>842</cp:revision>
  <cp:lastPrinted>2020-12-30T13:03:56Z</cp:lastPrinted>
  <dcterms:created xsi:type="dcterms:W3CDTF">2017-10-10T10:48:26Z</dcterms:created>
  <dcterms:modified xsi:type="dcterms:W3CDTF">2021-05-15T21:23:39Z</dcterms:modified>
</cp:coreProperties>
</file>